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9" r:id="rId3"/>
    <p:sldId id="270" r:id="rId4"/>
    <p:sldId id="271" r:id="rId5"/>
    <p:sldId id="272" r:id="rId6"/>
    <p:sldId id="278" r:id="rId7"/>
    <p:sldId id="273" r:id="rId8"/>
    <p:sldId id="274" r:id="rId9"/>
    <p:sldId id="275" r:id="rId10"/>
    <p:sldId id="27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45" autoAdjust="0"/>
    <p:restoredTop sz="94660"/>
  </p:normalViewPr>
  <p:slideViewPr>
    <p:cSldViewPr>
      <p:cViewPr varScale="1">
        <p:scale>
          <a:sx n="68" d="100"/>
          <a:sy n="68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4_5" csCatId="accent4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VY_32_ INOVACE_ 09_ VLASTIVĚDA 4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PAMÁTNÉ DNY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ScaleX="10254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ScaleX="18328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8017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87623" custScaleY="73597" custLinFactY="30260" custLinFactNeighborX="1155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831D5934-05F1-42D8-835F-28B6109E5D1B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2A21A795-A07A-4AEA-9D41-07F02524E0D4}" type="presOf" srcId="{D14199FD-C0E7-4C1B-9738-0FA9E56F2803}" destId="{E915DD33-C422-48D7-A147-9DF518074CD6}" srcOrd="0" destOrd="0" presId="urn:microsoft.com/office/officeart/2005/8/layout/pyramid2"/>
    <dgm:cxn modelId="{17DE3373-B5FD-4270-92C3-CE5FDA4E24A1}" type="presOf" srcId="{4998EED1-9AAF-4045-BAC6-AA54B1A3E015}" destId="{6E27EA9C-C67C-450A-8A3C-DF1F4862AEAB}" srcOrd="0" destOrd="0" presId="urn:microsoft.com/office/officeart/2005/8/layout/pyramid2"/>
    <dgm:cxn modelId="{5BA99BEE-1A20-48B0-B26A-191B41E5BCCD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128101D4-FC08-4D60-8662-C77D90BB14CB}" type="presParOf" srcId="{E915DD33-C422-48D7-A147-9DF518074CD6}" destId="{AA8D1857-C2BD-4E9B-945E-6C696E0FAF33}" srcOrd="0" destOrd="0" presId="urn:microsoft.com/office/officeart/2005/8/layout/pyramid2"/>
    <dgm:cxn modelId="{59C6E8CF-99D5-416C-92DD-014980306108}" type="presParOf" srcId="{E915DD33-C422-48D7-A147-9DF518074CD6}" destId="{3BAA9B1B-BFD6-4CA9-90A9-730241A0D9F7}" srcOrd="1" destOrd="0" presId="urn:microsoft.com/office/officeart/2005/8/layout/pyramid2"/>
    <dgm:cxn modelId="{33500BC5-09CB-45BC-923B-14E040285BCB}" type="presParOf" srcId="{3BAA9B1B-BFD6-4CA9-90A9-730241A0D9F7}" destId="{908BA98C-A95B-4D99-AB45-D03C9BA08086}" srcOrd="0" destOrd="0" presId="urn:microsoft.com/office/officeart/2005/8/layout/pyramid2"/>
    <dgm:cxn modelId="{130BE323-CA6C-4232-BE09-33EA2F2649B0}" type="presParOf" srcId="{3BAA9B1B-BFD6-4CA9-90A9-730241A0D9F7}" destId="{259FFE0E-3104-4C28-90A5-34C9081B2D21}" srcOrd="1" destOrd="0" presId="urn:microsoft.com/office/officeart/2005/8/layout/pyramid2"/>
    <dgm:cxn modelId="{414F2A7D-073E-46C6-BC9E-1F6AC56FBCD4}" type="presParOf" srcId="{3BAA9B1B-BFD6-4CA9-90A9-730241A0D9F7}" destId="{ED2230FF-1096-48BA-B691-CB70E3195D4E}" srcOrd="2" destOrd="0" presId="urn:microsoft.com/office/officeart/2005/8/layout/pyramid2"/>
    <dgm:cxn modelId="{CCD950AB-F0E4-48BD-B77D-3E4E755EB07E}" type="presParOf" srcId="{3BAA9B1B-BFD6-4CA9-90A9-730241A0D9F7}" destId="{73724FA6-330F-43B7-BA60-483C4E413C56}" srcOrd="3" destOrd="0" presId="urn:microsoft.com/office/officeart/2005/8/layout/pyramid2"/>
    <dgm:cxn modelId="{5F37C248-5F64-4BFC-822E-A584CEEE783F}" type="presParOf" srcId="{3BAA9B1B-BFD6-4CA9-90A9-730241A0D9F7}" destId="{6E27EA9C-C67C-450A-8A3C-DF1F4862AEAB}" srcOrd="4" destOrd="0" presId="urn:microsoft.com/office/officeart/2005/8/layout/pyramid2"/>
    <dgm:cxn modelId="{9A60443F-A2BB-4537-AC7B-D59F9F21B703}" type="presParOf" srcId="{3BAA9B1B-BFD6-4CA9-90A9-730241A0D9F7}" destId="{17B3546A-C897-435D-919C-1F74B4E8CF45}" srcOrd="5" destOrd="0" presId="urn:microsoft.com/office/officeart/2005/8/layout/pyramid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stSnd>
        <p:snd r:embed="rId13" name="coin.wav" builtIn="1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285720" y="1785926"/>
          <a:ext cx="8286808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428992" y="4500570"/>
            <a:ext cx="314327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PAMÁTNÉ DNY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4353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r>
              <a:rPr lang="cs-CZ" b="1" dirty="0" smtClean="0"/>
              <a:t>OVĚŘENÍ VE VÝUCE:     </a:t>
            </a:r>
            <a:r>
              <a:rPr lang="cs-CZ" dirty="0" smtClean="0"/>
              <a:t>12.10.2011</a:t>
            </a:r>
          </a:p>
          <a:p>
            <a:r>
              <a:rPr lang="cs-CZ" b="1" dirty="0" smtClean="0"/>
              <a:t>PŘEDMĚT:</a:t>
            </a:r>
            <a:r>
              <a:rPr lang="cs-CZ" dirty="0" smtClean="0"/>
              <a:t> Vlastivěda         </a:t>
            </a:r>
            <a:r>
              <a:rPr lang="cs-CZ" b="1" dirty="0" smtClean="0"/>
              <a:t>ROČNÍK: </a:t>
            </a:r>
            <a:r>
              <a:rPr lang="cs-CZ" dirty="0" smtClean="0"/>
              <a:t>4.</a:t>
            </a:r>
          </a:p>
          <a:p>
            <a:r>
              <a:rPr lang="cs-CZ" b="1" dirty="0" smtClean="0"/>
              <a:t>KLÍČOVÁ SLOVA: </a:t>
            </a:r>
            <a:r>
              <a:rPr lang="cs-CZ" dirty="0" smtClean="0"/>
              <a:t>státní svátky, svátky,  významné dny, významné historické události</a:t>
            </a:r>
          </a:p>
          <a:p>
            <a:r>
              <a:rPr lang="cs-CZ" b="1" dirty="0" smtClean="0"/>
              <a:t>MEZIPŘEDMĚTOVÉ VZTAHY: </a:t>
            </a:r>
            <a:r>
              <a:rPr lang="cs-CZ" dirty="0" smtClean="0"/>
              <a:t>Informatika – vyhledávání informací na internetu</a:t>
            </a:r>
          </a:p>
          <a:p>
            <a:r>
              <a:rPr lang="cs-CZ" b="1" dirty="0" smtClean="0"/>
              <a:t>ANOTACE: </a:t>
            </a:r>
            <a:r>
              <a:rPr lang="cs-CZ" dirty="0" smtClean="0"/>
              <a:t>DUM odlišuje pojmy památných dnů v kalendáři. Podporuje práci žáků ve skupinkách. Seznamuje s významem slavení památných dnů. Přibližuje některé významné historické události.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28596" y="357166"/>
            <a:ext cx="8229600" cy="114300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cs-CZ" sz="3600" b="1" dirty="0" smtClean="0"/>
              <a:t>Jakým způsobem si občané připomínají  významné historické události?</a:t>
            </a:r>
            <a:endParaRPr lang="cs-CZ" sz="3600" b="1" dirty="0"/>
          </a:p>
        </p:txBody>
      </p:sp>
      <p:sp>
        <p:nvSpPr>
          <p:cNvPr id="4" name="Elipsa 3"/>
          <p:cNvSpPr/>
          <p:nvPr/>
        </p:nvSpPr>
        <p:spPr>
          <a:xfrm>
            <a:off x="857224" y="1643050"/>
            <a:ext cx="3071834" cy="128588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Označením významných dnů v kalendáři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4286248" y="1714488"/>
            <a:ext cx="4143404" cy="121444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Pořádáním různých oslav k určitému historickému datu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642910" y="3214686"/>
            <a:ext cx="2571768" cy="164307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Návštěvou významných historických míst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286116" y="3143248"/>
            <a:ext cx="2786082" cy="135732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Čtením historické literatury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5429256" y="4214818"/>
            <a:ext cx="3071834" cy="128588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Pořádáním různých výstav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2071670" y="4643446"/>
            <a:ext cx="3429024" cy="142876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Návštěvou muzeí s historickými předměty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  <p:bldP spid="6" grpId="0" build="allAtOnce" animBg="1"/>
      <p:bldP spid="7" grpId="0" build="allAtOnce" animBg="1"/>
      <p:bldP spid="9" grpId="0" build="allAtOnce" animBg="1"/>
      <p:bldP spid="10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00034" y="357166"/>
            <a:ext cx="8229600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4800" b="1" dirty="0" smtClean="0"/>
              <a:t>Umíte odlišit památné dny? </a:t>
            </a:r>
            <a:r>
              <a:rPr lang="cs-CZ" b="1" dirty="0" smtClean="0"/>
              <a:t>Přiřaďte správně:</a:t>
            </a:r>
            <a:endParaRPr lang="cs-CZ" b="1" dirty="0"/>
          </a:p>
        </p:txBody>
      </p:sp>
      <p:sp>
        <p:nvSpPr>
          <p:cNvPr id="4" name="Elipsa 3"/>
          <p:cNvSpPr/>
          <p:nvPr/>
        </p:nvSpPr>
        <p:spPr>
          <a:xfrm>
            <a:off x="785786" y="1643050"/>
            <a:ext cx="2214578" cy="1071570"/>
          </a:xfrm>
          <a:prstGeom prst="ellips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Státní svátky</a:t>
            </a:r>
            <a:endParaRPr lang="cs-CZ" sz="2400" b="1" dirty="0"/>
          </a:p>
        </p:txBody>
      </p:sp>
      <p:sp>
        <p:nvSpPr>
          <p:cNvPr id="5" name="Elipsa 4"/>
          <p:cNvSpPr/>
          <p:nvPr/>
        </p:nvSpPr>
        <p:spPr>
          <a:xfrm>
            <a:off x="1000100" y="3143248"/>
            <a:ext cx="1857388" cy="1143008"/>
          </a:xfrm>
          <a:prstGeom prst="ellips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Svátky</a:t>
            </a:r>
            <a:endParaRPr lang="cs-CZ" sz="2400" b="1" dirty="0"/>
          </a:p>
        </p:txBody>
      </p:sp>
      <p:sp>
        <p:nvSpPr>
          <p:cNvPr id="6" name="Elipsa 5"/>
          <p:cNvSpPr/>
          <p:nvPr/>
        </p:nvSpPr>
        <p:spPr>
          <a:xfrm>
            <a:off x="857224" y="4714884"/>
            <a:ext cx="2214578" cy="1143008"/>
          </a:xfrm>
          <a:prstGeom prst="ellips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Významné dny</a:t>
            </a:r>
            <a:endParaRPr lang="cs-CZ" sz="2400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5715008" y="3429000"/>
            <a:ext cx="2928958" cy="571504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oslavují českou státnost, jsou to dny pracovního klidu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715008" y="4786322"/>
            <a:ext cx="3000396" cy="785818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oslavují jiné historické události či tradice, </a:t>
            </a:r>
          </a:p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jsou to dny pracovního klidu</a:t>
            </a:r>
            <a:endParaRPr lang="cs-CZ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5929322" y="1857364"/>
            <a:ext cx="2357454" cy="85725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připomínají významné události, 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jsou to  dny pracovní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571472" y="285728"/>
            <a:ext cx="8229600" cy="12969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cs-CZ" sz="3200" b="1" dirty="0" smtClean="0"/>
              <a:t>Podle smluvených pravidel vytvořte skupinky.</a:t>
            </a:r>
            <a:br>
              <a:rPr lang="cs-CZ" sz="3200" b="1" dirty="0" smtClean="0"/>
            </a:br>
            <a:r>
              <a:rPr lang="cs-CZ" sz="3200" b="1" dirty="0" smtClean="0"/>
              <a:t>Vypište z kalendáře data památných dnů. </a:t>
            </a:r>
            <a:br>
              <a:rPr lang="cs-CZ" sz="3200" b="1" dirty="0" smtClean="0"/>
            </a:br>
            <a:r>
              <a:rPr lang="cs-CZ" sz="3200" b="1" dirty="0" smtClean="0"/>
              <a:t>Vysvětlete, jak je poznáte.</a:t>
            </a:r>
            <a:endParaRPr lang="cs-CZ" sz="3200" dirty="0"/>
          </a:p>
        </p:txBody>
      </p:sp>
      <p:sp>
        <p:nvSpPr>
          <p:cNvPr id="5" name="Elipsa 4"/>
          <p:cNvSpPr/>
          <p:nvPr/>
        </p:nvSpPr>
        <p:spPr>
          <a:xfrm>
            <a:off x="785786" y="1643050"/>
            <a:ext cx="2214578" cy="1071570"/>
          </a:xfrm>
          <a:prstGeom prst="ellips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Státní svátky</a:t>
            </a:r>
            <a:endParaRPr lang="cs-CZ" sz="2400" b="1" dirty="0"/>
          </a:p>
        </p:txBody>
      </p:sp>
      <p:sp>
        <p:nvSpPr>
          <p:cNvPr id="6" name="Elipsa 5"/>
          <p:cNvSpPr/>
          <p:nvPr/>
        </p:nvSpPr>
        <p:spPr>
          <a:xfrm>
            <a:off x="3714744" y="1643050"/>
            <a:ext cx="1857388" cy="1143008"/>
          </a:xfrm>
          <a:prstGeom prst="ellips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Svátky</a:t>
            </a:r>
            <a:endParaRPr lang="cs-CZ" sz="2400" b="1" dirty="0"/>
          </a:p>
        </p:txBody>
      </p:sp>
      <p:sp>
        <p:nvSpPr>
          <p:cNvPr id="7" name="Elipsa 6"/>
          <p:cNvSpPr/>
          <p:nvPr/>
        </p:nvSpPr>
        <p:spPr>
          <a:xfrm>
            <a:off x="6357950" y="1643050"/>
            <a:ext cx="2214578" cy="1143008"/>
          </a:xfrm>
          <a:prstGeom prst="ellips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Významné dny</a:t>
            </a:r>
            <a:endParaRPr lang="cs-CZ" sz="2400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642910" y="2928934"/>
            <a:ext cx="2500330" cy="3214710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/>
            <a:endParaRPr lang="cs-CZ" sz="2400" b="1" dirty="0" smtClean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500430" y="2928934"/>
            <a:ext cx="2428892" cy="3214710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286512" y="2857496"/>
            <a:ext cx="2357454" cy="335758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2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7" grpId="0" build="allAtOnce" animBg="1"/>
      <p:bldP spid="8" grpId="0" build="p" animBg="1"/>
      <p:bldP spid="9" grpId="0" build="p" animBg="1"/>
      <p:bldP spid="10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2857488" y="428604"/>
            <a:ext cx="3929090" cy="7858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cs-CZ" sz="3200" dirty="0" smtClean="0"/>
              <a:t>Zkontrolujte si:</a:t>
            </a:r>
            <a:endParaRPr lang="cs-CZ" sz="3200" dirty="0"/>
          </a:p>
        </p:txBody>
      </p:sp>
      <p:sp>
        <p:nvSpPr>
          <p:cNvPr id="5" name="Elipsa 4"/>
          <p:cNvSpPr/>
          <p:nvPr/>
        </p:nvSpPr>
        <p:spPr>
          <a:xfrm>
            <a:off x="785786" y="1571612"/>
            <a:ext cx="2214578" cy="1071570"/>
          </a:xfrm>
          <a:prstGeom prst="ellips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Státní svátky</a:t>
            </a:r>
            <a:endParaRPr lang="cs-CZ" sz="2400" b="1" dirty="0"/>
          </a:p>
        </p:txBody>
      </p:sp>
      <p:sp>
        <p:nvSpPr>
          <p:cNvPr id="6" name="Elipsa 5"/>
          <p:cNvSpPr/>
          <p:nvPr/>
        </p:nvSpPr>
        <p:spPr>
          <a:xfrm>
            <a:off x="3786182" y="1500174"/>
            <a:ext cx="1857388" cy="1143008"/>
          </a:xfrm>
          <a:prstGeom prst="ellips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Svátky</a:t>
            </a:r>
            <a:endParaRPr lang="cs-CZ" sz="2400" b="1" dirty="0"/>
          </a:p>
        </p:txBody>
      </p:sp>
      <p:sp>
        <p:nvSpPr>
          <p:cNvPr id="7" name="Elipsa 6"/>
          <p:cNvSpPr/>
          <p:nvPr/>
        </p:nvSpPr>
        <p:spPr>
          <a:xfrm>
            <a:off x="6286512" y="1428736"/>
            <a:ext cx="2214578" cy="1143008"/>
          </a:xfrm>
          <a:prstGeom prst="ellips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Významné dny</a:t>
            </a:r>
            <a:endParaRPr lang="cs-CZ" sz="2400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642910" y="2928934"/>
            <a:ext cx="2500330" cy="3214710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/>
            <a:r>
              <a:rPr lang="cs-CZ" sz="2400" b="1" dirty="0" smtClean="0">
                <a:solidFill>
                  <a:schemeClr val="tx1"/>
                </a:solidFill>
              </a:rPr>
              <a:t>1.ledna</a:t>
            </a:r>
          </a:p>
          <a:p>
            <a:pPr marL="342900" indent="-342900" algn="ctr"/>
            <a:r>
              <a:rPr lang="cs-CZ" sz="2400" b="1" dirty="0" smtClean="0">
                <a:solidFill>
                  <a:schemeClr val="tx1"/>
                </a:solidFill>
              </a:rPr>
              <a:t>8.května</a:t>
            </a:r>
          </a:p>
          <a:p>
            <a:pPr marL="342900" indent="-342900" algn="ctr"/>
            <a:r>
              <a:rPr lang="cs-CZ" sz="2400" b="1" dirty="0" smtClean="0">
                <a:solidFill>
                  <a:schemeClr val="tx1"/>
                </a:solidFill>
              </a:rPr>
              <a:t>5.července</a:t>
            </a:r>
          </a:p>
          <a:p>
            <a:pPr marL="342900" indent="-342900" algn="ctr"/>
            <a:r>
              <a:rPr lang="cs-CZ" sz="2400" b="1" dirty="0" smtClean="0">
                <a:solidFill>
                  <a:schemeClr val="tx1"/>
                </a:solidFill>
              </a:rPr>
              <a:t>6.července</a:t>
            </a:r>
          </a:p>
          <a:p>
            <a:pPr marL="342900" indent="-342900" algn="ctr"/>
            <a:r>
              <a:rPr lang="cs-CZ" sz="2400" b="1" dirty="0" smtClean="0">
                <a:solidFill>
                  <a:schemeClr val="tx1"/>
                </a:solidFill>
              </a:rPr>
              <a:t>28.září</a:t>
            </a:r>
          </a:p>
          <a:p>
            <a:pPr marL="342900" indent="-342900" algn="ctr"/>
            <a:r>
              <a:rPr lang="cs-CZ" sz="2400" b="1" dirty="0" smtClean="0">
                <a:solidFill>
                  <a:schemeClr val="tx1"/>
                </a:solidFill>
              </a:rPr>
              <a:t>28.října</a:t>
            </a:r>
          </a:p>
          <a:p>
            <a:pPr marL="342900" indent="-342900" algn="ctr"/>
            <a:r>
              <a:rPr lang="cs-CZ" sz="2400" b="1" dirty="0" smtClean="0">
                <a:solidFill>
                  <a:schemeClr val="tx1"/>
                </a:solidFill>
              </a:rPr>
              <a:t>17.listopadu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3500430" y="2928934"/>
            <a:ext cx="2428892" cy="3214710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1.ledna</a:t>
            </a:r>
          </a:p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25.dubna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1.května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24.prosince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25.prosince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26.prosince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286512" y="2786058"/>
            <a:ext cx="2357454" cy="335758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smtClean="0">
                <a:solidFill>
                  <a:schemeClr val="tx1"/>
                </a:solidFill>
              </a:rPr>
              <a:t>27.ledna</a:t>
            </a:r>
          </a:p>
          <a:p>
            <a:pPr algn="ctr"/>
            <a:r>
              <a:rPr lang="cs-CZ" sz="2200" b="1" dirty="0" smtClean="0">
                <a:solidFill>
                  <a:schemeClr val="tx1"/>
                </a:solidFill>
              </a:rPr>
              <a:t>8.března</a:t>
            </a:r>
          </a:p>
          <a:p>
            <a:pPr algn="ctr"/>
            <a:r>
              <a:rPr lang="cs-CZ" sz="2200" b="1" dirty="0" smtClean="0">
                <a:solidFill>
                  <a:schemeClr val="tx1"/>
                </a:solidFill>
              </a:rPr>
              <a:t>12.března</a:t>
            </a:r>
          </a:p>
          <a:p>
            <a:pPr algn="ctr"/>
            <a:r>
              <a:rPr lang="cs-CZ" sz="2200" b="1" dirty="0" smtClean="0">
                <a:solidFill>
                  <a:schemeClr val="tx1"/>
                </a:solidFill>
              </a:rPr>
              <a:t>7.dubna</a:t>
            </a:r>
          </a:p>
          <a:p>
            <a:pPr algn="ctr"/>
            <a:r>
              <a:rPr lang="cs-CZ" sz="2200" b="1" dirty="0" smtClean="0">
                <a:solidFill>
                  <a:schemeClr val="tx1"/>
                </a:solidFill>
              </a:rPr>
              <a:t>5.května</a:t>
            </a:r>
          </a:p>
          <a:p>
            <a:pPr algn="ctr"/>
            <a:r>
              <a:rPr lang="cs-CZ" sz="2200" b="1" dirty="0" smtClean="0">
                <a:solidFill>
                  <a:schemeClr val="tx1"/>
                </a:solidFill>
              </a:rPr>
              <a:t>15.května</a:t>
            </a:r>
          </a:p>
          <a:p>
            <a:pPr algn="ctr"/>
            <a:r>
              <a:rPr lang="cs-CZ" sz="2200" b="1" dirty="0" smtClean="0">
                <a:solidFill>
                  <a:schemeClr val="tx1"/>
                </a:solidFill>
              </a:rPr>
              <a:t>1. června</a:t>
            </a:r>
          </a:p>
          <a:p>
            <a:pPr algn="ctr"/>
            <a:r>
              <a:rPr lang="cs-CZ" sz="2200" b="1" dirty="0" smtClean="0">
                <a:solidFill>
                  <a:schemeClr val="tx1"/>
                </a:solidFill>
              </a:rPr>
              <a:t>10.června</a:t>
            </a:r>
          </a:p>
          <a:p>
            <a:pPr algn="ctr"/>
            <a:r>
              <a:rPr lang="cs-CZ" sz="2200" b="1" dirty="0" smtClean="0">
                <a:solidFill>
                  <a:schemeClr val="tx1"/>
                </a:solidFill>
              </a:rPr>
              <a:t>27.června</a:t>
            </a:r>
          </a:p>
          <a:p>
            <a:pPr algn="ctr"/>
            <a:r>
              <a:rPr lang="cs-CZ" sz="2200" b="1" dirty="0" smtClean="0">
                <a:solidFill>
                  <a:schemeClr val="tx1"/>
                </a:solidFill>
              </a:rPr>
              <a:t>11.listopadu</a:t>
            </a: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7" grpId="0" build="allAtOnce" animBg="1"/>
      <p:bldP spid="8" grpId="0" build="p" animBg="1"/>
      <p:bldP spid="9" grpId="0" build="p" animBg="1"/>
      <p:bldP spid="10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28596" y="285728"/>
            <a:ext cx="8229600" cy="939800"/>
          </a:xfrm>
        </p:spPr>
        <p:txBody>
          <a:bodyPr/>
          <a:lstStyle/>
          <a:p>
            <a:r>
              <a:rPr lang="cs-CZ" b="1" dirty="0" smtClean="0"/>
              <a:t>Státní svátky – doplň názvy:</a:t>
            </a:r>
            <a:endParaRPr lang="cs-CZ" b="1" dirty="0"/>
          </a:p>
        </p:txBody>
      </p:sp>
      <p:sp>
        <p:nvSpPr>
          <p:cNvPr id="4" name="Elipsa 3"/>
          <p:cNvSpPr/>
          <p:nvPr/>
        </p:nvSpPr>
        <p:spPr>
          <a:xfrm>
            <a:off x="857224" y="1071546"/>
            <a:ext cx="1143008" cy="92869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1.1.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857224" y="1785926"/>
            <a:ext cx="1214446" cy="92869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8.5.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857224" y="2428868"/>
            <a:ext cx="1143008" cy="92869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5.7.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857224" y="3071810"/>
            <a:ext cx="1143008" cy="92869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6.7.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857224" y="3714752"/>
            <a:ext cx="1214446" cy="10001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28.9.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785786" y="4357694"/>
            <a:ext cx="1428760" cy="10001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28.10.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785786" y="5072074"/>
            <a:ext cx="1428760" cy="10001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17.11.</a:t>
            </a:r>
            <a:endParaRPr lang="cs-CZ" sz="2400" b="1" dirty="0">
              <a:solidFill>
                <a:schemeClr val="tx1"/>
              </a:solidFill>
            </a:endParaRPr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2285984" y="1643050"/>
            <a:ext cx="278608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2285984" y="2357430"/>
            <a:ext cx="285752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2285984" y="3071810"/>
            <a:ext cx="285752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2285984" y="3714752"/>
            <a:ext cx="285752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2285984" y="4357694"/>
            <a:ext cx="285752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2285984" y="5072074"/>
            <a:ext cx="285752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2357422" y="5857892"/>
            <a:ext cx="285752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/>
          <p:nvPr/>
        </p:nvSpPr>
        <p:spPr>
          <a:xfrm>
            <a:off x="2143108" y="1142984"/>
            <a:ext cx="2928958" cy="4286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Den obnovy samostatného 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českého státu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500298" y="1857364"/>
            <a:ext cx="1928826" cy="4286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Den vítězství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2285984" y="2428868"/>
            <a:ext cx="2857520" cy="57150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Den slovanských věrozvěstů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Cyrila a Metoděje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2428860" y="3143248"/>
            <a:ext cx="2286016" cy="5000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Den upálení mistra 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Jana Husa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2500298" y="3929066"/>
            <a:ext cx="2286016" cy="3571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Den české státnosti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2357422" y="4572008"/>
            <a:ext cx="2786082" cy="4286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Den vzniku samostatného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československého státu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2571736" y="5357826"/>
            <a:ext cx="2214578" cy="4286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Den boje za svobodu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demokracii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1" name="Zaoblený obdélník 40"/>
          <p:cNvSpPr/>
          <p:nvPr/>
        </p:nvSpPr>
        <p:spPr>
          <a:xfrm>
            <a:off x="785786" y="214290"/>
            <a:ext cx="8001056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Víš, kterou událost státní svátek oslavuje?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5214942" y="1142984"/>
            <a:ext cx="3500462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1.1.1993 vznikl samostatný stát Česká republika. </a:t>
            </a:r>
            <a:endParaRPr lang="cs-CZ" b="1" dirty="0"/>
          </a:p>
        </p:txBody>
      </p:sp>
      <p:sp>
        <p:nvSpPr>
          <p:cNvPr id="43" name="Zaoblený obdélník 42"/>
          <p:cNvSpPr/>
          <p:nvPr/>
        </p:nvSpPr>
        <p:spPr>
          <a:xfrm>
            <a:off x="5286380" y="1714488"/>
            <a:ext cx="3500462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8.5.1945 byl vyhlášen konec 2.světové války v Evropě.</a:t>
            </a:r>
            <a:endParaRPr lang="cs-CZ" b="1" dirty="0"/>
          </a:p>
        </p:txBody>
      </p:sp>
      <p:sp>
        <p:nvSpPr>
          <p:cNvPr id="44" name="Zaoblený obdélník 43"/>
          <p:cNvSpPr/>
          <p:nvPr/>
        </p:nvSpPr>
        <p:spPr>
          <a:xfrm>
            <a:off x="5286380" y="2357430"/>
            <a:ext cx="3500462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9.století – příchod křesťanství a vzdělanosti do českých zemí.</a:t>
            </a:r>
          </a:p>
        </p:txBody>
      </p:sp>
      <p:sp>
        <p:nvSpPr>
          <p:cNvPr id="45" name="Zaoblený obdélník 44"/>
          <p:cNvSpPr/>
          <p:nvPr/>
        </p:nvSpPr>
        <p:spPr>
          <a:xfrm>
            <a:off x="5286380" y="3071810"/>
            <a:ext cx="3500462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6.7.1415 byl upálen český kněz, který usiloval o nápravu církve.</a:t>
            </a:r>
            <a:endParaRPr lang="cs-CZ" b="1" dirty="0"/>
          </a:p>
        </p:txBody>
      </p:sp>
      <p:sp>
        <p:nvSpPr>
          <p:cNvPr id="46" name="Zaoblený obdélník 45"/>
          <p:cNvSpPr/>
          <p:nvPr/>
        </p:nvSpPr>
        <p:spPr>
          <a:xfrm>
            <a:off x="5286380" y="3714752"/>
            <a:ext cx="3500462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28.9.935 byl úkladně zavražděn kníže Václav, který je pokládán za patrona české země.</a:t>
            </a:r>
            <a:endParaRPr lang="cs-CZ" b="1" dirty="0"/>
          </a:p>
        </p:txBody>
      </p:sp>
      <p:sp>
        <p:nvSpPr>
          <p:cNvPr id="47" name="Zaoblený obdélník 46"/>
          <p:cNvSpPr/>
          <p:nvPr/>
        </p:nvSpPr>
        <p:spPr>
          <a:xfrm>
            <a:off x="5286380" y="4572008"/>
            <a:ext cx="350046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28.10.1918 byl vyhlášen samostatný stát -  Československá republika.</a:t>
            </a:r>
            <a:endParaRPr lang="cs-CZ" b="1" dirty="0"/>
          </a:p>
        </p:txBody>
      </p:sp>
      <p:sp>
        <p:nvSpPr>
          <p:cNvPr id="48" name="Zaoblený obdélník 47"/>
          <p:cNvSpPr/>
          <p:nvPr/>
        </p:nvSpPr>
        <p:spPr>
          <a:xfrm>
            <a:off x="5286380" y="5357826"/>
            <a:ext cx="350046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17.11.1939 byly uzavřeny české vysoké školy nacisty. </a:t>
            </a:r>
          </a:p>
          <a:p>
            <a:pPr algn="ctr"/>
            <a:r>
              <a:rPr lang="cs-CZ" b="1" dirty="0" smtClean="0"/>
              <a:t>17.11.1989 studentské demonstrace zahájily sametovou revoluci proti komunistům.</a:t>
            </a:r>
            <a:endParaRPr lang="cs-CZ" b="1" dirty="0"/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0" grpId="0" animBg="1"/>
      <p:bldP spid="9" grpId="0" animBg="1"/>
      <p:bldP spid="8" grpId="0" animBg="1"/>
      <p:bldP spid="34" grpId="0" build="allAtOnce" animBg="1"/>
      <p:bldP spid="35" grpId="0" build="allAtOnce" animBg="1"/>
      <p:bldP spid="36" grpId="0" build="allAtOnce" animBg="1"/>
      <p:bldP spid="37" grpId="0" build="allAtOnce" animBg="1"/>
      <p:bldP spid="38" grpId="0" build="allAtOnce" animBg="1"/>
      <p:bldP spid="39" grpId="0" build="allAtOnce" animBg="1"/>
      <p:bldP spid="40" grpId="0" build="allAtOnce" animBg="1"/>
      <p:bldP spid="41" grpId="0" build="allAtOnce" animBg="1"/>
      <p:bldP spid="42" grpId="0" build="allAtOnce" animBg="1"/>
      <p:bldP spid="43" grpId="0" build="allAtOnce" animBg="1"/>
      <p:bldP spid="44" grpId="0" build="allAtOnce" animBg="1"/>
      <p:bldP spid="45" grpId="0" build="allAtOnce" animBg="1"/>
      <p:bldP spid="46" grpId="0" build="allAtOnce" animBg="1"/>
      <p:bldP spid="47" grpId="0" build="allAtOnce" animBg="1"/>
      <p:bldP spid="48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71472" y="214290"/>
            <a:ext cx="8229600" cy="1143000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Jaké tradice oslavují tyto svátky?</a:t>
            </a:r>
            <a:endParaRPr lang="cs-CZ" b="1" dirty="0"/>
          </a:p>
        </p:txBody>
      </p:sp>
      <p:sp>
        <p:nvSpPr>
          <p:cNvPr id="6" name="Krychle 5"/>
          <p:cNvSpPr/>
          <p:nvPr/>
        </p:nvSpPr>
        <p:spPr>
          <a:xfrm>
            <a:off x="500034" y="3929066"/>
            <a:ext cx="2357454" cy="1643074"/>
          </a:xfrm>
          <a:prstGeom prst="cube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24.prosince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Krychle 6"/>
          <p:cNvSpPr/>
          <p:nvPr/>
        </p:nvSpPr>
        <p:spPr>
          <a:xfrm>
            <a:off x="500034" y="1857364"/>
            <a:ext cx="2500330" cy="1643074"/>
          </a:xfrm>
          <a:prstGeom prst="cub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1.ledna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8" name="Krychle 7"/>
          <p:cNvSpPr/>
          <p:nvPr/>
        </p:nvSpPr>
        <p:spPr>
          <a:xfrm>
            <a:off x="3286116" y="1571612"/>
            <a:ext cx="2428892" cy="1571636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25.dubna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Krychle 8"/>
          <p:cNvSpPr/>
          <p:nvPr/>
        </p:nvSpPr>
        <p:spPr>
          <a:xfrm>
            <a:off x="6072198" y="3857628"/>
            <a:ext cx="2571768" cy="1643074"/>
          </a:xfrm>
          <a:prstGeom prst="cub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26.prosince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Krychle 9"/>
          <p:cNvSpPr/>
          <p:nvPr/>
        </p:nvSpPr>
        <p:spPr>
          <a:xfrm>
            <a:off x="3143240" y="4286256"/>
            <a:ext cx="2500330" cy="164307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25.prosince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1" name="Krychle 10"/>
          <p:cNvSpPr/>
          <p:nvPr/>
        </p:nvSpPr>
        <p:spPr>
          <a:xfrm>
            <a:off x="6000760" y="1785926"/>
            <a:ext cx="2571768" cy="1571636"/>
          </a:xfrm>
          <a:prstGeom prst="cub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1.května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3071802" y="3357562"/>
            <a:ext cx="2643206" cy="64294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Vyprávěj: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  <p:bldP spid="11" grpId="0" build="allAtOnce" animBg="1"/>
      <p:bldP spid="12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Pracujte ve skupinkách:</a:t>
            </a:r>
            <a:endParaRPr lang="cs-CZ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571472" y="428604"/>
            <a:ext cx="8001056" cy="10715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Vyberte si jeden významný den. </a:t>
            </a:r>
            <a:r>
              <a:rPr lang="cs-CZ" sz="2800" b="1" dirty="0" smtClean="0"/>
              <a:t>Najděte informace o tomto dnu. Představte jej ostatním.</a:t>
            </a:r>
            <a:endParaRPr lang="cs-CZ" sz="2800" b="1" dirty="0"/>
          </a:p>
        </p:txBody>
      </p:sp>
      <p:sp>
        <p:nvSpPr>
          <p:cNvPr id="5" name="Čtyřiadvaceticípá hvězda 4"/>
          <p:cNvSpPr/>
          <p:nvPr/>
        </p:nvSpPr>
        <p:spPr>
          <a:xfrm>
            <a:off x="2357422" y="3071810"/>
            <a:ext cx="1357322" cy="1285884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8.3.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Čtyřiadvaceticípá hvězda 5"/>
          <p:cNvSpPr/>
          <p:nvPr/>
        </p:nvSpPr>
        <p:spPr>
          <a:xfrm>
            <a:off x="4214810" y="1571612"/>
            <a:ext cx="1714512" cy="1285884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12.3.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Čtyřiadvaceticípá hvězda 6"/>
          <p:cNvSpPr/>
          <p:nvPr/>
        </p:nvSpPr>
        <p:spPr>
          <a:xfrm>
            <a:off x="7286644" y="1714488"/>
            <a:ext cx="1285884" cy="1143008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7.4.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Čtyřiadvaceticípá hvězda 7"/>
          <p:cNvSpPr/>
          <p:nvPr/>
        </p:nvSpPr>
        <p:spPr>
          <a:xfrm>
            <a:off x="2786050" y="4714884"/>
            <a:ext cx="1571636" cy="1285884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10.6.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Čtyřiadvaceticípá hvězda 8"/>
          <p:cNvSpPr/>
          <p:nvPr/>
        </p:nvSpPr>
        <p:spPr>
          <a:xfrm>
            <a:off x="1000100" y="4000504"/>
            <a:ext cx="1643074" cy="1357322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15.5.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Čtyřiadvaceticípá hvězda 9"/>
          <p:cNvSpPr/>
          <p:nvPr/>
        </p:nvSpPr>
        <p:spPr>
          <a:xfrm>
            <a:off x="5000628" y="4786322"/>
            <a:ext cx="1571636" cy="1285884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28.3.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Čtyřiadvaceticípá hvězda 10"/>
          <p:cNvSpPr/>
          <p:nvPr/>
        </p:nvSpPr>
        <p:spPr>
          <a:xfrm>
            <a:off x="6429388" y="3714752"/>
            <a:ext cx="1928826" cy="1214446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11.11.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Čtyřiadvaceticípá hvězda 11"/>
          <p:cNvSpPr/>
          <p:nvPr/>
        </p:nvSpPr>
        <p:spPr>
          <a:xfrm>
            <a:off x="571472" y="1785926"/>
            <a:ext cx="1857388" cy="1500198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27.1.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Čtyřiadvaceticípá hvězda 12"/>
          <p:cNvSpPr/>
          <p:nvPr/>
        </p:nvSpPr>
        <p:spPr>
          <a:xfrm>
            <a:off x="4214810" y="3214686"/>
            <a:ext cx="1428760" cy="1214446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5.5.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Čtyřiadvaceticípá hvězda 13"/>
          <p:cNvSpPr/>
          <p:nvPr/>
        </p:nvSpPr>
        <p:spPr>
          <a:xfrm>
            <a:off x="5715008" y="2500306"/>
            <a:ext cx="1571636" cy="1214446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2.11.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Čtyřiadvaceticípá hvězda 14"/>
          <p:cNvSpPr/>
          <p:nvPr/>
        </p:nvSpPr>
        <p:spPr>
          <a:xfrm>
            <a:off x="2643174" y="1785926"/>
            <a:ext cx="1428760" cy="1214446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1.6.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</p:nvPr>
        </p:nvGraphicFramePr>
        <p:xfrm>
          <a:off x="428596" y="357166"/>
          <a:ext cx="8229600" cy="614746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85842"/>
                <a:gridCol w="7043758"/>
              </a:tblGrid>
              <a:tr h="391913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Datum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Co významný den připomíná: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61082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27.1.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MEZINÁRODNÍ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DEN PAMÁTKY OBĚTÍ HOLOCAUSTU </a:t>
                      </a:r>
                    </a:p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</a:rPr>
                        <a:t>27.1.1945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</a:rPr>
                        <a:t> byl osvobozen největší nacistický koncentrační  a vyhlazovací tábor Osvětim v Polsku.</a:t>
                      </a:r>
                      <a:endParaRPr lang="cs-CZ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5403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8.3.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MEZINÁRODNÍ DEN ŽEN – </a:t>
                      </a:r>
                      <a:r>
                        <a:rPr lang="cs-CZ" sz="1800" b="1" dirty="0" smtClean="0">
                          <a:solidFill>
                            <a:schemeClr val="tx1"/>
                          </a:solidFill>
                        </a:rPr>
                        <a:t>oslavuje ženy a boje za jejich rovnoprávnost.</a:t>
                      </a:r>
                      <a:endParaRPr lang="cs-CZ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2159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12.3.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DEN VSTUPU ČESKÉ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REPUBLIKY DO NATO</a:t>
                      </a:r>
                    </a:p>
                    <a:p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</a:rPr>
                        <a:t>Mezinárodní vojenská organizace zajišťuje bezpečnost všem svým členům.</a:t>
                      </a:r>
                      <a:endParaRPr lang="cs-CZ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102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28.3.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DEN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UČITELŮ – 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</a:rPr>
                        <a:t>připomíná narození „učitele národů“ </a:t>
                      </a:r>
                      <a:r>
                        <a:rPr lang="cs-CZ" sz="1800" b="1" baseline="0" dirty="0" err="1" smtClean="0">
                          <a:solidFill>
                            <a:schemeClr val="tx1"/>
                          </a:solidFill>
                        </a:rPr>
                        <a:t>J.A.Komenského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91913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7.4.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DEN VZDĚLANOSTI – </a:t>
                      </a:r>
                      <a:r>
                        <a:rPr lang="cs-CZ" sz="1800" b="1" dirty="0" smtClean="0">
                          <a:solidFill>
                            <a:schemeClr val="tx1"/>
                          </a:solidFill>
                        </a:rPr>
                        <a:t>Roku 1348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</a:rPr>
                        <a:t> byla založena Karlova Univerzita.</a:t>
                      </a:r>
                      <a:endParaRPr lang="cs-CZ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91913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5.5.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KVĚTNOVÉ POVSTÁNÍ ČESKÉHO LIDU – roku 1945 v Praze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91913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15.5.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DEN 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MATEK – pohyblivý svátek, slavíme 2.květnovou neděli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91913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1.6. 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MEZINÁRODNÍ DEN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DĚTÍ – upozorňuje na práva a potřeby dětí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91913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10.6.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VYHLAZENÍ OBCE LIDICE – roku 1942 nacisty 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91913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2.11.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PAMÁTKA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ZESNULÝCH – připomíná úctu k zemřelým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91913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11.11.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DEN VÁLEČNÝCH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VETERÁNŮ – roku 1918 konec 1.světové války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819</TotalTime>
  <Words>554</Words>
  <Application>Microsoft Office PowerPoint</Application>
  <PresentationFormat>Předvádění na obrazovce (4:3)</PresentationFormat>
  <Paragraphs>133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PAMÁTNÉ DNY</vt:lpstr>
      <vt:lpstr>Jakým způsobem si občané připomínají  významné historické události?</vt:lpstr>
      <vt:lpstr>Umíte odlišit památné dny? Přiřaďte správně:</vt:lpstr>
      <vt:lpstr>Podle smluvených pravidel vytvořte skupinky. Vypište z kalendáře data památných dnů.  Vysvětlete, jak je poznáte.</vt:lpstr>
      <vt:lpstr>Zkontrolujte si:</vt:lpstr>
      <vt:lpstr>Státní svátky – doplň názvy:</vt:lpstr>
      <vt:lpstr>Jaké tradice oslavují tyto svátky?</vt:lpstr>
      <vt:lpstr>Pracujte ve skupinkách:</vt:lpstr>
      <vt:lpstr>Snímek 10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22</cp:revision>
  <dcterms:created xsi:type="dcterms:W3CDTF">2011-07-24T08:19:55Z</dcterms:created>
  <dcterms:modified xsi:type="dcterms:W3CDTF">2012-01-25T22:04:01Z</dcterms:modified>
</cp:coreProperties>
</file>