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1" r:id="rId2"/>
    <p:sldId id="257" r:id="rId3"/>
    <p:sldId id="264" r:id="rId4"/>
    <p:sldId id="258" r:id="rId5"/>
    <p:sldId id="259" r:id="rId6"/>
    <p:sldId id="266" r:id="rId7"/>
    <p:sldId id="263" r:id="rId8"/>
    <p:sldId id="262" r:id="rId9"/>
    <p:sldId id="260" r:id="rId10"/>
    <p:sldId id="265" r:id="rId11"/>
    <p:sldId id="268" r:id="rId12"/>
    <p:sldId id="269" r:id="rId13"/>
    <p:sldId id="270" r:id="rId14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B71C5F-7E78-41F4-BCEA-527021F41109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1D2E5-AE2D-4E21-AC71-0E7BDE18B1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179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1D2E5-AE2D-4E21-AC71-0E7BDE18B14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07D6A64-D65B-42D7-8CE6-834534A36101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19D540-A41C-4BD9-9930-FC1583D35B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6021288"/>
            <a:ext cx="8686800" cy="5883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081713" cy="151216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7603376"/>
              </p:ext>
            </p:extLst>
          </p:nvPr>
        </p:nvGraphicFramePr>
        <p:xfrm>
          <a:off x="611560" y="2924943"/>
          <a:ext cx="7128792" cy="36385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961004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30.1.2012</a:t>
                      </a: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starověk – Starověk-opakování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1583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Starověk-opakování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Kolébkou zemědělství byl Blízký východ, území tzv. úrodného půlměsíce. </a:t>
            </a:r>
          </a:p>
          <a:p>
            <a:pPr marL="514350" indent="-514350">
              <a:buNone/>
            </a:pPr>
            <a:r>
              <a:rPr lang="cs-CZ" b="1" dirty="0" smtClean="0"/>
              <a:t>     Vyhledej na mapě, které státy se zde nyní nacházejí.</a:t>
            </a:r>
          </a:p>
          <a:p>
            <a:pPr marL="514350" indent="-514350">
              <a:buAutoNum type="arabicPeriod"/>
            </a:pPr>
            <a:endParaRPr lang="cs-CZ" sz="2800" b="1" dirty="0" smtClean="0"/>
          </a:p>
          <a:p>
            <a:pPr marL="514350" indent="-514350">
              <a:buAutoNum type="arabicPeriod"/>
            </a:pPr>
            <a:endParaRPr lang="cs-CZ" b="1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Lokalita  tzv. úrodného půlměsíce</a:t>
            </a:r>
            <a:endParaRPr lang="cs-CZ" sz="2000" b="1" dirty="0"/>
          </a:p>
        </p:txBody>
      </p:sp>
      <p:pic>
        <p:nvPicPr>
          <p:cNvPr id="16386" name="Picture 2" descr="C:\Users\Milena\Desktop\2011-11-18 půlměsíc\půlměsíc 0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556792"/>
            <a:ext cx="5904656" cy="43924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Starověké státy vznikaly při velkých řekách. Doplň ke státu řeku:</a:t>
            </a:r>
          </a:p>
          <a:p>
            <a:pPr>
              <a:buNone/>
            </a:pPr>
            <a:r>
              <a:rPr lang="cs-CZ" dirty="0" smtClean="0"/>
              <a:t>Egypt</a:t>
            </a:r>
          </a:p>
          <a:p>
            <a:pPr>
              <a:buNone/>
            </a:pPr>
            <a:r>
              <a:rPr lang="cs-CZ" dirty="0" smtClean="0"/>
              <a:t>Mezopotámie</a:t>
            </a:r>
          </a:p>
          <a:p>
            <a:pPr>
              <a:buNone/>
            </a:pPr>
            <a:r>
              <a:rPr lang="cs-CZ" dirty="0" smtClean="0"/>
              <a:t>Indie</a:t>
            </a:r>
          </a:p>
          <a:p>
            <a:pPr>
              <a:buNone/>
            </a:pPr>
            <a:r>
              <a:rPr lang="cs-CZ" dirty="0" smtClean="0"/>
              <a:t>Čína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3. Vytvoř správné dvojice, použij slova v nabídce.</a:t>
            </a:r>
          </a:p>
          <a:p>
            <a:pPr>
              <a:buNone/>
            </a:pPr>
            <a:r>
              <a:rPr lang="cs-CZ" dirty="0" smtClean="0"/>
              <a:t>     (</a:t>
            </a:r>
            <a:r>
              <a:rPr lang="cs-CZ" dirty="0" err="1" smtClean="0"/>
              <a:t>Chammurappi</a:t>
            </a:r>
            <a:r>
              <a:rPr lang="cs-CZ" dirty="0" smtClean="0"/>
              <a:t>, vládce, Ninive, písmo,  </a:t>
            </a:r>
          </a:p>
          <a:p>
            <a:pPr>
              <a:buNone/>
            </a:pPr>
            <a:r>
              <a:rPr lang="cs-CZ" dirty="0" smtClean="0"/>
              <a:t>      pyramida)</a:t>
            </a:r>
          </a:p>
          <a:p>
            <a:pPr>
              <a:buNone/>
            </a:pPr>
            <a:r>
              <a:rPr lang="cs-CZ" dirty="0" smtClean="0"/>
              <a:t>     Faraon               </a:t>
            </a:r>
          </a:p>
          <a:p>
            <a:pPr>
              <a:buNone/>
            </a:pPr>
            <a:r>
              <a:rPr lang="cs-CZ" dirty="0" smtClean="0"/>
              <a:t>     Gíza                    </a:t>
            </a:r>
          </a:p>
          <a:p>
            <a:pPr>
              <a:buNone/>
            </a:pPr>
            <a:r>
              <a:rPr lang="cs-CZ" dirty="0" smtClean="0"/>
              <a:t>     Knihovna           </a:t>
            </a:r>
          </a:p>
          <a:p>
            <a:pPr>
              <a:buNone/>
            </a:pPr>
            <a:r>
              <a:rPr lang="cs-CZ" dirty="0" smtClean="0"/>
              <a:t>    „ oko za oko“     </a:t>
            </a:r>
          </a:p>
          <a:p>
            <a:pPr>
              <a:buNone/>
            </a:pPr>
            <a:r>
              <a:rPr lang="cs-CZ" dirty="0" smtClean="0"/>
              <a:t>     Hieroglyfy      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4. Dokonči větu:</a:t>
            </a:r>
          </a:p>
          <a:p>
            <a:pPr>
              <a:buNone/>
            </a:pPr>
            <a:r>
              <a:rPr lang="cs-CZ" dirty="0" smtClean="0"/>
              <a:t>    Obyvatelé se v Indii dělili do různých společenských tříd – k . . .  .</a:t>
            </a:r>
          </a:p>
          <a:p>
            <a:pPr>
              <a:buNone/>
            </a:pPr>
            <a:r>
              <a:rPr lang="cs-CZ" dirty="0" smtClean="0"/>
              <a:t>    V Číně se vyrábělo hedvábí z b . . . . .   . . . . . . . . . .   .</a:t>
            </a:r>
          </a:p>
          <a:p>
            <a:pPr>
              <a:buNone/>
            </a:pPr>
            <a:r>
              <a:rPr lang="cs-CZ" dirty="0" smtClean="0"/>
              <a:t>    Bedřich Hrozný rozluštil písmo Ch . . . . .  .</a:t>
            </a:r>
          </a:p>
          <a:p>
            <a:pPr>
              <a:buNone/>
            </a:pPr>
            <a:r>
              <a:rPr lang="cs-CZ" dirty="0" smtClean="0"/>
              <a:t>    Z Mezopotámie pochází jeden ze sedmi divů světa. </a:t>
            </a:r>
          </a:p>
          <a:p>
            <a:pPr>
              <a:buNone/>
            </a:pPr>
            <a:r>
              <a:rPr lang="cs-CZ" dirty="0" smtClean="0"/>
              <a:t>    Jsou to S . . . . . . . . . . .   . . . . . .   . . . . . . .  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5. Přiřaď slova z nabídky k jednotlivým státům.</a:t>
            </a:r>
          </a:p>
          <a:p>
            <a:pPr>
              <a:buNone/>
            </a:pPr>
            <a:r>
              <a:rPr lang="cs-CZ" dirty="0" smtClean="0"/>
              <a:t>    (Babylon, </a:t>
            </a:r>
            <a:r>
              <a:rPr lang="cs-CZ" dirty="0" err="1" smtClean="0"/>
              <a:t>Ašóka</a:t>
            </a:r>
            <a:r>
              <a:rPr lang="cs-CZ" dirty="0" smtClean="0"/>
              <a:t>, papyrus, védy, klínové písmo, </a:t>
            </a:r>
            <a:r>
              <a:rPr lang="cs-CZ" dirty="0" err="1" smtClean="0"/>
              <a:t>Chuang</a:t>
            </a:r>
            <a:r>
              <a:rPr lang="cs-CZ" dirty="0" smtClean="0"/>
              <a:t>-che, zikkurat, mumie, hedvábí, Ninive, kasty, střelný prach, hinduismus, hieroglyfy, kompas, sfinga)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EGYPT      INDIE       MEZOPOTÁMIE      ČÍNA</a:t>
            </a:r>
          </a:p>
          <a:p>
            <a:pPr>
              <a:buNone/>
            </a:pPr>
            <a:r>
              <a:rPr lang="cs-CZ" dirty="0" smtClean="0"/>
              <a:t>    ----------      -----------          ---------------            -----------</a:t>
            </a:r>
          </a:p>
          <a:p>
            <a:pPr>
              <a:buNone/>
            </a:pPr>
            <a:r>
              <a:rPr lang="cs-CZ" dirty="0" smtClean="0"/>
              <a:t>    ----------      -----------          ---------------            -----------</a:t>
            </a:r>
          </a:p>
          <a:p>
            <a:pPr>
              <a:buNone/>
            </a:pPr>
            <a:r>
              <a:rPr lang="cs-CZ" dirty="0" smtClean="0"/>
              <a:t>    ----------      -----------          ---------------            -----------</a:t>
            </a:r>
          </a:p>
          <a:p>
            <a:pPr>
              <a:buNone/>
            </a:pPr>
            <a:r>
              <a:rPr lang="cs-CZ" dirty="0" smtClean="0"/>
              <a:t>    ----------      -----------          ---------------            -----------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b="1" dirty="0" smtClean="0"/>
              <a:t>1. Kolébkou zemědělství byl Blízký východ, území tzv. úrodného půlměsíce. </a:t>
            </a:r>
          </a:p>
          <a:p>
            <a:pPr marL="514350" indent="-514350">
              <a:buNone/>
            </a:pPr>
            <a:r>
              <a:rPr lang="cs-CZ" b="1" dirty="0" smtClean="0"/>
              <a:t>     Vyhledej na mapě, které státy se zde nyní nacházejí.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 Egypt, Saudská Arábie, Sýrie, Irák, Irán,  </a:t>
            </a:r>
          </a:p>
          <a:p>
            <a:pPr>
              <a:buNone/>
            </a:pPr>
            <a:r>
              <a:rPr lang="cs-CZ" dirty="0" smtClean="0"/>
              <a:t>     Turecko, Libanon, Izrael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Starověké státy vznikaly při velkých řekách. Doplň ke státu řeku:</a:t>
            </a:r>
          </a:p>
          <a:p>
            <a:pPr>
              <a:buNone/>
            </a:pPr>
            <a:r>
              <a:rPr lang="cs-CZ" dirty="0" smtClean="0"/>
              <a:t>Egypt                   NIL</a:t>
            </a:r>
          </a:p>
          <a:p>
            <a:pPr>
              <a:buNone/>
            </a:pPr>
            <a:r>
              <a:rPr lang="cs-CZ" dirty="0" smtClean="0"/>
              <a:t>Mezopotámie     EUFRAT A TIGRIS</a:t>
            </a:r>
          </a:p>
          <a:p>
            <a:pPr>
              <a:buNone/>
            </a:pPr>
            <a:r>
              <a:rPr lang="cs-CZ" dirty="0" smtClean="0"/>
              <a:t>Indie                    INDUS A GANGA</a:t>
            </a:r>
          </a:p>
          <a:p>
            <a:pPr>
              <a:buNone/>
            </a:pPr>
            <a:r>
              <a:rPr lang="cs-CZ" dirty="0" smtClean="0"/>
              <a:t>Čína                     CHUANG-CHE, </a:t>
            </a:r>
            <a:r>
              <a:rPr lang="cs-CZ" dirty="0" smtClean="0">
                <a:solidFill>
                  <a:schemeClr val="tx1"/>
                </a:solidFill>
              </a:rPr>
              <a:t>JANG-C-ŤIANG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3. Vytvoř správné dvojice, použij slova v nabídce.</a:t>
            </a:r>
          </a:p>
          <a:p>
            <a:pPr>
              <a:buNone/>
            </a:pPr>
            <a:r>
              <a:rPr lang="cs-CZ" dirty="0" smtClean="0"/>
              <a:t>     (</a:t>
            </a:r>
            <a:r>
              <a:rPr lang="cs-CZ" dirty="0" err="1" smtClean="0"/>
              <a:t>Chammurappi</a:t>
            </a:r>
            <a:r>
              <a:rPr lang="cs-CZ" dirty="0" smtClean="0"/>
              <a:t>, vládce, Ninive, písmo,  </a:t>
            </a:r>
          </a:p>
          <a:p>
            <a:pPr>
              <a:buNone/>
            </a:pPr>
            <a:r>
              <a:rPr lang="cs-CZ" dirty="0" smtClean="0"/>
              <a:t>      pyramida)</a:t>
            </a:r>
          </a:p>
          <a:p>
            <a:pPr>
              <a:buNone/>
            </a:pPr>
            <a:r>
              <a:rPr lang="cs-CZ" dirty="0" smtClean="0"/>
              <a:t>     Faraon                    vládce           </a:t>
            </a:r>
          </a:p>
          <a:p>
            <a:pPr>
              <a:buNone/>
            </a:pPr>
            <a:r>
              <a:rPr lang="cs-CZ" dirty="0" smtClean="0"/>
              <a:t>     Gíza                         pyramida          </a:t>
            </a:r>
          </a:p>
          <a:p>
            <a:pPr>
              <a:buNone/>
            </a:pPr>
            <a:r>
              <a:rPr lang="cs-CZ" dirty="0" smtClean="0"/>
              <a:t>     Knihovna                Ninive</a:t>
            </a:r>
          </a:p>
          <a:p>
            <a:pPr>
              <a:buNone/>
            </a:pPr>
            <a:r>
              <a:rPr lang="cs-CZ" dirty="0" smtClean="0"/>
              <a:t>    „ oko za oko“           </a:t>
            </a:r>
            <a:r>
              <a:rPr lang="cs-CZ" dirty="0" err="1" smtClean="0"/>
              <a:t>Chammurappi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Hieroglyfy                písmo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/>
              <a:t>4. Dokonči větu:</a:t>
            </a:r>
          </a:p>
          <a:p>
            <a:pPr>
              <a:buNone/>
            </a:pPr>
            <a:r>
              <a:rPr lang="cs-CZ" dirty="0" smtClean="0"/>
              <a:t>    Obyvatelé se v Indii dělili do různých společenských tříd – </a:t>
            </a:r>
            <a:r>
              <a:rPr lang="cs-CZ" dirty="0" smtClean="0">
                <a:solidFill>
                  <a:srgbClr val="FF0000"/>
                </a:solidFill>
              </a:rPr>
              <a:t>kast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V Číně se vyrábělo hedvábí z </a:t>
            </a:r>
            <a:r>
              <a:rPr lang="cs-CZ" dirty="0" smtClean="0">
                <a:solidFill>
                  <a:srgbClr val="FF0000"/>
                </a:solidFill>
              </a:rPr>
              <a:t>bource morušového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Bedřich Hrozný rozluštil písmo </a:t>
            </a:r>
            <a:r>
              <a:rPr lang="cs-CZ" dirty="0" smtClean="0">
                <a:solidFill>
                  <a:srgbClr val="FF0000"/>
                </a:solidFill>
              </a:rPr>
              <a:t>Chetitů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Z Mezopotámie pochází jeden ze sedmi divů světa. </a:t>
            </a:r>
          </a:p>
          <a:p>
            <a:pPr>
              <a:buNone/>
            </a:pPr>
            <a:r>
              <a:rPr lang="cs-CZ" dirty="0" smtClean="0"/>
              <a:t>    Jsou to </a:t>
            </a:r>
            <a:r>
              <a:rPr lang="cs-CZ" dirty="0" err="1" smtClean="0">
                <a:solidFill>
                  <a:srgbClr val="FF0000"/>
                </a:solidFill>
              </a:rPr>
              <a:t>Semiramidiny</a:t>
            </a:r>
            <a:r>
              <a:rPr lang="cs-CZ" dirty="0" smtClean="0">
                <a:solidFill>
                  <a:srgbClr val="FF0000"/>
                </a:solidFill>
              </a:rPr>
              <a:t> visuté zahrady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5. Přiřaď slova z nabídky k jednotlivým státům.</a:t>
            </a:r>
          </a:p>
          <a:p>
            <a:pPr>
              <a:buNone/>
            </a:pPr>
            <a:r>
              <a:rPr lang="cs-CZ" dirty="0" smtClean="0"/>
              <a:t>    (Babylon, </a:t>
            </a:r>
            <a:r>
              <a:rPr lang="cs-CZ" dirty="0" err="1" smtClean="0"/>
              <a:t>Ašóka</a:t>
            </a:r>
            <a:r>
              <a:rPr lang="cs-CZ" dirty="0" smtClean="0"/>
              <a:t>, papyrus, védy, klínové písmo, </a:t>
            </a:r>
            <a:r>
              <a:rPr lang="cs-CZ" dirty="0" err="1" smtClean="0"/>
              <a:t>Chuang</a:t>
            </a:r>
            <a:r>
              <a:rPr lang="cs-CZ" dirty="0" smtClean="0"/>
              <a:t>-che, zikkurat, mumie, hedvábí, Ninive, kasty, střelný prach, hinduismus, hieroglyfy, kompas, sfinga)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EGYPT      INDIE       MEZOPOTÁMIE      ČÍNA</a:t>
            </a:r>
          </a:p>
          <a:p>
            <a:pPr>
              <a:buNone/>
            </a:pPr>
            <a:r>
              <a:rPr lang="cs-CZ" dirty="0" smtClean="0"/>
              <a:t>    papyrus    </a:t>
            </a:r>
            <a:r>
              <a:rPr lang="cs-CZ" dirty="0" err="1" smtClean="0"/>
              <a:t>Ašóka</a:t>
            </a:r>
            <a:r>
              <a:rPr lang="cs-CZ" dirty="0" smtClean="0"/>
              <a:t>          Babylon            </a:t>
            </a:r>
            <a:r>
              <a:rPr lang="cs-CZ" dirty="0" err="1" smtClean="0"/>
              <a:t>Chuang</a:t>
            </a:r>
            <a:r>
              <a:rPr lang="cs-CZ" dirty="0" smtClean="0"/>
              <a:t>-</a:t>
            </a:r>
            <a:r>
              <a:rPr lang="cs-CZ" dirty="0" err="1" smtClean="0"/>
              <a:t>che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mumie      védy            klínové písmo   hedvábí</a:t>
            </a:r>
          </a:p>
          <a:p>
            <a:pPr>
              <a:buNone/>
            </a:pPr>
            <a:r>
              <a:rPr lang="cs-CZ" dirty="0" smtClean="0"/>
              <a:t>    hieroglyfy  kasty            zikkurat            střelný prach</a:t>
            </a:r>
          </a:p>
          <a:p>
            <a:pPr>
              <a:buNone/>
            </a:pPr>
            <a:r>
              <a:rPr lang="cs-CZ" dirty="0" smtClean="0"/>
              <a:t>    sfinga       hinduismus  Ninive              kompas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sz="3100" i="1" dirty="0" smtClean="0"/>
              <a:t>Pracovní sešit</a:t>
            </a:r>
            <a:r>
              <a:rPr lang="cs-CZ" sz="3100" dirty="0" smtClean="0"/>
              <a:t>: </a:t>
            </a:r>
            <a:r>
              <a:rPr lang="cs-CZ" sz="3100" i="1" dirty="0" smtClean="0"/>
              <a:t>Dějiny pravěku a starověkého Orientu, Dějiny starověkého Řecka a Říma</a:t>
            </a:r>
            <a:r>
              <a:rPr lang="cs-CZ" sz="3100" dirty="0" smtClean="0"/>
              <a:t>. Praha: Vydavatelství a nakladatelství Práce,s.r.o., 1997. ISBN 80-208-0410-2.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si zopakují klíčové body nejstarších starověkých států, místo vzniku a kulturní přínos těchto států pro lidstvo.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87</TotalTime>
  <Words>611</Words>
  <Application>Microsoft Office PowerPoint</Application>
  <PresentationFormat>Předvádění na obrazovce (4:3)</PresentationFormat>
  <Paragraphs>88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Starověk-opakování</vt:lpstr>
      <vt:lpstr>Lokalita  tzv. úrodného půlměsíce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Vesna202261</cp:lastModifiedBy>
  <cp:revision>28</cp:revision>
  <cp:lastPrinted>2012-01-16T11:59:01Z</cp:lastPrinted>
  <dcterms:created xsi:type="dcterms:W3CDTF">2011-11-08T12:21:56Z</dcterms:created>
  <dcterms:modified xsi:type="dcterms:W3CDTF">2012-02-28T07:41:41Z</dcterms:modified>
</cp:coreProperties>
</file>