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8" r:id="rId10"/>
    <p:sldId id="269" r:id="rId11"/>
    <p:sldId id="263" r:id="rId12"/>
    <p:sldId id="265" r:id="rId13"/>
    <p:sldId id="270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BFA94B5-103A-49F6-83D3-69C32E95EC5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8894B7B-9565-4F84-B0EC-692E7125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8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8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microsoft.com/office/2007/relationships/media" Target="../media/media4.wav"/><Relationship Id="rId1" Type="http://schemas.openxmlformats.org/officeDocument/2006/relationships/audio" Target="NULL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5" Type="http://schemas.openxmlformats.org/officeDocument/2006/relationships/image" Target="../media/image8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microsoft.com/office/2007/relationships/media" Target="../media/media6.wav"/><Relationship Id="rId1" Type="http://schemas.openxmlformats.org/officeDocument/2006/relationships/audio" Target="NULL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microsoft.com/office/2007/relationships/media" Target="../media/media7.wav"/><Relationship Id="rId1" Type="http://schemas.openxmlformats.org/officeDocument/2006/relationships/audio" Target="NULL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5" Type="http://schemas.openxmlformats.org/officeDocument/2006/relationships/image" Target="../media/image8.pn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wmf"/><Relationship Id="rId5" Type="http://schemas.openxmlformats.org/officeDocument/2006/relationships/image" Target="../media/image26.jpeg"/><Relationship Id="rId4" Type="http://schemas.openxmlformats.org/officeDocument/2006/relationships/image" Target="../media/image2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9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9600" dirty="0" err="1" smtClean="0"/>
              <a:t>Pets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artina\AppData\Local\Microsoft\Windows\Temporary Internet Files\Content.IE5\SEQ1TQF2\MP9004448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645025"/>
            <a:ext cx="1975899" cy="2592288"/>
          </a:xfrm>
          <a:prstGeom prst="rect">
            <a:avLst/>
          </a:prstGeom>
          <a:noFill/>
        </p:spPr>
      </p:pic>
      <p:pic>
        <p:nvPicPr>
          <p:cNvPr id="1027" name="Picture 3" descr="C:\Users\Martina\AppData\Local\Microsoft\Windows\Temporary Internet Files\Content.IE5\NM0CHSAD\MP900427655[1].jpg"/>
          <p:cNvPicPr>
            <a:picLocks noChangeAspect="1" noChangeArrowheads="1"/>
          </p:cNvPicPr>
          <p:nvPr/>
        </p:nvPicPr>
        <p:blipFill>
          <a:blip r:embed="rId3" cstate="print"/>
          <a:srcRect l="10811" t="2539" r="8108" b="3529"/>
          <a:stretch>
            <a:fillRect/>
          </a:stretch>
        </p:blipFill>
        <p:spPr bwMode="auto">
          <a:xfrm>
            <a:off x="2555776" y="3645024"/>
            <a:ext cx="2160240" cy="2664296"/>
          </a:xfrm>
          <a:prstGeom prst="rect">
            <a:avLst/>
          </a:prstGeom>
          <a:noFill/>
        </p:spPr>
      </p:pic>
      <p:pic>
        <p:nvPicPr>
          <p:cNvPr id="1029" name="Picture 5" descr="C:\Users\Martina\AppData\Local\Microsoft\Windows\Temporary Internet Files\Content.IE5\SEQ1TQF2\MP9001789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645024"/>
            <a:ext cx="1798312" cy="2690741"/>
          </a:xfrm>
          <a:prstGeom prst="rect">
            <a:avLst/>
          </a:prstGeom>
          <a:noFill/>
        </p:spPr>
      </p:pic>
      <p:pic>
        <p:nvPicPr>
          <p:cNvPr id="1031" name="Picture 7" descr="C:\Users\Martina\AppData\Local\Microsoft\Windows\Temporary Internet Files\Content.IE5\8GN0SNH5\MP9004066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645024"/>
            <a:ext cx="1793610" cy="26891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 smtClean="0"/>
              <a:t>VY_22_INOVACE_AJK.0</a:t>
            </a:r>
            <a:r>
              <a:rPr lang="cs-CZ" sz="2400" b="1" dirty="0" smtClean="0"/>
              <a:t>6</a:t>
            </a:r>
            <a:endParaRPr lang="cs-CZ" sz="2400" dirty="0" smtClean="0"/>
          </a:p>
          <a:p>
            <a:pPr>
              <a:buNone/>
            </a:pPr>
            <a:r>
              <a:rPr lang="en-GB" b="1" dirty="0" smtClean="0"/>
              <a:t> </a:t>
            </a:r>
            <a:endParaRPr lang="cs-CZ" dirty="0" smtClean="0"/>
          </a:p>
          <a:p>
            <a:pPr lvl="0"/>
            <a:r>
              <a:rPr lang="cs-CZ" sz="2000" dirty="0" smtClean="0"/>
              <a:t>Autor: Martina </a:t>
            </a:r>
            <a:r>
              <a:rPr lang="cs-CZ" sz="2000" dirty="0" err="1" smtClean="0"/>
              <a:t>Majtánová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dirty="0" smtClean="0"/>
              <a:t>Datum vytvoření: únor 2012</a:t>
            </a:r>
          </a:p>
          <a:p>
            <a:pPr lvl="0"/>
            <a:r>
              <a:rPr lang="cs-CZ" sz="2000" dirty="0" smtClean="0"/>
              <a:t>Ročník: I.stupeň (2-3.ročník) </a:t>
            </a:r>
          </a:p>
          <a:p>
            <a:pPr lvl="0"/>
            <a:r>
              <a:rPr lang="cs-CZ" sz="2000" dirty="0" smtClean="0"/>
              <a:t>Vzdělávací oblast: Jazyk a jazyková komunikace</a:t>
            </a:r>
          </a:p>
          <a:p>
            <a:r>
              <a:rPr lang="cs-CZ" sz="2000" dirty="0" smtClean="0"/>
              <a:t>Vzdělávací obor: </a:t>
            </a:r>
            <a:r>
              <a:rPr lang="cs-CZ" sz="2000" dirty="0"/>
              <a:t>Anglický </a:t>
            </a:r>
            <a:r>
              <a:rPr lang="cs-CZ" sz="2000" dirty="0" smtClean="0"/>
              <a:t>jazyk </a:t>
            </a:r>
          </a:p>
          <a:p>
            <a:pPr lvl="0"/>
            <a:r>
              <a:rPr lang="cs-CZ" sz="2000" dirty="0" smtClean="0"/>
              <a:t>Tematický okruh: Rozvoj komunikačních dovedností</a:t>
            </a:r>
          </a:p>
          <a:p>
            <a:pPr lvl="0"/>
            <a:r>
              <a:rPr lang="cs-CZ" sz="2000" dirty="0" smtClean="0"/>
              <a:t>Téma: Domácí mazlíčci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013176"/>
            <a:ext cx="5688632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It´s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a dog</a:t>
            </a:r>
            <a:r>
              <a:rPr lang="cs-CZ" dirty="0" smtClean="0"/>
              <a:t>.     </a:t>
            </a:r>
            <a:r>
              <a:rPr lang="cs-CZ" b="1" dirty="0" err="1" smtClean="0">
                <a:solidFill>
                  <a:schemeClr val="tx1"/>
                </a:solidFill>
              </a:rPr>
              <a:t>It´s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black</a:t>
            </a:r>
            <a:r>
              <a:rPr lang="cs-CZ" b="1" dirty="0" smtClean="0">
                <a:solidFill>
                  <a:schemeClr val="tx1"/>
                </a:solidFill>
              </a:rPr>
              <a:t> and </a:t>
            </a:r>
            <a:r>
              <a:rPr lang="cs-CZ" b="1" dirty="0" err="1" smtClean="0">
                <a:solidFill>
                  <a:schemeClr val="tx1"/>
                </a:solidFill>
              </a:rPr>
              <a:t>white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´s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3074" name="Picture 2" descr="C:\Users\Martina\AppData\Local\Microsoft\Windows\Temporary Internet Files\Content.IE5\BW4LMQ1Y\MP9004016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06140"/>
            <a:ext cx="3825574" cy="4391012"/>
          </a:xfrm>
          <a:prstGeom prst="rect">
            <a:avLst/>
          </a:prstGeom>
          <a:noFill/>
        </p:spPr>
      </p:pic>
      <p:pic>
        <p:nvPicPr>
          <p:cNvPr id="5" name="24965__mich3d__bigdogbarking-02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12360" y="3861048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75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´s a </a:t>
            </a:r>
            <a:r>
              <a:rPr lang="cs-CZ" b="1" dirty="0" err="1" smtClean="0">
                <a:solidFill>
                  <a:schemeClr val="tx1"/>
                </a:solidFill>
              </a:rPr>
              <a:t>cat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´s </a:t>
            </a:r>
            <a:r>
              <a:rPr lang="cs-CZ" b="1" dirty="0" err="1" smtClean="0">
                <a:solidFill>
                  <a:schemeClr val="tx1"/>
                </a:solidFill>
              </a:rPr>
              <a:t>grey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´s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endParaRPr lang="cs-CZ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4098" name="Picture 2" descr="C:\Users\Martina\AppData\Local\Microsoft\Windows\Temporary Internet Files\Content.IE5\NM0CHSAD\MP9004024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620688"/>
            <a:ext cx="4104456" cy="4104456"/>
          </a:xfrm>
          <a:prstGeom prst="rect">
            <a:avLst/>
          </a:prstGeom>
          <a:noFill/>
        </p:spPr>
      </p:pic>
      <p:pic>
        <p:nvPicPr>
          <p:cNvPr id="5" name="4914__noisecollector__cat2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68344" y="3933056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´s a </a:t>
            </a:r>
            <a:r>
              <a:rPr lang="cs-CZ" b="1" dirty="0" err="1" smtClean="0">
                <a:solidFill>
                  <a:schemeClr val="tx1"/>
                </a:solidFill>
              </a:rPr>
              <a:t>rabbit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´s </a:t>
            </a:r>
            <a:r>
              <a:rPr lang="cs-CZ" b="1" dirty="0" err="1" smtClean="0">
                <a:solidFill>
                  <a:schemeClr val="tx1"/>
                </a:solidFill>
              </a:rPr>
              <a:t>white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´s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5122" name="Picture 2" descr="C:\Users\Martina\AppData\Local\Microsoft\Windows\Temporary Internet Files\Content.IE5\BW4LMQ1Y\MP9004392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32656"/>
            <a:ext cx="3528392" cy="4464496"/>
          </a:xfrm>
          <a:prstGeom prst="rect">
            <a:avLst/>
          </a:prstGeom>
          <a:noFill/>
        </p:spPr>
      </p:pic>
      <p:pic>
        <p:nvPicPr>
          <p:cNvPr id="5" name="48933__fresco__eating-chips-by-fresco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40352" y="3782291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4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´s a </a:t>
            </a:r>
            <a:r>
              <a:rPr lang="cs-CZ" b="1" dirty="0" err="1" smtClean="0">
                <a:solidFill>
                  <a:schemeClr val="tx1"/>
                </a:solidFill>
              </a:rPr>
              <a:t>bird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´s </a:t>
            </a:r>
            <a:r>
              <a:rPr lang="cs-CZ" b="1" dirty="0" err="1" smtClean="0">
                <a:solidFill>
                  <a:schemeClr val="tx1"/>
                </a:solidFill>
              </a:rPr>
              <a:t>blue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and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yellow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´s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2050" name="Picture 2" descr="C:\Users\Martina\AppData\Local\Microsoft\Windows\Temporary Internet Files\Content.IE5\P3BRZT5U\MP90040666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9" t="22358"/>
          <a:stretch/>
        </p:blipFill>
        <p:spPr bwMode="auto">
          <a:xfrm>
            <a:off x="1619672" y="520816"/>
            <a:ext cx="3433740" cy="420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22384__dobroide__20060824-forest03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2802.812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40352" y="3933056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00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´s a </a:t>
            </a:r>
            <a:r>
              <a:rPr lang="cs-CZ" b="1" dirty="0" err="1" smtClean="0">
                <a:solidFill>
                  <a:schemeClr val="tx1"/>
                </a:solidFill>
              </a:rPr>
              <a:t>spider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´s </a:t>
            </a:r>
            <a:r>
              <a:rPr lang="cs-CZ" b="1" dirty="0" err="1" smtClean="0">
                <a:solidFill>
                  <a:schemeClr val="tx1"/>
                </a:solidFill>
              </a:rPr>
              <a:t>brown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and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black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´s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7170" name="Picture 2" descr="C:\Users\Martina\AppData\Local\Microsoft\Windows\Temporary Internet Files\Content.IE5\8GN0SNH5\MP9004015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76672"/>
            <a:ext cx="4565515" cy="3960440"/>
          </a:xfrm>
          <a:prstGeom prst="rect">
            <a:avLst/>
          </a:prstGeom>
          <a:noFill/>
        </p:spPr>
      </p:pic>
      <p:pic>
        <p:nvPicPr>
          <p:cNvPr id="5" name="89933__cormi__insectspider-riding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40352" y="3859413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357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tx1"/>
                </a:solidFill>
              </a:rPr>
              <a:t>It</a:t>
            </a:r>
            <a:r>
              <a:rPr lang="cs-CZ" sz="3200" b="1" dirty="0" smtClean="0">
                <a:solidFill>
                  <a:schemeClr val="tx1"/>
                </a:solidFill>
              </a:rPr>
              <a:t>´s a </a:t>
            </a:r>
            <a:r>
              <a:rPr lang="cs-CZ" sz="3200" b="1" dirty="0" err="1" smtClean="0">
                <a:solidFill>
                  <a:schemeClr val="tx1"/>
                </a:solidFill>
              </a:rPr>
              <a:t>mouse</a:t>
            </a:r>
            <a:r>
              <a:rPr lang="cs-CZ" sz="3200" b="1" dirty="0" smtClean="0">
                <a:solidFill>
                  <a:schemeClr val="tx1"/>
                </a:solidFill>
              </a:rPr>
              <a:t>. </a:t>
            </a:r>
            <a:r>
              <a:rPr lang="cs-CZ" sz="3200" b="1" dirty="0" err="1" smtClean="0">
                <a:solidFill>
                  <a:schemeClr val="tx1"/>
                </a:solidFill>
              </a:rPr>
              <a:t>It</a:t>
            </a:r>
            <a:r>
              <a:rPr lang="cs-CZ" sz="3200" b="1" dirty="0" smtClean="0">
                <a:solidFill>
                  <a:schemeClr val="tx1"/>
                </a:solidFill>
              </a:rPr>
              <a:t>´s </a:t>
            </a:r>
            <a:r>
              <a:rPr lang="cs-CZ" sz="3200" b="1" dirty="0" err="1" smtClean="0">
                <a:solidFill>
                  <a:schemeClr val="tx1"/>
                </a:solidFill>
              </a:rPr>
              <a:t>brown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´s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 descr="C:\Users\Martina\AppData\Local\Microsoft\Windows\Temporary Internet Files\Content.IE5\NM0CHSAD\MP9002622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764704"/>
            <a:ext cx="5796588" cy="3787104"/>
          </a:xfrm>
          <a:prstGeom prst="rect">
            <a:avLst/>
          </a:prstGeom>
          <a:noFill/>
        </p:spPr>
      </p:pic>
      <p:pic>
        <p:nvPicPr>
          <p:cNvPr id="5" name="75166__jon285__mouse-eating-cracker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176.611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68344" y="3927075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55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err="1" smtClean="0">
                <a:solidFill>
                  <a:schemeClr val="tx1"/>
                </a:solidFill>
              </a:rPr>
              <a:t>It´s</a:t>
            </a:r>
            <a:r>
              <a:rPr lang="cs-CZ" sz="3200" b="1" dirty="0" smtClean="0">
                <a:solidFill>
                  <a:schemeClr val="tx1"/>
                </a:solidFill>
              </a:rPr>
              <a:t> a </a:t>
            </a:r>
            <a:r>
              <a:rPr lang="cs-CZ" sz="3200" b="1" dirty="0" err="1" smtClean="0">
                <a:solidFill>
                  <a:schemeClr val="tx1"/>
                </a:solidFill>
              </a:rPr>
              <a:t>hamster</a:t>
            </a:r>
            <a:r>
              <a:rPr lang="cs-CZ" sz="3200" b="1" dirty="0" smtClean="0">
                <a:solidFill>
                  <a:schemeClr val="tx1"/>
                </a:solidFill>
              </a:rPr>
              <a:t>. </a:t>
            </a:r>
            <a:r>
              <a:rPr lang="cs-CZ" sz="3200" b="1" dirty="0" err="1" smtClean="0">
                <a:solidFill>
                  <a:schemeClr val="tx1"/>
                </a:solidFill>
              </a:rPr>
              <a:t>It´s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orange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white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300192" y="533400"/>
            <a:ext cx="2402800" cy="4211480"/>
          </a:xfrm>
        </p:spPr>
        <p:txBody>
          <a:bodyPr/>
          <a:lstStyle/>
          <a:p>
            <a:r>
              <a:rPr lang="cs-CZ" sz="4000" b="1" dirty="0" err="1"/>
              <a:t>What´s</a:t>
            </a:r>
            <a:r>
              <a:rPr lang="cs-CZ" sz="4000" b="1" dirty="0"/>
              <a:t> </a:t>
            </a:r>
            <a:r>
              <a:rPr lang="cs-CZ" sz="4000" b="1" dirty="0" err="1"/>
              <a:t>this</a:t>
            </a:r>
            <a:r>
              <a:rPr lang="cs-CZ" sz="4000" b="1" dirty="0"/>
              <a:t>?</a:t>
            </a:r>
          </a:p>
          <a:p>
            <a:endParaRPr lang="cs-CZ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 descr="C:\Users\Martina\AppData\Local\Microsoft\Windows\Temporary Internet Files\Content.IE5\8GN0SNH5\MP90042760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4842371" cy="451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135547__panikko__hamster-wheel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8292.025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12360" y="40050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67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16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err="1" smtClean="0">
                <a:solidFill>
                  <a:schemeClr val="tx1"/>
                </a:solidFill>
              </a:rPr>
              <a:t>It´s</a:t>
            </a:r>
            <a:r>
              <a:rPr lang="cs-CZ" sz="3200" b="1" dirty="0" smtClean="0">
                <a:solidFill>
                  <a:schemeClr val="tx1"/>
                </a:solidFill>
              </a:rPr>
              <a:t> a </a:t>
            </a:r>
            <a:r>
              <a:rPr lang="cs-CZ" sz="3200" b="1" dirty="0" err="1" smtClean="0">
                <a:solidFill>
                  <a:schemeClr val="tx1"/>
                </a:solidFill>
              </a:rPr>
              <a:t>guinea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pig</a:t>
            </a:r>
            <a:r>
              <a:rPr lang="cs-CZ" sz="3200" b="1" dirty="0" smtClean="0">
                <a:solidFill>
                  <a:schemeClr val="tx1"/>
                </a:solidFill>
              </a:rPr>
              <a:t>. </a:t>
            </a:r>
            <a:r>
              <a:rPr lang="cs-CZ" sz="3200" b="1" dirty="0" err="1" smtClean="0">
                <a:solidFill>
                  <a:schemeClr val="tx1"/>
                </a:solidFill>
              </a:rPr>
              <a:t>It´s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white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black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brown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372200" y="533400"/>
            <a:ext cx="2520280" cy="4211480"/>
          </a:xfrm>
        </p:spPr>
        <p:txBody>
          <a:bodyPr>
            <a:normAutofit/>
          </a:bodyPr>
          <a:lstStyle/>
          <a:p>
            <a:r>
              <a:rPr lang="cs-CZ" sz="4000" b="1" dirty="0" err="1" smtClean="0"/>
              <a:t>What´s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2050" name="Picture 2" descr="C:\Users\Martina\AppData\Local\Microsoft\Windows\Temporary Internet Files\Content.IE5\SEQ1TQF2\MP90042774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4915691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56374__paulnewton__guineapigsqueakinghungry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84368" y="39330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215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0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What</a:t>
            </a:r>
            <a:r>
              <a:rPr lang="cs-CZ" sz="40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´s </a:t>
            </a:r>
            <a:r>
              <a:rPr lang="cs-CZ" sz="40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your</a:t>
            </a:r>
            <a:r>
              <a:rPr lang="cs-CZ" sz="40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favourite</a:t>
            </a:r>
            <a:r>
              <a:rPr lang="cs-CZ" sz="40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</a:t>
            </a:r>
            <a:r>
              <a:rPr lang="cs-CZ" sz="40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40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194" name="Picture 2" descr="C:\Users\Martina\AppData\Local\Microsoft\Windows\Temporary Internet Files\Content.IE5\SEQ1TQF2\MC900436398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7394" y="580003"/>
            <a:ext cx="1828572" cy="182857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197" name="Picture 5" descr="C:\Users\Martina\AppData\Local\Microsoft\Windows\Temporary Internet Files\Content.IE5\8GN0SNH5\MP900180481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353170"/>
            <a:ext cx="2692896" cy="176833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199" name="Picture 7" descr="C:\Users\Martina\AppData\Local\Microsoft\Windows\Temporary Internet Files\Content.IE5\BW4LMQ1Y\MP9004309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404664"/>
            <a:ext cx="3528392" cy="234582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8200" name="Picture 8" descr="C:\Users\Martina\AppData\Local\Microsoft\Windows\Temporary Internet Files\Content.IE5\SEQ1TQF2\MP9004448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636912"/>
            <a:ext cx="2090928" cy="27432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201" name="Picture 9" descr="C:\Users\Martina\AppData\Local\Microsoft\Windows\Temporary Internet Files\Content.IE5\BW4LMQ1Y\MP90026225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636912"/>
            <a:ext cx="2505472" cy="248459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26" name="Picture 2" descr="C:\Users\Martina\AppData\Local\Microsoft\Windows\Temporary Internet Files\Content.IE5\P3BRZT5U\MP90042760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607" y="73534"/>
            <a:ext cx="2387402" cy="241094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tina\AppData\Local\Microsoft\Windows\Temporary Internet Files\Content.IE5\JUXHLF2Y\MP900427744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34" r="11863"/>
          <a:stretch/>
        </p:blipFill>
        <p:spPr bwMode="auto">
          <a:xfrm rot="688402">
            <a:off x="4994254" y="1577578"/>
            <a:ext cx="1752910" cy="166199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t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9218" name="Picture 2" descr="C:\Users\Martina\AppData\Local\Microsoft\Windows\Temporary Internet Files\Content.IE5\SEQ1TQF2\MC9004332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1296144" cy="1296144"/>
          </a:xfrm>
          <a:prstGeom prst="rect">
            <a:avLst/>
          </a:prstGeom>
          <a:noFill/>
        </p:spPr>
      </p:pic>
      <p:pic>
        <p:nvPicPr>
          <p:cNvPr id="9219" name="Picture 3" descr="C:\Users\Martina\AppData\Local\Microsoft\Windows\Temporary Internet Files\Content.IE5\8GN0SNH5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060848"/>
            <a:ext cx="1080120" cy="1398717"/>
          </a:xfrm>
          <a:prstGeom prst="rect">
            <a:avLst/>
          </a:prstGeom>
          <a:noFill/>
        </p:spPr>
      </p:pic>
      <p:pic>
        <p:nvPicPr>
          <p:cNvPr id="9221" name="Picture 5" descr="C:\Users\Martina\AppData\Local\Microsoft\Windows\Temporary Internet Files\Content.IE5\BW4LMQ1Y\MC9004077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573015"/>
            <a:ext cx="1296144" cy="1336649"/>
          </a:xfrm>
          <a:prstGeom prst="rect">
            <a:avLst/>
          </a:prstGeom>
          <a:noFill/>
        </p:spPr>
      </p:pic>
      <p:pic>
        <p:nvPicPr>
          <p:cNvPr id="9222" name="Picture 6" descr="C:\Users\Martina\AppData\Local\Microsoft\Windows\Temporary Internet Files\Content.IE5\SEQ1TQF2\MP9004465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548680"/>
            <a:ext cx="1848143" cy="1427177"/>
          </a:xfrm>
          <a:prstGeom prst="rect">
            <a:avLst/>
          </a:prstGeom>
          <a:noFill/>
        </p:spPr>
      </p:pic>
      <p:pic>
        <p:nvPicPr>
          <p:cNvPr id="9223" name="Picture 7" descr="C:\Users\Martina\AppData\Local\Microsoft\Windows\Temporary Internet Files\Content.IE5\8GN0SNH5\MC9002501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2348880"/>
            <a:ext cx="1643499" cy="131928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259632" y="692696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908720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924944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4509120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2420888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508105" y="1268760"/>
          <a:ext cx="3096345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2115"/>
                <a:gridCol w="1032115"/>
                <a:gridCol w="1032115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4932040" y="2204864"/>
          <a:ext cx="3744416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936104"/>
                <a:gridCol w="936104"/>
                <a:gridCol w="936104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283968" y="3068960"/>
          <a:ext cx="3096345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2115"/>
                <a:gridCol w="1032115"/>
                <a:gridCol w="1032115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15818" y="4149080"/>
          <a:ext cx="5735958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5993"/>
                <a:gridCol w="955993"/>
                <a:gridCol w="955993"/>
                <a:gridCol w="955993"/>
                <a:gridCol w="955993"/>
                <a:gridCol w="955993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1619672" y="5013176"/>
          <a:ext cx="5832648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2108"/>
                <a:gridCol w="972108"/>
                <a:gridCol w="972108"/>
                <a:gridCol w="972108"/>
                <a:gridCol w="972108"/>
                <a:gridCol w="972108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5148064" y="1484784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99992" y="24928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23928" y="3212976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83768" y="4293096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87624" y="5373216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pic>
        <p:nvPicPr>
          <p:cNvPr id="2050" name="Picture 2" descr="C:\Users\Martina\AppData\Local\Microsoft\Windows\Temporary Internet Files\Content.IE5\8GN0SNH5\MC90034485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8680"/>
            <a:ext cx="1440160" cy="1205178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2339752" y="1700808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1043381"/>
              </p:ext>
            </p:extLst>
          </p:nvPr>
        </p:nvGraphicFramePr>
        <p:xfrm>
          <a:off x="2555776" y="5949280"/>
          <a:ext cx="6216350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3270"/>
                <a:gridCol w="1243270"/>
                <a:gridCol w="1243270"/>
                <a:gridCol w="1243270"/>
                <a:gridCol w="1243270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0" name="TextovéPole 29"/>
          <p:cNvSpPr txBox="1"/>
          <p:nvPr/>
        </p:nvSpPr>
        <p:spPr>
          <a:xfrm>
            <a:off x="2051720" y="6093296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What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pets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see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colour</a:t>
            </a:r>
            <a:r>
              <a:rPr lang="cs-CZ" sz="3200" b="1" dirty="0" smtClean="0"/>
              <a:t> are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2212020"/>
              </p:ext>
            </p:extLst>
          </p:nvPr>
        </p:nvGraphicFramePr>
        <p:xfrm>
          <a:off x="3275856" y="1628800"/>
          <a:ext cx="2092300" cy="24561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Objekt prostředí balíčkovače" showAsIcon="1" r:id="rId3" imgW="584280" imgH="685800" progId="Package">
                  <p:embed/>
                </p:oleObj>
              </mc:Choice>
              <mc:Fallback>
                <p:oleObj name="Objekt prostředí balíčkovače" showAsIcon="1" r:id="rId3" imgW="58428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75856" y="1628800"/>
                        <a:ext cx="2092300" cy="245617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65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332656"/>
            <a:ext cx="748883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Anotace</a:t>
            </a:r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Prezentace slouží k výuce nové slovní zásoby.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Cíl: žák pojmenuje oblíbené domácí mazlíčky, popíší jejich barvu, ptá se spolužáků a odpovídá podle pravdy , jaké je jeho oblíbené zvíře, upevní si psanou podobu slov v doplňovačce, sestaví obrázek Puzzle (spustí se dvojím kliknutím na ikonu v posledním </a:t>
            </a:r>
            <a:r>
              <a:rPr lang="cs-CZ" dirty="0" err="1" smtClean="0"/>
              <a:t>slidu</a:t>
            </a:r>
            <a:r>
              <a:rPr lang="cs-CZ" dirty="0" smtClean="0"/>
              <a:t> v režimu vytváření) a popíše, co na obrázku vidí</a:t>
            </a:r>
            <a:endParaRPr lang="cs-CZ" dirty="0"/>
          </a:p>
          <a:p>
            <a:pPr algn="ctr"/>
            <a:r>
              <a:rPr lang="cs-CZ" sz="2400" b="1" dirty="0" smtClean="0"/>
              <a:t>Reference</a:t>
            </a:r>
          </a:p>
          <a:p>
            <a:endParaRPr lang="cs-CZ" dirty="0" smtClean="0"/>
          </a:p>
          <a:p>
            <a:pPr lvl="0">
              <a:buFont typeface="Wingdings" pitchFamily="2" charset="2"/>
              <a:buChar char="v"/>
            </a:pPr>
            <a:r>
              <a:rPr lang="cs-CZ" dirty="0" smtClean="0"/>
              <a:t> [cit. 2012-02-20]. Obrázky dostupné pod licencí Microsoft Office 2010 na Office.com </a:t>
            </a:r>
          </a:p>
          <a:p>
            <a:pPr lvl="0">
              <a:buFont typeface="Wingdings" pitchFamily="2" charset="2"/>
              <a:buChar char="v"/>
            </a:pPr>
            <a:r>
              <a:rPr lang="cs-CZ" dirty="0" smtClean="0"/>
              <a:t> [</a:t>
            </a:r>
            <a:r>
              <a:rPr lang="cs-CZ" dirty="0"/>
              <a:t>cit. 2012-02-20</a:t>
            </a:r>
            <a:r>
              <a:rPr lang="cs-CZ" dirty="0" smtClean="0"/>
              <a:t>]. Zvuky 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/>
              <a:t> na http://</a:t>
            </a:r>
            <a:r>
              <a:rPr lang="cs-CZ" dirty="0" smtClean="0"/>
              <a:t>www.freesound.org</a:t>
            </a:r>
            <a:endParaRPr lang="cs-CZ" dirty="0"/>
          </a:p>
          <a:p>
            <a:pPr lvl="0">
              <a:buFont typeface="Wingdings" pitchFamily="2" charset="2"/>
              <a:buChar char="v"/>
            </a:pPr>
            <a:endParaRPr lang="cs-CZ" dirty="0" smtClean="0"/>
          </a:p>
          <a:p>
            <a:pPr lvl="0">
              <a:buFont typeface="Wingdings" pitchFamily="2" charset="2"/>
              <a:buChar char="v"/>
            </a:pPr>
            <a:r>
              <a:rPr lang="cs-CZ" dirty="0"/>
              <a:t>http://www.tibosoftware.com/</a:t>
            </a:r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400" b="1" dirty="0" smtClean="0"/>
              <a:t>Řešení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1. </a:t>
            </a:r>
            <a:r>
              <a:rPr lang="cs-CZ" dirty="0" err="1" smtClean="0"/>
              <a:t>cat</a:t>
            </a:r>
            <a:r>
              <a:rPr lang="cs-CZ" dirty="0" smtClean="0"/>
              <a:t>      2. </a:t>
            </a:r>
            <a:r>
              <a:rPr lang="cs-CZ" dirty="0" err="1" smtClean="0"/>
              <a:t>bird</a:t>
            </a:r>
            <a:r>
              <a:rPr lang="cs-CZ" dirty="0" smtClean="0"/>
              <a:t>      3. dog     4. </a:t>
            </a:r>
            <a:r>
              <a:rPr lang="cs-CZ" dirty="0" err="1" smtClean="0"/>
              <a:t>spider</a:t>
            </a:r>
            <a:r>
              <a:rPr lang="cs-CZ" dirty="0" smtClean="0"/>
              <a:t>     5. </a:t>
            </a:r>
            <a:r>
              <a:rPr lang="cs-CZ" dirty="0" err="1" smtClean="0"/>
              <a:t>rabbit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6. </a:t>
            </a:r>
            <a:r>
              <a:rPr lang="cs-CZ" dirty="0" err="1" smtClean="0"/>
              <a:t>mouse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175</TotalTime>
  <Words>259</Words>
  <Application>Microsoft Office PowerPoint</Application>
  <PresentationFormat>Předvádění na obrazovce (4:3)</PresentationFormat>
  <Paragraphs>56</Paragraphs>
  <Slides>14</Slides>
  <Notes>0</Notes>
  <HiddenSlides>0</HiddenSlides>
  <MMClips>8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Aspekt</vt:lpstr>
      <vt:lpstr>Balíček</vt:lpstr>
      <vt:lpstr>Pets</vt:lpstr>
      <vt:lpstr>Prezentace aplikace PowerPoint</vt:lpstr>
      <vt:lpstr>It´s a dog.     It´s black and white.</vt:lpstr>
      <vt:lpstr>It´s a cat. It´s grey.</vt:lpstr>
      <vt:lpstr>It´s a rabbit. It´s white.</vt:lpstr>
      <vt:lpstr>It´s a bird. It´s blue and yellow.</vt:lpstr>
      <vt:lpstr>It´s a spider. It´s brown and black.</vt:lpstr>
      <vt:lpstr>It´s a mouse. It´s brown.</vt:lpstr>
      <vt:lpstr>It´s a hamster. It´s orange and white.</vt:lpstr>
      <vt:lpstr>It´s a guinea pig. It´s white and black and brown.</vt:lpstr>
      <vt:lpstr>What´s your favourite pet?</vt:lpstr>
      <vt:lpstr>      </vt:lpstr>
      <vt:lpstr>What pets can you see?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Pets</dc:title>
  <dc:creator>Martina</dc:creator>
  <cp:lastModifiedBy>Martina</cp:lastModifiedBy>
  <cp:revision>24</cp:revision>
  <dcterms:created xsi:type="dcterms:W3CDTF">2012-02-18T20:49:22Z</dcterms:created>
  <dcterms:modified xsi:type="dcterms:W3CDTF">2012-05-24T12:19:02Z</dcterms:modified>
</cp:coreProperties>
</file>