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54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VY_22_INOVACE_04_2_RISKUJ - Opakování  učiva 9.ročníku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 Miroslava </a:t>
            </a:r>
            <a:r>
              <a:rPr lang="cs-CZ" sz="1700" dirty="0" err="1" smtClean="0"/>
              <a:t>Plocková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 Jazyk a jazyková komunikace / Německý jazyk / Riskuj – opakování učiva 9.ročníku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učiva 9. ročníku pomocí soutěže „RISKUJ“. Žáci se rozdělí do skupin, postupně si vybírají otázky, otázka se zobrazí vždy po kliknutí na políčko s číslicí. Kontrola odpovědi po kliknutí na pole „odpověď.“ Kliknutím na pole „zpět“ se vrátíte na hrací pole. Hra 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smtClean="0"/>
              <a:t>:  IX.A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15.6.2012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OPAKOVÁNÍ   UČIVA 9. ROČNÍKU PODLE UČEBNICE DEUTSCH MIT MAX 2 (5. – 8. LEKCE)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Přelož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Doplň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Vyjmenuj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Odpověz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Reálie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  <a:r>
              <a:rPr lang="cs-CZ" sz="2800" dirty="0" smtClean="0"/>
              <a:t>:</a:t>
            </a:r>
          </a:p>
          <a:p>
            <a:pPr algn="ctr">
              <a:buNone/>
            </a:pPr>
            <a:r>
              <a:rPr lang="cs-CZ" sz="2800" dirty="0" smtClean="0"/>
              <a:t> </a:t>
            </a:r>
            <a:r>
              <a:rPr lang="cs-CZ" sz="2800" dirty="0" err="1" smtClean="0">
                <a:latin typeface="Calibri" pitchFamily="34" charset="0"/>
              </a:rPr>
              <a:t>Was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tut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dir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weh</a:t>
            </a:r>
            <a:r>
              <a:rPr lang="cs-CZ" sz="2800" dirty="0" smtClean="0">
                <a:latin typeface="Calibri" pitchFamily="34" charset="0"/>
              </a:rPr>
              <a:t>?</a:t>
            </a:r>
          </a:p>
          <a:p>
            <a:pPr algn="ctr">
              <a:buNone/>
            </a:pPr>
            <a:r>
              <a:rPr lang="cs-CZ" sz="2800" dirty="0" err="1" smtClean="0">
                <a:latin typeface="Calibri" pitchFamily="34" charset="0"/>
              </a:rPr>
              <a:t>Meine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Hand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tut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mir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weh</a:t>
            </a:r>
            <a:r>
              <a:rPr lang="cs-CZ" sz="2800" dirty="0" smtClean="0">
                <a:latin typeface="Calibri" pitchFamily="34" charset="0"/>
              </a:rPr>
              <a:t>. </a:t>
            </a:r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PŘELOŽ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tě bolí? Bolí mě moje ruka.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PŘELOŽ:</a:t>
            </a:r>
          </a:p>
          <a:p>
            <a:pPr algn="ctr">
              <a:buNone/>
            </a:pPr>
            <a:r>
              <a:rPr lang="cs-CZ" sz="2800" dirty="0" err="1" smtClean="0">
                <a:latin typeface="Calibri" pitchFamily="34" charset="0"/>
              </a:rPr>
              <a:t>Wo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war</a:t>
            </a:r>
            <a:r>
              <a:rPr lang="cs-CZ" sz="2800" dirty="0" smtClean="0">
                <a:latin typeface="Calibri" pitchFamily="34" charset="0"/>
              </a:rPr>
              <a:t> Angela </a:t>
            </a:r>
            <a:r>
              <a:rPr lang="cs-CZ" sz="2800" dirty="0" err="1" smtClean="0">
                <a:latin typeface="Calibri" pitchFamily="34" charset="0"/>
              </a:rPr>
              <a:t>am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Samstag</a:t>
            </a:r>
            <a:r>
              <a:rPr lang="cs-CZ" sz="2800" dirty="0" smtClean="0">
                <a:latin typeface="Calibri" pitchFamily="34" charset="0"/>
              </a:rPr>
              <a:t> um </a:t>
            </a:r>
            <a:r>
              <a:rPr lang="cs-CZ" sz="2800" dirty="0" err="1" smtClean="0">
                <a:latin typeface="Calibri" pitchFamily="34" charset="0"/>
              </a:rPr>
              <a:t>halb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acht</a:t>
            </a:r>
            <a:r>
              <a:rPr lang="cs-CZ" sz="2800" dirty="0" smtClean="0">
                <a:latin typeface="Calibri" pitchFamily="34" charset="0"/>
              </a:rPr>
              <a:t>?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PŘELOŽ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Kde byla Angela v sobotu v půl osmé?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PŘELOŽ:</a:t>
            </a:r>
          </a:p>
          <a:p>
            <a:pPr algn="ctr">
              <a:buNone/>
            </a:pPr>
            <a:r>
              <a:rPr lang="cs-CZ" sz="2800" dirty="0" err="1" smtClean="0">
                <a:latin typeface="Calibri" pitchFamily="34" charset="0"/>
              </a:rPr>
              <a:t>Bei</a:t>
            </a:r>
            <a:r>
              <a:rPr lang="cs-CZ" sz="2800" dirty="0" smtClean="0">
                <a:latin typeface="Calibri" pitchFamily="34" charset="0"/>
              </a:rPr>
              <a:t> Rot </a:t>
            </a:r>
            <a:r>
              <a:rPr lang="cs-CZ" sz="2800" dirty="0" err="1" smtClean="0">
                <a:latin typeface="Calibri" pitchFamily="34" charset="0"/>
              </a:rPr>
              <a:t>muss</a:t>
            </a:r>
            <a:r>
              <a:rPr lang="cs-CZ" sz="2800" dirty="0" smtClean="0">
                <a:latin typeface="Calibri" pitchFamily="34" charset="0"/>
              </a:rPr>
              <a:t> man </a:t>
            </a:r>
            <a:r>
              <a:rPr lang="cs-CZ" sz="2800" dirty="0" err="1" smtClean="0">
                <a:latin typeface="Calibri" pitchFamily="34" charset="0"/>
              </a:rPr>
              <a:t>warten</a:t>
            </a:r>
            <a:r>
              <a:rPr lang="cs-CZ" sz="2800" dirty="0" smtClean="0">
                <a:latin typeface="Calibri" pitchFamily="34" charset="0"/>
              </a:rPr>
              <a:t>. </a:t>
            </a:r>
            <a:r>
              <a:rPr lang="cs-CZ" sz="2800" dirty="0" err="1" smtClean="0">
                <a:latin typeface="Calibri" pitchFamily="34" charset="0"/>
              </a:rPr>
              <a:t>Dann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gehen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Sie</a:t>
            </a:r>
            <a:r>
              <a:rPr lang="cs-CZ" sz="2800" dirty="0" smtClean="0">
                <a:latin typeface="Calibri" pitchFamily="34" charset="0"/>
              </a:rPr>
              <a:t> nach </a:t>
            </a:r>
            <a:r>
              <a:rPr lang="cs-CZ" sz="2800" dirty="0" err="1" smtClean="0">
                <a:latin typeface="Calibri" pitchFamily="34" charset="0"/>
              </a:rPr>
              <a:t>links</a:t>
            </a:r>
            <a:r>
              <a:rPr lang="cs-CZ" sz="2800" dirty="0" smtClean="0">
                <a:latin typeface="Calibri" pitchFamily="34" charset="0"/>
              </a:rPr>
              <a:t>. 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PŘELOŽ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červenou se musí čekat. Potom jděte doleva.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PŘELOŽ:</a:t>
            </a:r>
            <a:r>
              <a:rPr lang="cs-CZ" sz="2800" dirty="0" smtClean="0"/>
              <a:t> </a:t>
            </a:r>
          </a:p>
          <a:p>
            <a:pPr algn="ctr">
              <a:buNone/>
            </a:pPr>
            <a:r>
              <a:rPr lang="cs-CZ" sz="2400" dirty="0" err="1" smtClean="0">
                <a:latin typeface="Calibri" pitchFamily="34" charset="0"/>
              </a:rPr>
              <a:t>Im</a:t>
            </a:r>
            <a:r>
              <a:rPr lang="cs-CZ" sz="2400" dirty="0" smtClean="0">
                <a:latin typeface="Calibri" pitchFamily="34" charset="0"/>
              </a:rPr>
              <a:t> Sommer </a:t>
            </a:r>
            <a:r>
              <a:rPr lang="cs-CZ" sz="2400" dirty="0" err="1" smtClean="0">
                <a:latin typeface="Calibri" pitchFamily="34" charset="0"/>
              </a:rPr>
              <a:t>fliegen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wir</a:t>
            </a:r>
            <a:r>
              <a:rPr lang="cs-CZ" sz="2400" dirty="0" smtClean="0">
                <a:latin typeface="Calibri" pitchFamily="34" charset="0"/>
              </a:rPr>
              <a:t> nach </a:t>
            </a:r>
            <a:r>
              <a:rPr lang="cs-CZ" sz="2400" dirty="0" err="1" smtClean="0">
                <a:latin typeface="Calibri" pitchFamily="34" charset="0"/>
              </a:rPr>
              <a:t>Spanien</a:t>
            </a:r>
            <a:r>
              <a:rPr lang="cs-CZ" sz="2400" dirty="0" smtClean="0">
                <a:latin typeface="Calibri" pitchFamily="34" charset="0"/>
              </a:rPr>
              <a:t>. Es </a:t>
            </a:r>
            <a:r>
              <a:rPr lang="cs-CZ" sz="2400" dirty="0" err="1" smtClean="0">
                <a:latin typeface="Calibri" pitchFamily="34" charset="0"/>
              </a:rPr>
              <a:t>ist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hei</a:t>
            </a:r>
            <a:r>
              <a:rPr lang="cs-CZ" sz="2400" dirty="0" err="1" smtClean="0">
                <a:latin typeface="Calibri" pitchFamily="34" charset="0"/>
                <a:cs typeface="Arial"/>
              </a:rPr>
              <a:t>ß</a:t>
            </a:r>
            <a:r>
              <a:rPr lang="cs-CZ" sz="2400" dirty="0" smtClean="0">
                <a:latin typeface="Calibri" pitchFamily="34" charset="0"/>
                <a:cs typeface="Arial"/>
              </a:rPr>
              <a:t>, </a:t>
            </a:r>
            <a:r>
              <a:rPr lang="cs-CZ" sz="2400" dirty="0" err="1" smtClean="0">
                <a:latin typeface="Calibri" pitchFamily="34" charset="0"/>
                <a:cs typeface="Arial"/>
              </a:rPr>
              <a:t>die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Sonne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brennt</a:t>
            </a:r>
            <a:r>
              <a:rPr lang="cs-CZ" sz="2400" dirty="0" smtClean="0">
                <a:latin typeface="Calibri" pitchFamily="34" charset="0"/>
                <a:cs typeface="Arial"/>
              </a:rPr>
              <a:t>. </a:t>
            </a:r>
            <a:r>
              <a:rPr lang="cs-CZ" sz="2400" dirty="0" err="1" smtClean="0">
                <a:latin typeface="Calibri" pitchFamily="34" charset="0"/>
                <a:cs typeface="Arial"/>
              </a:rPr>
              <a:t>Wir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schwimmen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im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Meer</a:t>
            </a:r>
            <a:r>
              <a:rPr lang="cs-CZ" sz="2400" dirty="0" smtClean="0">
                <a:latin typeface="Calibri" pitchFamily="34" charset="0"/>
                <a:cs typeface="Arial"/>
              </a:rPr>
              <a:t>. </a:t>
            </a:r>
            <a:r>
              <a:rPr lang="cs-CZ" sz="2400" dirty="0" err="1" smtClean="0">
                <a:latin typeface="Calibri" pitchFamily="34" charset="0"/>
                <a:cs typeface="Arial"/>
              </a:rPr>
              <a:t>Ich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kann</a:t>
            </a:r>
            <a:r>
              <a:rPr lang="cs-CZ" sz="2400" dirty="0" smtClean="0">
                <a:latin typeface="Calibri" pitchFamily="34" charset="0"/>
                <a:cs typeface="Arial"/>
              </a:rPr>
              <a:t> gut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schwimmen</a:t>
            </a:r>
            <a:r>
              <a:rPr lang="cs-CZ" sz="2400" dirty="0" smtClean="0">
                <a:latin typeface="Calibri" pitchFamily="34" charset="0"/>
                <a:cs typeface="Arial"/>
              </a:rPr>
              <a:t>.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PŘELOŽ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létě poletíme do Španělska. Je horko, slunce pálí. Plaveme v moři. Umím dobře plavat.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  <a:r>
              <a:rPr lang="cs-CZ" sz="2800" dirty="0" smtClean="0"/>
              <a:t>:</a:t>
            </a:r>
          </a:p>
          <a:p>
            <a:pPr algn="ctr">
              <a:buNone/>
            </a:pPr>
            <a:r>
              <a:rPr lang="cs-CZ" sz="2400" dirty="0" err="1" smtClean="0">
                <a:latin typeface="Calibri" pitchFamily="34" charset="0"/>
              </a:rPr>
              <a:t>Meine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Familie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ist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gro</a:t>
            </a:r>
            <a:r>
              <a:rPr lang="cs-CZ" sz="2400" dirty="0" err="1" smtClean="0">
                <a:latin typeface="Calibri" pitchFamily="34" charset="0"/>
                <a:cs typeface="Arial"/>
              </a:rPr>
              <a:t>ß</a:t>
            </a:r>
            <a:r>
              <a:rPr lang="cs-CZ" sz="2400" dirty="0" smtClean="0">
                <a:latin typeface="Calibri" pitchFamily="34" charset="0"/>
                <a:cs typeface="Arial"/>
              </a:rPr>
              <a:t>. </a:t>
            </a:r>
            <a:r>
              <a:rPr lang="cs-CZ" sz="2400" dirty="0" err="1" smtClean="0">
                <a:latin typeface="Calibri" pitchFamily="34" charset="0"/>
                <a:cs typeface="Arial"/>
              </a:rPr>
              <a:t>Unsere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Verwandten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wohnen</a:t>
            </a:r>
            <a:r>
              <a:rPr lang="cs-CZ" sz="2400" dirty="0" smtClean="0">
                <a:latin typeface="Calibri" pitchFamily="34" charset="0"/>
                <a:cs typeface="Arial"/>
              </a:rPr>
              <a:t> in der </a:t>
            </a:r>
            <a:r>
              <a:rPr lang="cs-CZ" sz="2400" dirty="0" err="1" smtClean="0">
                <a:latin typeface="Calibri" pitchFamily="34" charset="0"/>
                <a:cs typeface="Arial"/>
              </a:rPr>
              <a:t>ganzen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Welt</a:t>
            </a:r>
            <a:r>
              <a:rPr lang="cs-CZ" sz="2400" dirty="0" smtClean="0">
                <a:latin typeface="Calibri" pitchFamily="34" charset="0"/>
                <a:cs typeface="Arial"/>
              </a:rPr>
              <a:t>. </a:t>
            </a:r>
            <a:r>
              <a:rPr lang="cs-CZ" sz="2400" dirty="0" err="1" smtClean="0">
                <a:latin typeface="Calibri" pitchFamily="34" charset="0"/>
                <a:cs typeface="Arial"/>
              </a:rPr>
              <a:t>Meine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Eltern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sind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Ärzte</a:t>
            </a:r>
            <a:r>
              <a:rPr lang="cs-CZ" sz="2400" dirty="0" smtClean="0">
                <a:latin typeface="Calibri" pitchFamily="34" charset="0"/>
                <a:cs typeface="Arial"/>
              </a:rPr>
              <a:t>.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Sie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haben</a:t>
            </a:r>
            <a:r>
              <a:rPr lang="cs-CZ" sz="2400" dirty="0" smtClean="0">
                <a:latin typeface="Calibri" pitchFamily="34" charset="0"/>
                <a:cs typeface="Arial"/>
              </a:rPr>
              <a:t> in </a:t>
            </a:r>
            <a:r>
              <a:rPr lang="cs-CZ" sz="2400" dirty="0" err="1" smtClean="0">
                <a:latin typeface="Calibri" pitchFamily="34" charset="0"/>
                <a:cs typeface="Arial"/>
              </a:rPr>
              <a:t>Tschechien</a:t>
            </a:r>
            <a:r>
              <a:rPr lang="cs-CZ" sz="2400" dirty="0" smtClean="0">
                <a:latin typeface="Calibri" pitchFamily="34" charset="0"/>
                <a:cs typeface="Arial"/>
              </a:rPr>
              <a:t> </a:t>
            </a:r>
            <a:r>
              <a:rPr lang="cs-CZ" sz="2400" dirty="0" err="1" smtClean="0">
                <a:latin typeface="Calibri" pitchFamily="34" charset="0"/>
                <a:cs typeface="Arial"/>
              </a:rPr>
              <a:t>studiert</a:t>
            </a:r>
            <a:r>
              <a:rPr lang="cs-CZ" sz="2400" dirty="0" smtClean="0">
                <a:latin typeface="Calibri" pitchFamily="34" charset="0"/>
                <a:cs typeface="Arial"/>
              </a:rPr>
              <a:t>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PŘELOŽ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Moje rodina je velká. Naši příbuzní bydlí po celém světě. Moji rodiče jsou lékaři. Studovali v Česku.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ČLEN URČITÝ: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____ </a:t>
            </a:r>
            <a:r>
              <a:rPr lang="cs-CZ" dirty="0" err="1" smtClean="0">
                <a:latin typeface="Calibri" pitchFamily="34" charset="0"/>
              </a:rPr>
              <a:t>Wohnwagen</a:t>
            </a:r>
            <a:r>
              <a:rPr lang="cs-CZ" dirty="0" smtClean="0">
                <a:latin typeface="Calibri" pitchFamily="34" charset="0"/>
              </a:rPr>
              <a:t>, ____ </a:t>
            </a:r>
            <a:r>
              <a:rPr lang="cs-CZ" dirty="0" err="1" smtClean="0">
                <a:latin typeface="Calibri" pitchFamily="34" charset="0"/>
              </a:rPr>
              <a:t>Schiff</a:t>
            </a:r>
            <a:endParaRPr lang="cs-CZ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Der - </a:t>
            </a:r>
            <a:r>
              <a:rPr lang="cs-CZ" dirty="0" err="1" smtClean="0"/>
              <a:t>das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PŘEDLOŽKU:</a:t>
            </a:r>
          </a:p>
          <a:p>
            <a:pPr algn="ctr">
              <a:buNone/>
            </a:pPr>
            <a:r>
              <a:rPr lang="cs-CZ" dirty="0" err="1" smtClean="0">
                <a:latin typeface="Calibri" pitchFamily="34" charset="0"/>
              </a:rPr>
              <a:t>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</a:t>
            </a:r>
            <a:r>
              <a:rPr lang="cs-CZ" dirty="0" err="1" smtClean="0">
                <a:latin typeface="Calibri" pitchFamily="34" charset="0"/>
                <a:cs typeface="Arial"/>
              </a:rPr>
              <a:t>öchte</a:t>
            </a:r>
            <a:r>
              <a:rPr lang="cs-CZ" dirty="0" smtClean="0">
                <a:latin typeface="Calibri" pitchFamily="34" charset="0"/>
                <a:cs typeface="Arial"/>
              </a:rPr>
              <a:t> ___ Sommer ___ </a:t>
            </a:r>
            <a:r>
              <a:rPr lang="cs-CZ" dirty="0" err="1" smtClean="0">
                <a:latin typeface="Calibri" pitchFamily="34" charset="0"/>
                <a:cs typeface="Arial"/>
              </a:rPr>
              <a:t>Italien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fahren</a:t>
            </a:r>
            <a:r>
              <a:rPr lang="cs-CZ" dirty="0" smtClean="0">
                <a:latin typeface="Calibri" pitchFamily="34" charset="0"/>
                <a:cs typeface="Arial"/>
              </a:rPr>
              <a:t>.</a:t>
            </a:r>
            <a:endParaRPr lang="cs-CZ" dirty="0" smtClean="0">
              <a:latin typeface="Calibri" pitchFamily="34" charset="0"/>
            </a:endParaRPr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Im</a:t>
            </a:r>
            <a:r>
              <a:rPr lang="cs-CZ" dirty="0" smtClean="0"/>
              <a:t> - nach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MODÁLNÍ SLOVESO:</a:t>
            </a:r>
          </a:p>
          <a:p>
            <a:pPr algn="ctr">
              <a:buNone/>
            </a:pPr>
            <a:r>
              <a:rPr lang="cs-CZ" sz="2400" dirty="0" smtClean="0">
                <a:latin typeface="Calibri" pitchFamily="34" charset="0"/>
              </a:rPr>
              <a:t>In den </a:t>
            </a:r>
            <a:r>
              <a:rPr lang="cs-CZ" sz="2400" dirty="0" err="1" smtClean="0">
                <a:latin typeface="Calibri" pitchFamily="34" charset="0"/>
              </a:rPr>
              <a:t>Ferien</a:t>
            </a:r>
            <a:r>
              <a:rPr lang="cs-CZ" sz="2400" dirty="0" smtClean="0">
                <a:latin typeface="Calibri" pitchFamily="34" charset="0"/>
              </a:rPr>
              <a:t> ____ </a:t>
            </a:r>
            <a:r>
              <a:rPr lang="cs-CZ" sz="2400" dirty="0" err="1" smtClean="0">
                <a:latin typeface="Calibri" pitchFamily="34" charset="0"/>
              </a:rPr>
              <a:t>er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mit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dem</a:t>
            </a:r>
            <a:r>
              <a:rPr lang="cs-CZ" sz="2400" dirty="0" smtClean="0">
                <a:latin typeface="Calibri" pitchFamily="34" charset="0"/>
              </a:rPr>
              <a:t> Bus nach </a:t>
            </a:r>
            <a:r>
              <a:rPr lang="cs-CZ" sz="2400" dirty="0" err="1" smtClean="0">
                <a:latin typeface="Calibri" pitchFamily="34" charset="0"/>
              </a:rPr>
              <a:t>Kroatien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fahren</a:t>
            </a:r>
            <a:r>
              <a:rPr lang="cs-CZ" sz="2400" dirty="0" smtClean="0">
                <a:latin typeface="Calibri" pitchFamily="34" charset="0"/>
              </a:rPr>
              <a:t>. ____ </a:t>
            </a:r>
            <a:r>
              <a:rPr lang="cs-CZ" sz="2400" dirty="0" err="1" smtClean="0">
                <a:latin typeface="Calibri" pitchFamily="34" charset="0"/>
              </a:rPr>
              <a:t>du</a:t>
            </a:r>
            <a:r>
              <a:rPr lang="cs-CZ" sz="2400" dirty="0" smtClean="0">
                <a:latin typeface="Calibri" pitchFamily="34" charset="0"/>
              </a:rPr>
              <a:t> gut </a:t>
            </a:r>
            <a:r>
              <a:rPr lang="cs-CZ" sz="2400" dirty="0" err="1" smtClean="0">
                <a:latin typeface="Calibri" pitchFamily="34" charset="0"/>
              </a:rPr>
              <a:t>kochen</a:t>
            </a:r>
            <a:r>
              <a:rPr lang="cs-CZ" sz="2400" dirty="0" smtClean="0">
                <a:latin typeface="Calibri" pitchFamily="34" charset="0"/>
              </a:rPr>
              <a:t>? </a:t>
            </a:r>
            <a:r>
              <a:rPr lang="cs-CZ" sz="2400" dirty="0" err="1" smtClean="0">
                <a:latin typeface="Calibri" pitchFamily="34" charset="0"/>
              </a:rPr>
              <a:t>Ich</a:t>
            </a:r>
            <a:r>
              <a:rPr lang="cs-CZ" sz="2400" dirty="0" smtClean="0">
                <a:latin typeface="Calibri" pitchFamily="34" charset="0"/>
              </a:rPr>
              <a:t> ____ </a:t>
            </a:r>
            <a:r>
              <a:rPr lang="cs-CZ" sz="2400" dirty="0" err="1" smtClean="0">
                <a:latin typeface="Calibri" pitchFamily="34" charset="0"/>
              </a:rPr>
              <a:t>mein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Zimmer</a:t>
            </a:r>
            <a:r>
              <a:rPr lang="cs-CZ" sz="2400" dirty="0" smtClean="0">
                <a:latin typeface="Calibri" pitchFamily="34" charset="0"/>
              </a:rPr>
              <a:t> jeden </a:t>
            </a:r>
            <a:r>
              <a:rPr lang="cs-CZ" sz="2400" dirty="0" err="1" smtClean="0">
                <a:latin typeface="Calibri" pitchFamily="34" charset="0"/>
              </a:rPr>
              <a:t>Tag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aufr</a:t>
            </a:r>
            <a:r>
              <a:rPr lang="cs-CZ" sz="2400" dirty="0" err="1" smtClean="0">
                <a:latin typeface="Calibri" pitchFamily="34" charset="0"/>
                <a:cs typeface="Arial"/>
              </a:rPr>
              <a:t>äumen</a:t>
            </a:r>
            <a:r>
              <a:rPr lang="cs-CZ" sz="2400" dirty="0" smtClean="0">
                <a:latin typeface="Calibri" pitchFamily="34" charset="0"/>
                <a:cs typeface="Arial"/>
              </a:rPr>
              <a:t>.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</a:t>
            </a:r>
            <a:r>
              <a:rPr lang="cs-CZ" dirty="0" err="1" smtClean="0">
                <a:latin typeface="Arial"/>
                <a:cs typeface="Arial"/>
              </a:rPr>
              <a:t>öchte</a:t>
            </a:r>
            <a:r>
              <a:rPr lang="cs-CZ" dirty="0" smtClean="0">
                <a:latin typeface="Arial"/>
                <a:cs typeface="Arial"/>
              </a:rPr>
              <a:t> (</a:t>
            </a:r>
            <a:r>
              <a:rPr lang="cs-CZ" dirty="0" err="1" smtClean="0">
                <a:latin typeface="Arial"/>
                <a:cs typeface="Arial"/>
              </a:rPr>
              <a:t>will</a:t>
            </a:r>
            <a:r>
              <a:rPr lang="cs-CZ" dirty="0" smtClean="0">
                <a:latin typeface="Arial"/>
                <a:cs typeface="Arial"/>
              </a:rPr>
              <a:t>) – </a:t>
            </a:r>
            <a:r>
              <a:rPr lang="cs-CZ" dirty="0" err="1" smtClean="0">
                <a:latin typeface="Arial"/>
                <a:cs typeface="Arial"/>
              </a:rPr>
              <a:t>kannst</a:t>
            </a:r>
            <a:r>
              <a:rPr lang="cs-CZ" dirty="0" smtClean="0">
                <a:latin typeface="Arial"/>
                <a:cs typeface="Arial"/>
              </a:rPr>
              <a:t> - </a:t>
            </a:r>
            <a:r>
              <a:rPr lang="cs-CZ" dirty="0" err="1" smtClean="0">
                <a:latin typeface="Arial"/>
                <a:cs typeface="Arial"/>
              </a:rPr>
              <a:t>muss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HABEN NEBO SEIN:</a:t>
            </a:r>
          </a:p>
          <a:p>
            <a:pPr algn="ctr">
              <a:buNone/>
            </a:pPr>
            <a:r>
              <a:rPr lang="cs-CZ" sz="2400" dirty="0" smtClean="0">
                <a:latin typeface="Calibri" pitchFamily="34" charset="0"/>
              </a:rPr>
              <a:t>Petra ____ </a:t>
            </a:r>
            <a:r>
              <a:rPr lang="cs-CZ" sz="2400" dirty="0" err="1" smtClean="0">
                <a:latin typeface="Calibri" pitchFamily="34" charset="0"/>
              </a:rPr>
              <a:t>Gitarre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gespielt</a:t>
            </a:r>
            <a:r>
              <a:rPr lang="cs-CZ" sz="2400" dirty="0" smtClean="0">
                <a:latin typeface="Calibri" pitchFamily="34" charset="0"/>
              </a:rPr>
              <a:t>. </a:t>
            </a:r>
            <a:r>
              <a:rPr lang="cs-CZ" sz="2400" dirty="0" err="1" smtClean="0">
                <a:latin typeface="Calibri" pitchFamily="34" charset="0"/>
              </a:rPr>
              <a:t>Wer</a:t>
            </a:r>
            <a:r>
              <a:rPr lang="cs-CZ" sz="2400" dirty="0" smtClean="0">
                <a:latin typeface="Calibri" pitchFamily="34" charset="0"/>
              </a:rPr>
              <a:t> ____ </a:t>
            </a:r>
            <a:r>
              <a:rPr lang="cs-CZ" sz="2400" dirty="0" err="1" smtClean="0">
                <a:latin typeface="Calibri" pitchFamily="34" charset="0"/>
              </a:rPr>
              <a:t>zu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Hause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Ordnung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gemacht</a:t>
            </a:r>
            <a:r>
              <a:rPr lang="cs-CZ" sz="2400" dirty="0" smtClean="0">
                <a:latin typeface="Calibri" pitchFamily="34" charset="0"/>
              </a:rPr>
              <a:t>? </a:t>
            </a:r>
            <a:r>
              <a:rPr lang="cs-CZ" sz="2400" dirty="0" err="1" smtClean="0">
                <a:latin typeface="Calibri" pitchFamily="34" charset="0"/>
              </a:rPr>
              <a:t>Wir</a:t>
            </a:r>
            <a:r>
              <a:rPr lang="cs-CZ" sz="2400" dirty="0" smtClean="0">
                <a:latin typeface="Calibri" pitchFamily="34" charset="0"/>
              </a:rPr>
              <a:t> ____ nach </a:t>
            </a:r>
            <a:r>
              <a:rPr lang="cs-CZ" sz="2400" dirty="0" err="1" smtClean="0">
                <a:latin typeface="Calibri" pitchFamily="34" charset="0"/>
              </a:rPr>
              <a:t>England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gefahren</a:t>
            </a:r>
            <a:r>
              <a:rPr lang="cs-CZ" sz="2400" dirty="0" smtClean="0">
                <a:latin typeface="Calibri" pitchFamily="34" charset="0"/>
              </a:rPr>
              <a:t>. </a:t>
            </a:r>
            <a:r>
              <a:rPr lang="cs-CZ" sz="2400" dirty="0" err="1" smtClean="0">
                <a:latin typeface="Calibri" pitchFamily="34" charset="0"/>
              </a:rPr>
              <a:t>Ich</a:t>
            </a:r>
            <a:r>
              <a:rPr lang="cs-CZ" sz="2400" dirty="0" smtClean="0">
                <a:latin typeface="Calibri" pitchFamily="34" charset="0"/>
              </a:rPr>
              <a:t> ____ in den </a:t>
            </a:r>
            <a:r>
              <a:rPr lang="cs-CZ" sz="2400" dirty="0" err="1" smtClean="0">
                <a:latin typeface="Calibri" pitchFamily="34" charset="0"/>
              </a:rPr>
              <a:t>Alpen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gewandert</a:t>
            </a:r>
            <a:r>
              <a:rPr lang="cs-CZ" sz="2400" dirty="0" smtClean="0">
                <a:latin typeface="Calibri" pitchFamily="34" charset="0"/>
              </a:rPr>
              <a:t>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hat</a:t>
            </a:r>
            <a:r>
              <a:rPr lang="cs-CZ" dirty="0" smtClean="0"/>
              <a:t> – </a:t>
            </a:r>
            <a:r>
              <a:rPr lang="cs-CZ" dirty="0" err="1" smtClean="0"/>
              <a:t>hat</a:t>
            </a:r>
            <a:r>
              <a:rPr lang="cs-CZ" dirty="0" smtClean="0"/>
              <a:t> – </a:t>
            </a:r>
            <a:r>
              <a:rPr lang="cs-CZ" dirty="0" err="1" smtClean="0"/>
              <a:t>sind</a:t>
            </a:r>
            <a:r>
              <a:rPr lang="cs-CZ" dirty="0" smtClean="0"/>
              <a:t> - </a:t>
            </a:r>
            <a:r>
              <a:rPr lang="cs-CZ" dirty="0" err="1" smtClean="0"/>
              <a:t>bin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PŘÍČESTÍ MINULÉ: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Um </a:t>
            </a:r>
            <a:r>
              <a:rPr lang="cs-CZ" dirty="0" err="1" smtClean="0">
                <a:latin typeface="Calibri" pitchFamily="34" charset="0"/>
              </a:rPr>
              <a:t>halb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sieben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habe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eine</a:t>
            </a:r>
            <a:r>
              <a:rPr lang="cs-CZ" dirty="0" smtClean="0">
                <a:latin typeface="Calibri" pitchFamily="34" charset="0"/>
              </a:rPr>
              <a:t> SMS ____. </a:t>
            </a:r>
            <a:r>
              <a:rPr lang="cs-CZ" dirty="0" err="1" smtClean="0">
                <a:latin typeface="Calibri" pitchFamily="34" charset="0"/>
              </a:rPr>
              <a:t>Zum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Fr</a:t>
            </a:r>
            <a:r>
              <a:rPr lang="cs-CZ" dirty="0" err="1" smtClean="0">
                <a:latin typeface="Calibri" pitchFamily="34" charset="0"/>
                <a:cs typeface="Arial"/>
              </a:rPr>
              <a:t>ühstück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habe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ich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Kuchen</a:t>
            </a:r>
            <a:r>
              <a:rPr lang="cs-CZ" dirty="0" smtClean="0">
                <a:latin typeface="Calibri" pitchFamily="34" charset="0"/>
                <a:cs typeface="Arial"/>
              </a:rPr>
              <a:t> _____ </a:t>
            </a:r>
            <a:r>
              <a:rPr lang="cs-CZ" dirty="0" err="1" smtClean="0">
                <a:latin typeface="Calibri" pitchFamily="34" charset="0"/>
                <a:cs typeface="Arial"/>
              </a:rPr>
              <a:t>und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Tee</a:t>
            </a:r>
            <a:r>
              <a:rPr lang="cs-CZ" dirty="0" smtClean="0">
                <a:latin typeface="Calibri" pitchFamily="34" charset="0"/>
                <a:cs typeface="Arial"/>
              </a:rPr>
              <a:t> ____.</a:t>
            </a:r>
            <a:endParaRPr lang="cs-CZ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bekommen</a:t>
            </a:r>
            <a:r>
              <a:rPr lang="cs-CZ" dirty="0" smtClean="0"/>
              <a:t> –</a:t>
            </a:r>
            <a:r>
              <a:rPr lang="cs-CZ" dirty="0" err="1" smtClean="0"/>
              <a:t>gegessen</a:t>
            </a:r>
            <a:r>
              <a:rPr lang="cs-CZ" dirty="0" smtClean="0"/>
              <a:t> - </a:t>
            </a:r>
            <a:r>
              <a:rPr lang="cs-CZ" dirty="0" err="1" smtClean="0"/>
              <a:t>getrunken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5 částí lidského těla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Der </a:t>
            </a:r>
            <a:r>
              <a:rPr lang="cs-CZ" dirty="0" err="1" smtClean="0"/>
              <a:t>Kopf</a:t>
            </a:r>
            <a:r>
              <a:rPr lang="cs-CZ" dirty="0" smtClean="0"/>
              <a:t> – der </a:t>
            </a:r>
            <a:r>
              <a:rPr lang="cs-CZ" dirty="0" err="1" smtClean="0"/>
              <a:t>Hals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Hand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Bein</a:t>
            </a:r>
            <a:r>
              <a:rPr lang="cs-CZ" dirty="0" smtClean="0"/>
              <a:t> – der </a:t>
            </a:r>
            <a:r>
              <a:rPr lang="cs-CZ" dirty="0" err="1" smtClean="0"/>
              <a:t>Arm</a:t>
            </a:r>
            <a:r>
              <a:rPr lang="cs-CZ" dirty="0" smtClean="0"/>
              <a:t> – der </a:t>
            </a:r>
            <a:r>
              <a:rPr lang="cs-CZ" dirty="0" err="1" smtClean="0"/>
              <a:t>Bauch</a:t>
            </a:r>
            <a:r>
              <a:rPr lang="cs-CZ" dirty="0" smtClean="0">
                <a:latin typeface="Arial"/>
                <a:cs typeface="Arial"/>
              </a:rPr>
              <a:t> 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5 dopravních prostředků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Das</a:t>
            </a:r>
            <a:r>
              <a:rPr lang="cs-CZ" dirty="0" smtClean="0"/>
              <a:t> Auto – der Bus – der </a:t>
            </a:r>
            <a:r>
              <a:rPr lang="cs-CZ" dirty="0" err="1" smtClean="0"/>
              <a:t>Zug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Flugzeug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Schiff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5 evropských států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Deutschland</a:t>
            </a:r>
            <a:r>
              <a:rPr lang="cs-CZ" dirty="0" smtClean="0"/>
              <a:t> – </a:t>
            </a:r>
            <a:r>
              <a:rPr lang="cs-CZ" dirty="0" err="1" smtClean="0"/>
              <a:t>Tschechien</a:t>
            </a:r>
            <a:r>
              <a:rPr lang="cs-CZ" dirty="0" smtClean="0"/>
              <a:t> – </a:t>
            </a:r>
            <a:r>
              <a:rPr lang="cs-CZ" dirty="0" err="1" smtClean="0"/>
              <a:t>Italien</a:t>
            </a:r>
            <a:r>
              <a:rPr lang="cs-CZ" dirty="0" smtClean="0"/>
              <a:t> – </a:t>
            </a:r>
            <a:r>
              <a:rPr lang="cs-CZ" dirty="0" err="1" smtClean="0"/>
              <a:t>Ungarn</a:t>
            </a:r>
            <a:r>
              <a:rPr lang="cs-CZ" dirty="0" smtClean="0"/>
              <a:t> – </a:t>
            </a:r>
            <a:r>
              <a:rPr lang="cs-CZ" dirty="0" err="1" smtClean="0"/>
              <a:t>Spanien</a:t>
            </a:r>
            <a:r>
              <a:rPr lang="cs-CZ" dirty="0" smtClean="0"/>
              <a:t> – </a:t>
            </a:r>
            <a:r>
              <a:rPr lang="cs-CZ" dirty="0" err="1" smtClean="0"/>
              <a:t>England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Názvy 5 svátků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25144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Weihnachten</a:t>
            </a:r>
            <a:r>
              <a:rPr lang="cs-CZ" dirty="0" smtClean="0"/>
              <a:t> – </a:t>
            </a:r>
            <a:r>
              <a:rPr lang="cs-CZ" dirty="0" err="1" smtClean="0"/>
              <a:t>Ostern</a:t>
            </a:r>
            <a:r>
              <a:rPr lang="cs-CZ" dirty="0" smtClean="0"/>
              <a:t> – </a:t>
            </a:r>
            <a:r>
              <a:rPr lang="cs-CZ" dirty="0" err="1" smtClean="0"/>
              <a:t>Silvester</a:t>
            </a:r>
            <a:r>
              <a:rPr lang="cs-CZ" dirty="0" smtClean="0"/>
              <a:t> – </a:t>
            </a:r>
            <a:r>
              <a:rPr lang="cs-CZ" dirty="0" err="1" smtClean="0"/>
              <a:t>Muttertag</a:t>
            </a:r>
            <a:r>
              <a:rPr lang="cs-CZ" dirty="0" smtClean="0"/>
              <a:t> – </a:t>
            </a:r>
            <a:r>
              <a:rPr lang="cs-CZ" dirty="0" err="1" smtClean="0"/>
              <a:t>Valentinstag</a:t>
            </a:r>
            <a:r>
              <a:rPr lang="cs-CZ" dirty="0" smtClean="0"/>
              <a:t> - </a:t>
            </a:r>
            <a:r>
              <a:rPr lang="cs-CZ" dirty="0" err="1" smtClean="0"/>
              <a:t>Nikolaustag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VYJMENUJ:</a:t>
            </a:r>
          </a:p>
          <a:p>
            <a:pPr algn="ctr">
              <a:buNone/>
            </a:pPr>
            <a:r>
              <a:rPr lang="cs-CZ" dirty="0" smtClean="0"/>
              <a:t>10 názvů oblečení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Bluse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Hose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– der Rock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Kleid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Socken</a:t>
            </a:r>
            <a:r>
              <a:rPr lang="cs-CZ" dirty="0" smtClean="0"/>
              <a:t> – der </a:t>
            </a:r>
            <a:r>
              <a:rPr lang="cs-CZ" dirty="0" err="1" smtClean="0"/>
              <a:t>Anzug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Hemd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Badehose</a:t>
            </a:r>
            <a:r>
              <a:rPr lang="cs-CZ" dirty="0" smtClean="0"/>
              <a:t> …..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ODPOVĚZ:</a:t>
            </a:r>
          </a:p>
          <a:p>
            <a:pPr algn="ctr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bin</a:t>
            </a:r>
            <a:r>
              <a:rPr lang="cs-CZ" dirty="0" smtClean="0"/>
              <a:t> ___ </a:t>
            </a:r>
            <a:r>
              <a:rPr lang="cs-CZ" dirty="0" err="1" smtClean="0"/>
              <a:t>Jahre</a:t>
            </a:r>
            <a:r>
              <a:rPr lang="cs-CZ" dirty="0" smtClean="0"/>
              <a:t> alt.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ODPOVĚZ:</a:t>
            </a:r>
          </a:p>
          <a:p>
            <a:pPr algn="ctr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stehst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morgens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stehe</a:t>
            </a:r>
            <a:r>
              <a:rPr lang="cs-CZ" dirty="0" smtClean="0"/>
              <a:t> </a:t>
            </a:r>
            <a:r>
              <a:rPr lang="cs-CZ" dirty="0" err="1" smtClean="0"/>
              <a:t>morgens</a:t>
            </a:r>
            <a:r>
              <a:rPr lang="cs-CZ" dirty="0" smtClean="0"/>
              <a:t> um ___ </a:t>
            </a:r>
            <a:r>
              <a:rPr lang="cs-CZ" dirty="0" err="1" smtClean="0"/>
              <a:t>Uhr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ODPOVĚZ:</a:t>
            </a:r>
          </a:p>
          <a:p>
            <a:pPr algn="ctr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6531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Heute</a:t>
            </a:r>
            <a:r>
              <a:rPr lang="cs-CZ" dirty="0" smtClean="0"/>
              <a:t> ____ es.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……… </a:t>
            </a:r>
            <a:r>
              <a:rPr lang="cs-CZ" dirty="0" err="1" smtClean="0"/>
              <a:t>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ODPOVĚZ:</a:t>
            </a:r>
          </a:p>
          <a:p>
            <a:pPr algn="ctr">
              <a:buNone/>
            </a:pPr>
            <a:r>
              <a:rPr lang="cs-CZ" dirty="0" err="1" smtClean="0">
                <a:latin typeface="Calibri" pitchFamily="34" charset="0"/>
              </a:rPr>
              <a:t>Womit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</a:t>
            </a:r>
            <a:r>
              <a:rPr lang="cs-CZ" dirty="0" err="1" smtClean="0">
                <a:latin typeface="Calibri" pitchFamily="34" charset="0"/>
                <a:cs typeface="Arial"/>
              </a:rPr>
              <a:t>ährst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du</a:t>
            </a:r>
            <a:r>
              <a:rPr lang="cs-CZ" dirty="0" smtClean="0">
                <a:latin typeface="Calibri" pitchFamily="34" charset="0"/>
                <a:cs typeface="Arial"/>
              </a:rPr>
              <a:t> </a:t>
            </a:r>
            <a:r>
              <a:rPr lang="cs-CZ" dirty="0" err="1" smtClean="0">
                <a:latin typeface="Calibri" pitchFamily="34" charset="0"/>
                <a:cs typeface="Arial"/>
              </a:rPr>
              <a:t>gern</a:t>
            </a:r>
            <a:r>
              <a:rPr lang="cs-CZ" dirty="0" smtClean="0">
                <a:latin typeface="Calibri" pitchFamily="34" charset="0"/>
                <a:cs typeface="Arial"/>
              </a:rPr>
              <a:t>?</a:t>
            </a:r>
            <a:endParaRPr lang="cs-CZ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/der……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Řekni hlavní město Německa, Rakouska, Švýcarska?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REÁLIE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Berlin – </a:t>
            </a:r>
            <a:r>
              <a:rPr lang="cs-CZ" dirty="0" err="1" smtClean="0">
                <a:latin typeface="Calibri" pitchFamily="34" charset="0"/>
              </a:rPr>
              <a:t>Wien</a:t>
            </a:r>
            <a:r>
              <a:rPr lang="cs-CZ" dirty="0" smtClean="0">
                <a:latin typeface="Calibri" pitchFamily="34" charset="0"/>
              </a:rPr>
              <a:t> - Bern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Se kterými státy sousedí Česká republika?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Vyjmenuj je německy.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REÁLIE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latin typeface="Calibri" pitchFamily="34" charset="0"/>
              </a:rPr>
              <a:t>Deutschland</a:t>
            </a:r>
            <a:r>
              <a:rPr lang="cs-CZ" dirty="0" smtClean="0">
                <a:latin typeface="Calibri" pitchFamily="34" charset="0"/>
              </a:rPr>
              <a:t> – Polen – </a:t>
            </a:r>
            <a:r>
              <a:rPr lang="cs-CZ" dirty="0" err="1" smtClean="0">
                <a:latin typeface="Calibri" pitchFamily="34" charset="0"/>
              </a:rPr>
              <a:t>die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Slowakei</a:t>
            </a:r>
            <a:r>
              <a:rPr lang="cs-CZ" dirty="0" smtClean="0">
                <a:latin typeface="Calibri" pitchFamily="34" charset="0"/>
              </a:rPr>
              <a:t> - </a:t>
            </a:r>
            <a:r>
              <a:rPr lang="cs-CZ" dirty="0" err="1" smtClean="0">
                <a:latin typeface="Calibri" pitchFamily="34" charset="0"/>
                <a:cs typeface="Arial"/>
              </a:rPr>
              <a:t>Österreich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Řekni, čím se platí v Německu, Rakousku a Švýcarsku.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REÁLIE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V Německu a Rakousku eury, ve Švýcarsku švýcarskými franky.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400" dirty="0" smtClean="0">
                <a:latin typeface="Calibri" pitchFamily="34" charset="0"/>
              </a:rPr>
              <a:t>Z kolika spolkových zemí se skládá Německo? Vyber:</a:t>
            </a:r>
          </a:p>
          <a:p>
            <a:pPr algn="ctr">
              <a:buNone/>
            </a:pPr>
            <a:r>
              <a:rPr lang="cs-CZ" sz="2400" dirty="0" smtClean="0">
                <a:latin typeface="Calibri" pitchFamily="34" charset="0"/>
              </a:rPr>
              <a:t> 14 – 15 - 16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REÁLIE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Ze 16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400" u="sng" dirty="0" smtClean="0">
                <a:latin typeface="Calibri" pitchFamily="34" charset="0"/>
              </a:rPr>
              <a:t>Vysvětli, co pojmenovávají tyto názvy a pokud to jde, přelož je</a:t>
            </a:r>
            <a:r>
              <a:rPr lang="cs-CZ" sz="2400" dirty="0" smtClean="0">
                <a:latin typeface="Calibri" pitchFamily="34" charset="0"/>
              </a:rPr>
              <a:t>: </a:t>
            </a:r>
          </a:p>
          <a:p>
            <a:pPr algn="ctr">
              <a:buNone/>
            </a:pPr>
            <a:r>
              <a:rPr lang="cs-CZ" sz="2400" dirty="0" err="1" smtClean="0">
                <a:latin typeface="Calibri" pitchFamily="34" charset="0"/>
              </a:rPr>
              <a:t>Elbe</a:t>
            </a:r>
            <a:r>
              <a:rPr lang="cs-CZ" sz="2400" dirty="0" smtClean="0">
                <a:latin typeface="Calibri" pitchFamily="34" charset="0"/>
              </a:rPr>
              <a:t> – </a:t>
            </a:r>
            <a:r>
              <a:rPr lang="cs-CZ" sz="2400" dirty="0" err="1" smtClean="0">
                <a:latin typeface="Calibri" pitchFamily="34" charset="0"/>
              </a:rPr>
              <a:t>Donau</a:t>
            </a:r>
            <a:r>
              <a:rPr lang="cs-CZ" sz="2400" dirty="0" smtClean="0">
                <a:latin typeface="Calibri" pitchFamily="34" charset="0"/>
              </a:rPr>
              <a:t> - </a:t>
            </a:r>
            <a:r>
              <a:rPr lang="cs-CZ" sz="2400" dirty="0" err="1" smtClean="0">
                <a:latin typeface="Calibri" pitchFamily="34" charset="0"/>
              </a:rPr>
              <a:t>Ostsee</a:t>
            </a:r>
            <a:r>
              <a:rPr lang="cs-CZ" sz="2400" dirty="0" smtClean="0">
                <a:latin typeface="Calibri" pitchFamily="34" charset="0"/>
              </a:rPr>
              <a:t> – </a:t>
            </a:r>
            <a:r>
              <a:rPr lang="cs-CZ" sz="2400" dirty="0" err="1" smtClean="0">
                <a:latin typeface="Calibri" pitchFamily="34" charset="0"/>
              </a:rPr>
              <a:t>Nordsee</a:t>
            </a:r>
            <a:r>
              <a:rPr lang="cs-CZ" sz="2400" dirty="0" smtClean="0">
                <a:latin typeface="Calibri" pitchFamily="34" charset="0"/>
              </a:rPr>
              <a:t> – Zugspitze - </a:t>
            </a:r>
            <a:r>
              <a:rPr lang="cs-CZ" sz="2400" dirty="0" err="1" smtClean="0">
                <a:latin typeface="Calibri" pitchFamily="34" charset="0"/>
              </a:rPr>
              <a:t>Neuschwanstein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REÁLIE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Labe (řeka) – Dunaj (řeka) – Baltské moře – Severní moře – Zugspitze (nejvyšší hora Německa) – </a:t>
            </a:r>
            <a:r>
              <a:rPr lang="cs-CZ" dirty="0" err="1" smtClean="0">
                <a:latin typeface="Calibri" pitchFamily="34" charset="0"/>
              </a:rPr>
              <a:t>Neuschwanstein</a:t>
            </a:r>
            <a:r>
              <a:rPr lang="cs-CZ" dirty="0" smtClean="0">
                <a:latin typeface="Calibri" pitchFamily="34" charset="0"/>
              </a:rPr>
              <a:t> (hrad v Německu)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Není-li uvedeno jinak,  vlastní práce autora.</a:t>
            </a:r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318</TotalTime>
  <Words>823</Words>
  <Application>Microsoft Office PowerPoint</Application>
  <PresentationFormat>Předvádění na obrazovce (4:3)</PresentationFormat>
  <Paragraphs>247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PŘELOŽ  ZA 100</vt:lpstr>
      <vt:lpstr>PŘELOŽ  ZA 200</vt:lpstr>
      <vt:lpstr>PŘELOŽ  ZA 300</vt:lpstr>
      <vt:lpstr>PŘELOŽ  ZA 400</vt:lpstr>
      <vt:lpstr>PŘELOŽ  ZA 500</vt:lpstr>
      <vt:lpstr>DOPLŇ  ZA 100</vt:lpstr>
      <vt:lpstr>DOPLŇ ZA 200</vt:lpstr>
      <vt:lpstr>DOPLŇ ZA 300</vt:lpstr>
      <vt:lpstr>DOPLŇ  ZA 400</vt:lpstr>
      <vt:lpstr>DOPLŇ  ZA 500</vt:lpstr>
      <vt:lpstr>VYJMENUJ  ZA 100</vt:lpstr>
      <vt:lpstr>VYJMENUJ  ZA 200</vt:lpstr>
      <vt:lpstr>VYJMENUJ  ZA 300</vt:lpstr>
      <vt:lpstr>VYJMENUJ  ZA 400</vt:lpstr>
      <vt:lpstr>VYJMENUJ  ZA 500</vt:lpstr>
      <vt:lpstr>ODPOVĚZ  ZA 100</vt:lpstr>
      <vt:lpstr>ODPOVĚZ  ZA 200</vt:lpstr>
      <vt:lpstr>ODPOVĚZ  ZA 300</vt:lpstr>
      <vt:lpstr>ODPOVĚZ  ZA 400</vt:lpstr>
      <vt:lpstr>ODPOVĚZ ZA 500</vt:lpstr>
      <vt:lpstr>REÁLIE  ZA 100</vt:lpstr>
      <vt:lpstr>REÁLIE  ZA 200</vt:lpstr>
      <vt:lpstr>REÁLIE  ZA 300</vt:lpstr>
      <vt:lpstr>REÁLIE  ZA 400</vt:lpstr>
      <vt:lpstr>REÁLIE  ZA 500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Plockovi</cp:lastModifiedBy>
  <cp:revision>73</cp:revision>
  <dcterms:created xsi:type="dcterms:W3CDTF">2012-04-30T12:39:55Z</dcterms:created>
  <dcterms:modified xsi:type="dcterms:W3CDTF">2012-06-14T18:28:04Z</dcterms:modified>
</cp:coreProperties>
</file>