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32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90" d="100"/>
          <a:sy n="90" d="100"/>
        </p:scale>
        <p:origin x="54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573706-3351-46A4-AB3F-067E3E1CBB7C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0CAB57-0D3F-4979-A889-171CBDE30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0CAB57-0D3F-4979-A889-171CBDE3064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4.xml"/><Relationship Id="rId18" Type="http://schemas.openxmlformats.org/officeDocument/2006/relationships/slide" Target="slide19.xml"/><Relationship Id="rId26" Type="http://schemas.openxmlformats.org/officeDocument/2006/relationships/slide" Target="slide27.xml"/><Relationship Id="rId3" Type="http://schemas.openxmlformats.org/officeDocument/2006/relationships/slide" Target="slide4.xml"/><Relationship Id="rId21" Type="http://schemas.openxmlformats.org/officeDocument/2006/relationships/slide" Target="slide22.xml"/><Relationship Id="rId7" Type="http://schemas.openxmlformats.org/officeDocument/2006/relationships/slide" Target="slide8.xml"/><Relationship Id="rId12" Type="http://schemas.openxmlformats.org/officeDocument/2006/relationships/slide" Target="slide13.xml"/><Relationship Id="rId17" Type="http://schemas.openxmlformats.org/officeDocument/2006/relationships/slide" Target="slide18.xml"/><Relationship Id="rId25" Type="http://schemas.openxmlformats.org/officeDocument/2006/relationships/slide" Target="slide24.xml"/><Relationship Id="rId2" Type="http://schemas.openxmlformats.org/officeDocument/2006/relationships/notesSlide" Target="../notesSlides/notesSlide1.xml"/><Relationship Id="rId16" Type="http://schemas.openxmlformats.org/officeDocument/2006/relationships/slide" Target="slide17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24" Type="http://schemas.openxmlformats.org/officeDocument/2006/relationships/slide" Target="slide25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23" Type="http://schemas.openxmlformats.org/officeDocument/2006/relationships/slide" Target="slide26.xml"/><Relationship Id="rId10" Type="http://schemas.openxmlformats.org/officeDocument/2006/relationships/slide" Target="slide11.xml"/><Relationship Id="rId19" Type="http://schemas.openxmlformats.org/officeDocument/2006/relationships/slide" Target="slide20.xml"/><Relationship Id="rId4" Type="http://schemas.openxmlformats.org/officeDocument/2006/relationships/slide" Target="slide5.xml"/><Relationship Id="rId9" Type="http://schemas.openxmlformats.org/officeDocument/2006/relationships/slide" Target="slide10.xml"/><Relationship Id="rId14" Type="http://schemas.openxmlformats.org/officeDocument/2006/relationships/slide" Target="slide15.xml"/><Relationship Id="rId22" Type="http://schemas.openxmlformats.org/officeDocument/2006/relationships/slide" Target="slide23.xml"/><Relationship Id="rId27" Type="http://schemas.openxmlformats.org/officeDocument/2006/relationships/slide" Target="slide2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smtClean="0"/>
              <a:t>: </a:t>
            </a:r>
            <a:r>
              <a:rPr lang="cs-CZ" sz="1700" smtClean="0"/>
              <a:t>VY_22_INOVACE_05_2_RISKUJ </a:t>
            </a:r>
            <a:r>
              <a:rPr lang="cs-CZ" sz="1700" dirty="0" smtClean="0"/>
              <a:t>- Opakování  učiva 6.ročníku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 Miroslava </a:t>
            </a:r>
            <a:r>
              <a:rPr lang="cs-CZ" sz="1700" dirty="0" err="1" smtClean="0"/>
              <a:t>Plocková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 Jazyk a jazyková komunikace / Německý jazyk / Riskuj – opakování učiva 6.ročníku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6088" indent="-44608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Opakování učiva 6. ročníku pomocí soutěže „RISKUJ“. Žáci se rozdělí do skupin, postupně si vybírají otázky, otázka se zobrazí vždy po kliknutí na políčko s číslicí. Kontrola odpovědi po kliknutí na pole „odpověď.“ Kliknutím na pole „zpět“ se vrátíte na hrací pole. Hra pokračuje do vyčerpání otázek.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542925" indent="-54292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 VI.B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 15.6.2012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15.6.2012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RISKUJ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OPAKOVÁNÍ   UČIVA 6. ROČNÍKU PODLE UČEBNICE DEUTSCH MIT MAX 1 (1. – 4. LEKCE)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323528" y="548680"/>
            <a:ext cx="2160240" cy="9144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0. LEKCE</a:t>
            </a:r>
          </a:p>
          <a:p>
            <a:pPr algn="ctr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23528" y="1772816"/>
            <a:ext cx="2232248" cy="914400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1.LEKCE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23528" y="2996952"/>
            <a:ext cx="2232248" cy="914400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2. LEKCE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323528" y="4221088"/>
            <a:ext cx="2232248" cy="914400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3. LEKCE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323528" y="5517232"/>
            <a:ext cx="2232248" cy="91440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4. LEKCE</a:t>
            </a:r>
            <a:endParaRPr lang="cs-CZ" sz="2800" dirty="0"/>
          </a:p>
        </p:txBody>
      </p:sp>
      <p:sp>
        <p:nvSpPr>
          <p:cNvPr id="15" name="Zaoblený obdélník 14">
            <a:hlinkClick r:id="rId3" action="ppaction://hlinksldjump"/>
          </p:cNvPr>
          <p:cNvSpPr/>
          <p:nvPr/>
        </p:nvSpPr>
        <p:spPr>
          <a:xfrm>
            <a:off x="2843808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4139952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18" name="Zaoblený obdélník 17">
            <a:hlinkClick r:id="rId5" action="ppaction://hlinksldjump"/>
          </p:cNvPr>
          <p:cNvSpPr/>
          <p:nvPr/>
        </p:nvSpPr>
        <p:spPr>
          <a:xfrm>
            <a:off x="5364088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19" name="Zaoblený obdélník 18">
            <a:hlinkClick r:id="rId6" action="ppaction://hlinksldjump"/>
          </p:cNvPr>
          <p:cNvSpPr/>
          <p:nvPr/>
        </p:nvSpPr>
        <p:spPr>
          <a:xfrm>
            <a:off x="6588224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20" name="Zaoblený obdélník 19">
            <a:hlinkClick r:id="rId7" action="ppaction://hlinksldjump"/>
          </p:cNvPr>
          <p:cNvSpPr/>
          <p:nvPr/>
        </p:nvSpPr>
        <p:spPr>
          <a:xfrm>
            <a:off x="7884368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21" name="Zaoblený obdélník 20">
            <a:hlinkClick r:id="rId8" action="ppaction://hlinksldjump"/>
          </p:cNvPr>
          <p:cNvSpPr/>
          <p:nvPr/>
        </p:nvSpPr>
        <p:spPr>
          <a:xfrm>
            <a:off x="2843808" y="177281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22" name="Zaoblený obdélník 21">
            <a:hlinkClick r:id="rId9" action="ppaction://hlinksldjump"/>
          </p:cNvPr>
          <p:cNvSpPr/>
          <p:nvPr/>
        </p:nvSpPr>
        <p:spPr>
          <a:xfrm>
            <a:off x="4067944" y="177281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23" name="Zaoblený obdélník 22">
            <a:hlinkClick r:id="rId10" action="ppaction://hlinksldjump"/>
          </p:cNvPr>
          <p:cNvSpPr/>
          <p:nvPr/>
        </p:nvSpPr>
        <p:spPr>
          <a:xfrm>
            <a:off x="5364088" y="18448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4" name="Zaoblený obdélník 23">
            <a:hlinkClick r:id="rId11" action="ppaction://hlinksldjump"/>
          </p:cNvPr>
          <p:cNvSpPr/>
          <p:nvPr/>
        </p:nvSpPr>
        <p:spPr>
          <a:xfrm>
            <a:off x="6588224" y="18448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25" name="Zaoblený obdélník 24">
            <a:hlinkClick r:id="rId12" action="ppaction://hlinksldjump"/>
          </p:cNvPr>
          <p:cNvSpPr/>
          <p:nvPr/>
        </p:nvSpPr>
        <p:spPr>
          <a:xfrm>
            <a:off x="7884368" y="18448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26" name="Zaoblený obdélník 25">
            <a:hlinkClick r:id="rId13" action="ppaction://hlinksldjump"/>
          </p:cNvPr>
          <p:cNvSpPr/>
          <p:nvPr/>
        </p:nvSpPr>
        <p:spPr>
          <a:xfrm>
            <a:off x="2843808" y="306896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27" name="Zaoblený obdélník 26">
            <a:hlinkClick r:id="rId14" action="ppaction://hlinksldjump"/>
          </p:cNvPr>
          <p:cNvSpPr/>
          <p:nvPr/>
        </p:nvSpPr>
        <p:spPr>
          <a:xfrm>
            <a:off x="4067944" y="306896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28" name="Zaoblený obdélník 27">
            <a:hlinkClick r:id="rId15" action="ppaction://hlinksldjump"/>
          </p:cNvPr>
          <p:cNvSpPr/>
          <p:nvPr/>
        </p:nvSpPr>
        <p:spPr>
          <a:xfrm>
            <a:off x="5436096" y="306896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9" name="Zaoblený obdélník 28">
            <a:hlinkClick r:id="rId16" action="ppaction://hlinksldjump"/>
          </p:cNvPr>
          <p:cNvSpPr/>
          <p:nvPr/>
        </p:nvSpPr>
        <p:spPr>
          <a:xfrm>
            <a:off x="6660232" y="2996952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30" name="Zaoblený obdélník 29">
            <a:hlinkClick r:id="rId17" action="ppaction://hlinksldjump"/>
          </p:cNvPr>
          <p:cNvSpPr/>
          <p:nvPr/>
        </p:nvSpPr>
        <p:spPr>
          <a:xfrm>
            <a:off x="7884368" y="2996952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31" name="Zaoblený obdélník 30">
            <a:hlinkClick r:id="rId18" action="ppaction://hlinksldjump"/>
          </p:cNvPr>
          <p:cNvSpPr/>
          <p:nvPr/>
        </p:nvSpPr>
        <p:spPr>
          <a:xfrm>
            <a:off x="2843808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32" name="Zaoblený obdélník 31">
            <a:hlinkClick r:id="rId19" action="ppaction://hlinksldjump"/>
          </p:cNvPr>
          <p:cNvSpPr/>
          <p:nvPr/>
        </p:nvSpPr>
        <p:spPr>
          <a:xfrm>
            <a:off x="4067944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33" name="Zaoblený obdélník 32">
            <a:hlinkClick r:id="rId20" action="ppaction://hlinksldjump"/>
          </p:cNvPr>
          <p:cNvSpPr/>
          <p:nvPr/>
        </p:nvSpPr>
        <p:spPr>
          <a:xfrm>
            <a:off x="5436096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34" name="Zaoblený obdélník 33">
            <a:hlinkClick r:id="rId21" action="ppaction://hlinksldjump"/>
          </p:cNvPr>
          <p:cNvSpPr/>
          <p:nvPr/>
        </p:nvSpPr>
        <p:spPr>
          <a:xfrm>
            <a:off x="6660232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35" name="Zaoblený obdélník 34">
            <a:hlinkClick r:id="rId22" action="ppaction://hlinksldjump"/>
          </p:cNvPr>
          <p:cNvSpPr/>
          <p:nvPr/>
        </p:nvSpPr>
        <p:spPr>
          <a:xfrm>
            <a:off x="7884368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36" name="Zaoblený obdélník 35">
            <a:hlinkClick r:id="rId23" action="ppaction://hlinksldjump"/>
          </p:cNvPr>
          <p:cNvSpPr/>
          <p:nvPr/>
        </p:nvSpPr>
        <p:spPr>
          <a:xfrm>
            <a:off x="5436096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37" name="Zaoblený obdélník 36">
            <a:hlinkClick r:id="rId24" action="ppaction://hlinksldjump"/>
          </p:cNvPr>
          <p:cNvSpPr/>
          <p:nvPr/>
        </p:nvSpPr>
        <p:spPr>
          <a:xfrm>
            <a:off x="4139952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38" name="Zaoblený obdélník 37">
            <a:hlinkClick r:id="rId25" action="ppaction://hlinksldjump"/>
          </p:cNvPr>
          <p:cNvSpPr/>
          <p:nvPr/>
        </p:nvSpPr>
        <p:spPr>
          <a:xfrm>
            <a:off x="2843808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39" name="Zaoblený obdélník 38">
            <a:hlinkClick r:id="rId26" action="ppaction://hlinksldjump"/>
          </p:cNvPr>
          <p:cNvSpPr/>
          <p:nvPr/>
        </p:nvSpPr>
        <p:spPr>
          <a:xfrm>
            <a:off x="6732240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40" name="Zaoblený obdélník 39">
            <a:hlinkClick r:id="rId27" action="ppaction://hlinksldjump"/>
          </p:cNvPr>
          <p:cNvSpPr/>
          <p:nvPr/>
        </p:nvSpPr>
        <p:spPr>
          <a:xfrm>
            <a:off x="7884368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0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4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5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7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2800" u="sng" dirty="0" smtClean="0"/>
          </a:p>
          <a:p>
            <a:pPr algn="ctr">
              <a:buNone/>
            </a:pPr>
            <a:r>
              <a:rPr lang="cs-CZ" sz="2800" u="sng" dirty="0" smtClean="0"/>
              <a:t>PŘELOŽ</a:t>
            </a:r>
            <a:r>
              <a:rPr lang="cs-CZ" sz="2800" dirty="0" smtClean="0"/>
              <a:t>:</a:t>
            </a:r>
          </a:p>
          <a:p>
            <a:pPr>
              <a:buNone/>
            </a:pPr>
            <a:r>
              <a:rPr lang="cs-CZ" sz="2800" dirty="0" smtClean="0"/>
              <a:t> GUTEN TAG, AUF WIEDERSEHEN,HALLO, </a:t>
            </a:r>
            <a:r>
              <a:rPr lang="cs-CZ" sz="2800" smtClean="0"/>
              <a:t>TSCH</a:t>
            </a:r>
            <a:r>
              <a:rPr lang="cs-CZ" sz="2800" smtClean="0">
                <a:latin typeface="Arial"/>
                <a:cs typeface="Arial"/>
              </a:rPr>
              <a:t>ÜS</a:t>
            </a:r>
            <a:r>
              <a:rPr lang="cs-CZ" sz="2800" smtClean="0"/>
              <a:t> </a:t>
            </a:r>
          </a:p>
          <a:p>
            <a:pPr>
              <a:buNone/>
            </a:pPr>
            <a:endParaRPr lang="cs-CZ" sz="2800" dirty="0" smtClean="0"/>
          </a:p>
          <a:p>
            <a:pPr algn="ctr">
              <a:buNone/>
            </a:pPr>
            <a:endParaRPr lang="cs-CZ" sz="28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0. LEKCE 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131840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3688" y="4509120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DOBRÝ DEN, NA SHLEDANOU, AHOJ (PŘI SETKÁNÍ), AHOJ (PŘI LOUČENÍ)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771800" y="342900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800" dirty="0" smtClean="0"/>
              <a:t>VYJMENUJ ALESPOŇ 6 BAREV.</a:t>
            </a:r>
            <a:endParaRPr lang="cs-CZ" sz="28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0. LEKCE 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4581128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ROT, BLAU, GELB, GR</a:t>
            </a:r>
            <a:r>
              <a:rPr lang="cs-CZ" dirty="0" smtClean="0">
                <a:latin typeface="Arial"/>
                <a:cs typeface="Arial"/>
              </a:rPr>
              <a:t>ÜN, BRAUN, SCHWARZ, </a:t>
            </a:r>
            <a:r>
              <a:rPr lang="cs-CZ" dirty="0" err="1" smtClean="0">
                <a:latin typeface="Arial"/>
                <a:cs typeface="Arial"/>
              </a:rPr>
              <a:t>WEIß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64502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800" dirty="0" smtClean="0"/>
              <a:t>VYJMENUJ VŠECHNY DNY V TÝDNU. </a:t>
            </a:r>
            <a:endParaRPr lang="cs-CZ" sz="28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0. LEKCE 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602128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4293096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MONTAG – DIENSTAG – MITTWOCH – DONNERSTAG – FREITAG – SAMSTAG - SONNTAG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42900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>
              <a:buNone/>
            </a:pPr>
            <a:r>
              <a:rPr lang="cs-CZ" sz="2800" u="sng" dirty="0" smtClean="0"/>
              <a:t>ODPOVĚZ</a:t>
            </a:r>
            <a:r>
              <a:rPr lang="cs-CZ" sz="2800" dirty="0" smtClean="0"/>
              <a:t>: </a:t>
            </a:r>
          </a:p>
          <a:p>
            <a:pPr>
              <a:buNone/>
            </a:pPr>
            <a:r>
              <a:rPr lang="cs-CZ" sz="2400" dirty="0" smtClean="0"/>
              <a:t>WAS IST HEUTE? </a:t>
            </a:r>
          </a:p>
          <a:p>
            <a:pPr>
              <a:buNone/>
            </a:pPr>
            <a:r>
              <a:rPr lang="cs-CZ" sz="2400" dirty="0" smtClean="0"/>
              <a:t>WAS IST MORGEN?     </a:t>
            </a:r>
          </a:p>
          <a:p>
            <a:pPr>
              <a:buNone/>
            </a:pPr>
            <a:r>
              <a:rPr lang="cs-CZ" sz="2400" dirty="0" smtClean="0"/>
              <a:t> WAS WAR GESTERN?</a:t>
            </a:r>
            <a:endParaRPr lang="cs-CZ" sz="24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0. LEKCE 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587727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6" y="4509120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HEUTE IST …..  MORGEN IST…..  GESTERN WAR….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3275856" y="364502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800" u="sng" dirty="0" smtClean="0"/>
              <a:t>ŘEKNI TATO ČÍSLA</a:t>
            </a:r>
            <a:r>
              <a:rPr lang="cs-CZ" sz="2800" dirty="0" smtClean="0"/>
              <a:t>:</a:t>
            </a:r>
          </a:p>
          <a:p>
            <a:pPr algn="ctr">
              <a:buNone/>
            </a:pPr>
            <a:r>
              <a:rPr lang="cs-CZ" sz="2800" dirty="0" smtClean="0"/>
              <a:t>20, 44, 17, 100, 92</a:t>
            </a:r>
            <a:endParaRPr lang="cs-CZ" sz="28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0. LEKCE 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563888" y="594928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4797152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ZWANZIG – VIERUNDVIERZIG – SIEBZEHN – HUNDERT - ZWEIUNDNEUNZIG 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86104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CO ZNAMENÁ ČESKY „DEUTSCHLAND“?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1. LEKCE 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563888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4581128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NĚMECKO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64502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JAK SE JMENUJE HLAVNÍ MĚSTO NĚMECKA?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1. LEKCE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9329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443711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BERLÍN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203848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JAK SE ŘEKNE NĚMECKY – ANO, NE, DĚKUJI, PROSÍM?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1. LEKCE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4437112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JA, NEIN, DANKE, BITTE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915816" y="350100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PŘELOŽ:</a:t>
            </a:r>
            <a:r>
              <a:rPr lang="cs-CZ" dirty="0" smtClean="0"/>
              <a:t> ICH BIN PETER SCHWARZ. ICH WOHNE IN BERLIN, IN DEUTSCHLAND. ICH MAG EIS.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1. LEKCE 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60932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4797152"/>
            <a:ext cx="54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JSEM PETR SCHWARZ. BYDLÍM V BERLÍNĚ, V NĚMECKU. MÁM RÁD ZMRZLINU.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717032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VYČASUJ SLOVESO „WOHNEN“. 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1. LEKCE 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55776" y="4509120"/>
            <a:ext cx="4392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ICH WOHNE – DU WOHNST – ER, SIE, ES WOHNT – WIR WOHNEN – IHR WOHNT – SIE WOHNEN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987824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ODPOVĚZ: WIE </a:t>
            </a:r>
            <a:r>
              <a:rPr lang="cs-CZ" dirty="0" err="1" smtClean="0"/>
              <a:t>HEI</a:t>
            </a:r>
            <a:r>
              <a:rPr lang="cs-CZ" dirty="0" err="1" smtClean="0">
                <a:latin typeface="Arial"/>
                <a:cs typeface="Arial"/>
              </a:rPr>
              <a:t>ß</a:t>
            </a:r>
            <a:r>
              <a:rPr lang="cs-CZ" dirty="0" err="1" smtClean="0"/>
              <a:t>T</a:t>
            </a:r>
            <a:r>
              <a:rPr lang="cs-CZ" dirty="0" smtClean="0"/>
              <a:t> DU?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2. LEKCE 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563888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450912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ICH </a:t>
            </a:r>
            <a:r>
              <a:rPr lang="cs-CZ" dirty="0" err="1" smtClean="0"/>
              <a:t>HEI</a:t>
            </a:r>
            <a:r>
              <a:rPr lang="cs-CZ" dirty="0" err="1" smtClean="0">
                <a:latin typeface="Arial"/>
                <a:cs typeface="Arial"/>
              </a:rPr>
              <a:t>ßE</a:t>
            </a:r>
            <a:r>
              <a:rPr lang="cs-CZ" dirty="0" smtClean="0">
                <a:latin typeface="Arial"/>
                <a:cs typeface="Arial"/>
              </a:rPr>
              <a:t> …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275856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PŘELOŽ: KOLIK JE TI LET?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2. LEKCE 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587727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4437112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WIE ALT BIST DU?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491880" y="342900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JAK SE ŘEKNE NĚMECKY – VLEVO, VPRAVO, UPROSTŘED?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2. LEKCE 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131840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5816" y="4149080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LINKS, RECHTS, IN DER MITTE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275856" y="321297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ŘEKNI PROTIKLADY K TĚMTO SLOVŮM</a:t>
            </a:r>
            <a:r>
              <a:rPr lang="cs-CZ" dirty="0" smtClean="0"/>
              <a:t>: ALT – LANGSAM – DICK – NETT - RICHTIG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2. LEKCE 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03848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7784" y="4725144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JUNG – SCHNELL – D</a:t>
            </a:r>
            <a:r>
              <a:rPr lang="cs-CZ" dirty="0" smtClean="0">
                <a:latin typeface="Arial"/>
                <a:cs typeface="Arial"/>
              </a:rPr>
              <a:t>ÜNN – FRECH - FALSCH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987824" y="3717032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</a:t>
            </a:r>
            <a:r>
              <a:rPr lang="cs-CZ" dirty="0" smtClean="0"/>
              <a:t>: PETŘIN BRATR JE JEŠTĚ MALÝ. JSOU MU 2 ROKY.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2. LEKCE 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03848" y="61653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4797152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PETERS BRUDER IST NOCH KLEIN. ER IST ZWEI JAHRE ALT.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915816" y="393305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PŘELOŽ:</a:t>
            </a:r>
            <a:r>
              <a:rPr lang="cs-CZ" dirty="0" smtClean="0"/>
              <a:t> RUHIG – FAIR - STRENG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3. LEKCE 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932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4725144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KLIDNÝ – FÉROVÝ - PŘÍSNÝ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86104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JAK SE ŘEKNE NĚMECKY „KDY? – JAK DLOUHO“?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3. LEKCE 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347864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4581128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WANN? WIE LANGE?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717032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DOPLŇ </a:t>
            </a:r>
            <a:r>
              <a:rPr lang="cs-CZ" b="1" u="sng" dirty="0" smtClean="0"/>
              <a:t>UHR – STUNDE</a:t>
            </a:r>
            <a:r>
              <a:rPr lang="cs-CZ" dirty="0" smtClean="0"/>
              <a:t>: </a:t>
            </a:r>
          </a:p>
          <a:p>
            <a:pPr algn="ctr">
              <a:buNone/>
            </a:pPr>
            <a:r>
              <a:rPr lang="cs-CZ" dirty="0" smtClean="0"/>
              <a:t>ICH KOMME UM DREI _____</a:t>
            </a:r>
          </a:p>
          <a:p>
            <a:pPr algn="ctr">
              <a:buNone/>
            </a:pPr>
            <a:r>
              <a:rPr lang="cs-CZ" dirty="0" smtClean="0"/>
              <a:t>ICH BLEIBE DORT EINE _____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3. LEKCE 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4653136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UHR - STUNDE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86104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</a:t>
            </a:r>
            <a:r>
              <a:rPr lang="cs-CZ" dirty="0" smtClean="0"/>
              <a:t>: JEHO STRÝC – JEJÍ TETA – MŮJ PES – TVOJE KOČKA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3. LEKCE 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4509120"/>
            <a:ext cx="3168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SEIN ONKEL – IHRE TANTE – MEIN HUND – DEINE KATZE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203848" y="350100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ODPOVĚZ</a:t>
            </a:r>
            <a:r>
              <a:rPr lang="cs-CZ" dirty="0" smtClean="0"/>
              <a:t>: WAS SPIELST DU GERN / AM LIEBSTEN?</a:t>
            </a:r>
          </a:p>
          <a:p>
            <a:pPr algn="ctr">
              <a:buNone/>
            </a:pPr>
            <a:r>
              <a:rPr lang="cs-CZ" dirty="0" smtClean="0"/>
              <a:t>WAS MACHST DU GERN / AM LIEBSTEN?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3. LEKCE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61653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4869160"/>
            <a:ext cx="46805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ICH SPIELE GERN …. AM LIEBSTEN SPIELE ICH … </a:t>
            </a:r>
            <a:r>
              <a:rPr lang="cs-CZ" dirty="0" err="1" smtClean="0"/>
              <a:t>ICH</a:t>
            </a:r>
            <a:r>
              <a:rPr lang="cs-CZ" dirty="0" smtClean="0"/>
              <a:t> MACHE GERN …. AM LIEBSTEN MACHE ICH …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419872" y="393305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VYJMENUJ 4 ŠKOLNÍ POTŘEBY.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4. LEKCE 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75856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4653136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DAS BUCH – DAS HEFT – DER KULI – DAS LINEAL – DER ZIRKEL…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78904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ŘEKNI TATO SLOVA SE ČLENEM NEURČITÝM</a:t>
            </a:r>
            <a:r>
              <a:rPr lang="cs-CZ" dirty="0" smtClean="0"/>
              <a:t>:</a:t>
            </a:r>
          </a:p>
          <a:p>
            <a:pPr algn="ctr">
              <a:buNone/>
            </a:pPr>
            <a:r>
              <a:rPr lang="cs-CZ" dirty="0" smtClean="0"/>
              <a:t>TASCHE – PINSEL – BILD 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4. LEKCE 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75856" y="60932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4941168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EINE -EIN - </a:t>
            </a:r>
            <a:r>
              <a:rPr lang="cs-CZ" dirty="0" err="1" smtClean="0"/>
              <a:t>EIN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987824" y="400506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</a:t>
            </a:r>
            <a:r>
              <a:rPr lang="cs-CZ" dirty="0" smtClean="0"/>
              <a:t>: RATE MAL! WIE SCHREIBT MAN DAS?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4. LEKCE 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13184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4725144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HÁDEJ! JAK SE TO PÍŠE?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843808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JAK SE ŘEKNE NĚMECKY</a:t>
            </a:r>
            <a:r>
              <a:rPr lang="cs-CZ" dirty="0" smtClean="0"/>
              <a:t>:</a:t>
            </a:r>
          </a:p>
          <a:p>
            <a:pPr algn="ctr">
              <a:buNone/>
            </a:pPr>
            <a:r>
              <a:rPr lang="cs-CZ" dirty="0" smtClean="0"/>
              <a:t> KULATÝ – HRANATÝ – DLOUHÝ - KRÁTKÝ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4. LEKCE 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03848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4437112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RUND – ECKIG – LANG - KURZ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843808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</a:t>
            </a:r>
            <a:r>
              <a:rPr lang="cs-CZ" dirty="0" smtClean="0"/>
              <a:t>: JE TO TVŮJ SEŠIT? NEVÍM, NEMÁM TUŠENÍ. 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4. LEKCE 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43808" y="4437112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IST DAS DEIN HEFT? ICH </a:t>
            </a:r>
            <a:r>
              <a:rPr lang="cs-CZ" dirty="0" err="1" smtClean="0"/>
              <a:t>WEI</a:t>
            </a:r>
            <a:r>
              <a:rPr lang="cs-CZ" dirty="0" err="1" smtClean="0">
                <a:latin typeface="Arial"/>
                <a:cs typeface="Arial"/>
              </a:rPr>
              <a:t>ß</a:t>
            </a:r>
            <a:r>
              <a:rPr lang="cs-CZ" dirty="0" smtClean="0">
                <a:latin typeface="Arial"/>
                <a:cs typeface="Arial"/>
              </a:rPr>
              <a:t> NICHT, KEINE AHNUNG.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491880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Není-li uvedeno jinak,  vlastní práce autora.</a:t>
            </a:r>
          </a:p>
          <a:p>
            <a:pPr>
              <a:buNone/>
            </a:pPr>
            <a:endParaRPr lang="cs-CZ" sz="1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212</TotalTime>
  <Words>785</Words>
  <Application>Microsoft Office PowerPoint</Application>
  <PresentationFormat>Předvádění na obrazovce (4:3)</PresentationFormat>
  <Paragraphs>248</Paragraphs>
  <Slides>29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Shluk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RISKUJ</vt:lpstr>
      <vt:lpstr>Snímek 3</vt:lpstr>
      <vt:lpstr>0. LEKCE  ZA 100</vt:lpstr>
      <vt:lpstr>0. LEKCE  ZA 200</vt:lpstr>
      <vt:lpstr>0. LEKCE  ZA 300</vt:lpstr>
      <vt:lpstr>0. LEKCE  ZA 400</vt:lpstr>
      <vt:lpstr>0. LEKCE  ZA 500</vt:lpstr>
      <vt:lpstr>1. LEKCE  ZA 100</vt:lpstr>
      <vt:lpstr>1. LEKCE ZA 200</vt:lpstr>
      <vt:lpstr>1. LEKCE ZA 300</vt:lpstr>
      <vt:lpstr>1. LEKCE  ZA 400</vt:lpstr>
      <vt:lpstr>1. LEKCE  ZA 500</vt:lpstr>
      <vt:lpstr>2. LEKCE  ZA 100</vt:lpstr>
      <vt:lpstr>2. LEKCE  ZA 200</vt:lpstr>
      <vt:lpstr>2. LEKCE  ZA 300</vt:lpstr>
      <vt:lpstr>2. LEKCE  ZA 400</vt:lpstr>
      <vt:lpstr>2. LEKCE  ZA 500</vt:lpstr>
      <vt:lpstr>3. LEKCE  ZA 100</vt:lpstr>
      <vt:lpstr>3. LEKCE  ZA 200</vt:lpstr>
      <vt:lpstr>3. LEKCE  ZA 300</vt:lpstr>
      <vt:lpstr>3. LEKCE  ZA 400</vt:lpstr>
      <vt:lpstr>3. LEKCE ZA 500</vt:lpstr>
      <vt:lpstr>4. LEKCE  ZA 100</vt:lpstr>
      <vt:lpstr>4. LEKCE  ZA 200</vt:lpstr>
      <vt:lpstr>4. LEKCE  ZA 300</vt:lpstr>
      <vt:lpstr>4. LEKCE  ZA 400</vt:lpstr>
      <vt:lpstr>4. LEKCE  ZA 500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Jana Střížková</dc:creator>
  <cp:lastModifiedBy>Plockovi</cp:lastModifiedBy>
  <cp:revision>47</cp:revision>
  <dcterms:created xsi:type="dcterms:W3CDTF">2012-04-30T12:39:55Z</dcterms:created>
  <dcterms:modified xsi:type="dcterms:W3CDTF">2012-06-14T14:30:13Z</dcterms:modified>
</cp:coreProperties>
</file>