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69" r:id="rId3"/>
    <p:sldId id="270" r:id="rId4"/>
    <p:sldId id="271" r:id="rId5"/>
    <p:sldId id="272" r:id="rId6"/>
    <p:sldId id="273" r:id="rId7"/>
    <p:sldId id="277" r:id="rId8"/>
    <p:sldId id="281" r:id="rId9"/>
    <p:sldId id="275" r:id="rId10"/>
    <p:sldId id="28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10_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POVRCH  ČR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ScaleX="10254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32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1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5839" custScaleY="71617" custLinFactY="13735" custLinFactNeighborX="487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A5C722A6-1167-4C29-8B34-A27D60320539}" type="presOf" srcId="{4998EED1-9AAF-4045-BAC6-AA54B1A3E015}" destId="{6E27EA9C-C67C-450A-8A3C-DF1F4862AEAB}" srcOrd="0" destOrd="0" presId="urn:microsoft.com/office/officeart/2005/8/layout/pyramid2"/>
    <dgm:cxn modelId="{56CD11B4-F5C3-4414-8729-1C9CB5B0E450}" type="presOf" srcId="{D14199FD-C0E7-4C1B-9738-0FA9E56F2803}" destId="{E915DD33-C422-48D7-A147-9DF518074CD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95DFE29F-B2B9-4AEA-8115-91575DE7A45F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FB58484D-8D29-41A1-B8CD-64338841827D}" type="presOf" srcId="{D07A5630-6FBA-4728-88CD-6E1E179CB30C}" destId="{908BA98C-A95B-4D99-AB45-D03C9BA08086}" srcOrd="0" destOrd="0" presId="urn:microsoft.com/office/officeart/2005/8/layout/pyramid2"/>
    <dgm:cxn modelId="{0D8173C2-AF47-4A97-997F-43DD536D9328}" type="presParOf" srcId="{E915DD33-C422-48D7-A147-9DF518074CD6}" destId="{AA8D1857-C2BD-4E9B-945E-6C696E0FAF33}" srcOrd="0" destOrd="0" presId="urn:microsoft.com/office/officeart/2005/8/layout/pyramid2"/>
    <dgm:cxn modelId="{BF071E33-2B57-483E-8A87-7835C9E78DF2}" type="presParOf" srcId="{E915DD33-C422-48D7-A147-9DF518074CD6}" destId="{3BAA9B1B-BFD6-4CA9-90A9-730241A0D9F7}" srcOrd="1" destOrd="0" presId="urn:microsoft.com/office/officeart/2005/8/layout/pyramid2"/>
    <dgm:cxn modelId="{899CD40A-E5D2-4281-877A-209E2B567A3C}" type="presParOf" srcId="{3BAA9B1B-BFD6-4CA9-90A9-730241A0D9F7}" destId="{908BA98C-A95B-4D99-AB45-D03C9BA08086}" srcOrd="0" destOrd="0" presId="urn:microsoft.com/office/officeart/2005/8/layout/pyramid2"/>
    <dgm:cxn modelId="{5ECC660E-AC16-4EEC-8907-4F8563722AC1}" type="presParOf" srcId="{3BAA9B1B-BFD6-4CA9-90A9-730241A0D9F7}" destId="{259FFE0E-3104-4C28-90A5-34C9081B2D21}" srcOrd="1" destOrd="0" presId="urn:microsoft.com/office/officeart/2005/8/layout/pyramid2"/>
    <dgm:cxn modelId="{56FFD575-48A5-4709-9D49-7B8D49E0B323}" type="presParOf" srcId="{3BAA9B1B-BFD6-4CA9-90A9-730241A0D9F7}" destId="{ED2230FF-1096-48BA-B691-CB70E3195D4E}" srcOrd="2" destOrd="0" presId="urn:microsoft.com/office/officeart/2005/8/layout/pyramid2"/>
    <dgm:cxn modelId="{E9B27B3A-58D3-4D65-B191-05C2BCF132B9}" type="presParOf" srcId="{3BAA9B1B-BFD6-4CA9-90A9-730241A0D9F7}" destId="{73724FA6-330F-43B7-BA60-483C4E413C56}" srcOrd="3" destOrd="0" presId="urn:microsoft.com/office/officeart/2005/8/layout/pyramid2"/>
    <dgm:cxn modelId="{89A8635A-4340-4EB0-9535-792BCB5BAC2D}" type="presParOf" srcId="{3BAA9B1B-BFD6-4CA9-90A9-730241A0D9F7}" destId="{6E27EA9C-C67C-450A-8A3C-DF1F4862AEAB}" srcOrd="4" destOrd="0" presId="urn:microsoft.com/office/officeart/2005/8/layout/pyramid2"/>
    <dgm:cxn modelId="{453BFCFA-83B1-42B0-82F2-5107A2E57116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85720" y="1785926"/>
          <a:ext cx="8286808" cy="457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 ČESKÉ  REPUBLIKY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19.10.2011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povrch, nížina, vysočina, pohraniční a vnitrozemské pohoří, nejvyšší hora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o typech krajiny podle nadmořské výšky. Při práci s mapou seznamuje žáky s názvy nížin a pohoří naší republiky. Motivuje k seřazení nejvyšších hor České republiky podle jejich nadmořské výšky.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Opakujeme:</a:t>
            </a:r>
            <a:endParaRPr lang="cs-CZ" sz="5400" b="1" dirty="0"/>
          </a:p>
        </p:txBody>
      </p:sp>
      <p:sp>
        <p:nvSpPr>
          <p:cNvPr id="5" name="Mrak 4"/>
          <p:cNvSpPr/>
          <p:nvPr/>
        </p:nvSpPr>
        <p:spPr>
          <a:xfrm>
            <a:off x="5000628" y="1285860"/>
            <a:ext cx="3500462" cy="28575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Jak rozdělujeme krajinu podle nadmořské výšky?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642910" y="1357298"/>
            <a:ext cx="3429024" cy="221457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Co tvoří povrch Země?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857224" y="3786190"/>
            <a:ext cx="3857652" cy="207170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Jak poznáme na mapě výšku krajiny?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4714876" y="4286256"/>
            <a:ext cx="3929090" cy="17145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Vysvětli  pojem „nadmořská výška“.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 České  republiky</a:t>
            </a:r>
            <a:endParaRPr lang="cs-CZ" b="1" dirty="0"/>
          </a:p>
        </p:txBody>
      </p:sp>
      <p:pic>
        <p:nvPicPr>
          <p:cNvPr id="4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14414" y="1714488"/>
            <a:ext cx="6643734" cy="4362796"/>
          </a:xfrm>
        </p:spPr>
      </p:pic>
      <p:sp>
        <p:nvSpPr>
          <p:cNvPr id="5" name="Elipsa 4"/>
          <p:cNvSpPr/>
          <p:nvPr/>
        </p:nvSpPr>
        <p:spPr>
          <a:xfrm>
            <a:off x="357158" y="1142984"/>
            <a:ext cx="3214710" cy="121444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Jaký typ krajiny převažuje v naší republice?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5008" y="1428736"/>
            <a:ext cx="2857520" cy="114300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Vyznač nížiny naší republiky.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1472" y="4286256"/>
            <a:ext cx="1428760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Polabská nížina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00826" y="5143512"/>
            <a:ext cx="2360165" cy="79619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Hornomoravský úval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3306" y="5715016"/>
            <a:ext cx="2571768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Dolnomoravský úval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14348" y="5429264"/>
            <a:ext cx="2500330" cy="7143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Dyjskosvratecký</a:t>
            </a:r>
            <a:r>
              <a:rPr lang="cs-CZ" sz="2400" b="1" dirty="0" smtClean="0">
                <a:solidFill>
                  <a:schemeClr val="tx1"/>
                </a:solidFill>
              </a:rPr>
              <a:t> úval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 rot="946665">
            <a:off x="3187585" y="2727549"/>
            <a:ext cx="2286016" cy="642942"/>
          </a:xfrm>
          <a:prstGeom prst="ellipse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917174">
            <a:off x="6169375" y="3605073"/>
            <a:ext cx="357190" cy="785125"/>
          </a:xfrm>
          <a:prstGeom prst="ellipse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917174">
            <a:off x="5955060" y="4248014"/>
            <a:ext cx="357190" cy="785125"/>
          </a:xfrm>
          <a:prstGeom prst="ellipse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2781876">
            <a:off x="5379939" y="4464028"/>
            <a:ext cx="357190" cy="608913"/>
          </a:xfrm>
          <a:prstGeom prst="ellipse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86834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Co víme o nížinách? </a:t>
            </a:r>
            <a:r>
              <a:rPr lang="cs-CZ" sz="3100" b="1" dirty="0" smtClean="0"/>
              <a:t>Vyber správné odpovědi.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Nížiny se rozkládají kolem _______________ 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Na mapě se vyznačují _________ barvou.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Půda je v nížinách velmi _________ , proto je vhodná pro ______________ 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Podnebí je ___________ než ve vysočinách.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5929330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úrodná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214546" y="5929330"/>
            <a:ext cx="121444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hranic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428992" y="5857892"/>
            <a:ext cx="128588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žlutou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857752" y="5857892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zelenou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357950" y="5857892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průmysl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714348" y="5429264"/>
            <a:ext cx="121444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teplejší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000232" y="5429264"/>
            <a:ext cx="192882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zemědělství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000496" y="5429264"/>
            <a:ext cx="157163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chladnější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143768" y="5429264"/>
            <a:ext cx="100013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řek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643570" y="5429264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jílovitá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Přirozené hranice naší republiky tvoří převážně vysočiny. </a:t>
            </a:r>
            <a:br>
              <a:rPr lang="cs-CZ" b="1" dirty="0" smtClean="0"/>
            </a:br>
            <a:r>
              <a:rPr lang="cs-CZ" sz="2700" b="1" dirty="0" smtClean="0"/>
              <a:t>V jakých nadmořských výškách  se pohybují?</a:t>
            </a:r>
            <a:endParaRPr lang="cs-CZ" sz="2700" b="1" dirty="0"/>
          </a:p>
        </p:txBody>
      </p:sp>
      <p:pic>
        <p:nvPicPr>
          <p:cNvPr id="4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42976" y="1785926"/>
            <a:ext cx="6786610" cy="4313744"/>
          </a:xfrm>
        </p:spPr>
      </p:pic>
      <p:sp>
        <p:nvSpPr>
          <p:cNvPr id="6" name="Zaoblený obdélník 5"/>
          <p:cNvSpPr/>
          <p:nvPr/>
        </p:nvSpPr>
        <p:spPr>
          <a:xfrm>
            <a:off x="714348" y="785794"/>
            <a:ext cx="7572428" cy="107157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pohraniční pohoří. 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Pojmenuj je podle mapy.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000364" y="4643446"/>
            <a:ext cx="785818" cy="571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2000232" y="3714752"/>
            <a:ext cx="857256" cy="571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071670" y="2571744"/>
            <a:ext cx="1285884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500430" y="2357430"/>
            <a:ext cx="64294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86248" y="2285992"/>
            <a:ext cx="285752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714876" y="2357430"/>
            <a:ext cx="642942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214942" y="2928934"/>
            <a:ext cx="500066" cy="4286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000760" y="3286124"/>
            <a:ext cx="785818" cy="730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072198" y="3714752"/>
            <a:ext cx="642942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6786578" y="3929066"/>
            <a:ext cx="714380" cy="571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0800000" flipV="1">
            <a:off x="6572264" y="4643446"/>
            <a:ext cx="571504" cy="214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aoblený obdélník 40"/>
          <p:cNvSpPr/>
          <p:nvPr/>
        </p:nvSpPr>
        <p:spPr>
          <a:xfrm>
            <a:off x="500034" y="2214554"/>
            <a:ext cx="1071570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Šumava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500034" y="2571744"/>
            <a:ext cx="1500198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Bílé Karpaty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500034" y="2928934"/>
            <a:ext cx="1143008" cy="28575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Jeseníky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500034" y="3214686"/>
            <a:ext cx="1214446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Krkonoše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500034" y="3571876"/>
            <a:ext cx="1214446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Český les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500034" y="4000504"/>
            <a:ext cx="1571636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Lužické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500034" y="4357694"/>
            <a:ext cx="1571636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Orlické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500034" y="4714884"/>
            <a:ext cx="1500198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Krušné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500034" y="5072074"/>
            <a:ext cx="1643074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Jizerské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500034" y="5429264"/>
            <a:ext cx="214314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Moravskoslezské Beskydy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Elipsa 50"/>
          <p:cNvSpPr/>
          <p:nvPr/>
        </p:nvSpPr>
        <p:spPr>
          <a:xfrm>
            <a:off x="4857752" y="785794"/>
            <a:ext cx="3357586" cy="128588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Pojmenuj také vnitrozemská pohoří.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cxnSp>
        <p:nvCxnSpPr>
          <p:cNvPr id="53" name="Přímá spojovací čára 52"/>
          <p:cNvCxnSpPr/>
          <p:nvPr/>
        </p:nvCxnSpPr>
        <p:spPr>
          <a:xfrm flipV="1">
            <a:off x="3071802" y="2643182"/>
            <a:ext cx="714380" cy="35719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V="1">
            <a:off x="3071802" y="3643314"/>
            <a:ext cx="642942" cy="35719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flipV="1">
            <a:off x="4214810" y="4286256"/>
            <a:ext cx="1143008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Zaoblený obdélník 63"/>
          <p:cNvSpPr/>
          <p:nvPr/>
        </p:nvSpPr>
        <p:spPr>
          <a:xfrm>
            <a:off x="6786578" y="5857892"/>
            <a:ext cx="1071570" cy="7143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Brdy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5429256" y="5857892"/>
            <a:ext cx="1357322" cy="7143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České středohoří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3428992" y="5857892"/>
            <a:ext cx="2000264" cy="7143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Českomoravská vrchovina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6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6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6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6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6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6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41" grpId="0" build="allAtOnce" animBg="1"/>
      <p:bldP spid="42" grpId="0" build="allAtOnce" animBg="1"/>
      <p:bldP spid="43" grpId="0" build="allAtOnce" animBg="1"/>
      <p:bldP spid="44" grpId="0" build="allAtOnce" animBg="1"/>
      <p:bldP spid="45" grpId="0" build="allAtOnce" animBg="1"/>
      <p:bldP spid="46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64" grpId="0" build="allAtOnce" animBg="1"/>
      <p:bldP spid="65" grpId="0" build="allAtOnce" animBg="1"/>
      <p:bldP spid="6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Přirozené hranice naší republiky tvoří převážně vysočiny. </a:t>
            </a:r>
            <a:br>
              <a:rPr lang="cs-CZ" b="1" dirty="0" smtClean="0"/>
            </a:br>
            <a:r>
              <a:rPr lang="cs-CZ" sz="2700" b="1" dirty="0" smtClean="0"/>
              <a:t>V jakých nadmořských výškách  se pohybují?</a:t>
            </a:r>
            <a:endParaRPr lang="cs-CZ" sz="2700" b="1" dirty="0"/>
          </a:p>
        </p:txBody>
      </p:sp>
      <p:pic>
        <p:nvPicPr>
          <p:cNvPr id="4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42976" y="1785926"/>
            <a:ext cx="6786610" cy="4313744"/>
          </a:xfrm>
        </p:spPr>
      </p:pic>
      <p:sp>
        <p:nvSpPr>
          <p:cNvPr id="6" name="Zaoblený obdélník 5"/>
          <p:cNvSpPr/>
          <p:nvPr/>
        </p:nvSpPr>
        <p:spPr>
          <a:xfrm>
            <a:off x="714348" y="785794"/>
            <a:ext cx="7572428" cy="107157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pohraniční pohoří. 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Pojmenuj je podle mapy.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000364" y="4643446"/>
            <a:ext cx="785818" cy="571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2000232" y="3714752"/>
            <a:ext cx="857256" cy="571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071670" y="2571744"/>
            <a:ext cx="1285884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500430" y="2357430"/>
            <a:ext cx="64294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86248" y="2285992"/>
            <a:ext cx="285752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714876" y="2357430"/>
            <a:ext cx="642942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214942" y="2928934"/>
            <a:ext cx="500066" cy="4286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000760" y="3286124"/>
            <a:ext cx="785818" cy="730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072198" y="3714752"/>
            <a:ext cx="642942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6786578" y="3929066"/>
            <a:ext cx="714380" cy="571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0800000" flipV="1">
            <a:off x="6572264" y="4643446"/>
            <a:ext cx="571504" cy="214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aoblený obdélník 40"/>
          <p:cNvSpPr/>
          <p:nvPr/>
        </p:nvSpPr>
        <p:spPr>
          <a:xfrm>
            <a:off x="3071802" y="4786322"/>
            <a:ext cx="1071570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Šumava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143636" y="4714884"/>
            <a:ext cx="1500198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Bílé Karpaty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5857884" y="3357562"/>
            <a:ext cx="1143008" cy="28575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Jeseníky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4714876" y="2428868"/>
            <a:ext cx="1285884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Krkonoše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1714480" y="3714752"/>
            <a:ext cx="1214446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Český les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2643174" y="2071678"/>
            <a:ext cx="1571636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Lužické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4786314" y="2857496"/>
            <a:ext cx="1571636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Orlické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1500166" y="2714620"/>
            <a:ext cx="1500198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Krušné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4214810" y="2000240"/>
            <a:ext cx="1643074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Jizerské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6072198" y="3929066"/>
            <a:ext cx="214314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Moravskoslezské Beskydy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Elipsa 50"/>
          <p:cNvSpPr/>
          <p:nvPr/>
        </p:nvSpPr>
        <p:spPr>
          <a:xfrm>
            <a:off x="4857752" y="785794"/>
            <a:ext cx="3357586" cy="128588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Pojmenuj také vnitrozemská pohoří.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cxnSp>
        <p:nvCxnSpPr>
          <p:cNvPr id="53" name="Přímá spojovací čára 52"/>
          <p:cNvCxnSpPr/>
          <p:nvPr/>
        </p:nvCxnSpPr>
        <p:spPr>
          <a:xfrm flipV="1">
            <a:off x="3071802" y="2643182"/>
            <a:ext cx="714380" cy="35719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V="1">
            <a:off x="3071802" y="3643314"/>
            <a:ext cx="642942" cy="35719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flipV="1">
            <a:off x="4214810" y="4286256"/>
            <a:ext cx="1143008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Zaoblený obdélník 63"/>
          <p:cNvSpPr/>
          <p:nvPr/>
        </p:nvSpPr>
        <p:spPr>
          <a:xfrm>
            <a:off x="3143240" y="3429000"/>
            <a:ext cx="1071570" cy="7143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Brdy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3214678" y="2643182"/>
            <a:ext cx="1357322" cy="7143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České středohoří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3786182" y="4071942"/>
            <a:ext cx="2000264" cy="7143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Českomoravská vrchovina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14290"/>
            <a:ext cx="8229600" cy="868362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Přiřaď nejvyšší hory k jejich  pohoří: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929322" y="5857892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Javořice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57422" y="192880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Bílé Karpaty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 flipH="1">
            <a:off x="2357422" y="228599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Jeseníky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57422" y="2643182"/>
            <a:ext cx="2143140" cy="4286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Krkonoše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57422" y="3071810"/>
            <a:ext cx="2143140" cy="4286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Český les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57422" y="350043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Lužické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57422" y="385762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Orlické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357422" y="421481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Krušné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57422" y="457200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Jizerské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357422" y="4929198"/>
            <a:ext cx="2143140" cy="57150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Moravskoslezské Beskydy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929322" y="2428868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 flipH="1">
            <a:off x="5929322" y="2786058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Čerchov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929322" y="3143248"/>
            <a:ext cx="214314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Praděd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929322" y="3571876"/>
            <a:ext cx="214314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Sněžka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929322" y="4000504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Deštná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929322" y="4357694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Klínovec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929322" y="4714884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Plechý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929322" y="5072074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Luž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929322" y="5429264"/>
            <a:ext cx="214314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Lysá hora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357422" y="157161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Šumava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357422" y="5500702"/>
            <a:ext cx="2143140" cy="50006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Českomoravská </a:t>
            </a:r>
            <a:r>
              <a:rPr lang="cs-CZ" b="1" dirty="0" smtClean="0">
                <a:solidFill>
                  <a:sysClr val="windowText" lastClr="000000"/>
                </a:solidFill>
              </a:rPr>
              <a:t>vrchovina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 flipH="1">
            <a:off x="2357422" y="600076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České středohoří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357422" y="121442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Brdy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929322" y="2071678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Smrk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929322" y="1714488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Javořina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 flipH="1">
            <a:off x="5929322" y="1357298"/>
            <a:ext cx="2143140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Milešovka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93978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Která skupina  dříve seřadí vrcholy podle nadmořské výšky? </a:t>
            </a:r>
            <a:endParaRPr lang="cs-CZ" sz="36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71472" y="5857892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Javořice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71472" y="242886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 flipH="1">
            <a:off x="571472" y="278605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Čerchov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71472" y="3143248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Praděd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71472" y="3571876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Sněžka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71472" y="400050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Deštná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71472" y="435769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Klínovec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71472" y="471488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Plechý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71472" y="507207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Luž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71472" y="5429264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Lysá hora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71472" y="207167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Smrk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71472" y="171448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Javořina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71472" y="135729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Milešovka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572264" y="5857892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Javořice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572264" y="242886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 flipH="1">
            <a:off x="6572264" y="278605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Čerchov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572264" y="3143248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Praděd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572264" y="3571876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Sněžka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572264" y="400050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Deštná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572264" y="435769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Klínovec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6572264" y="471488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Plechý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6572264" y="507207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Luž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6572264" y="5429264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Lysá hora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572264" y="207167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Smrk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6572264" y="171448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Javořina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6572264" y="135729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Milešovka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643306" y="5857892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Javořice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643306" y="242886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 flipH="1">
            <a:off x="3643306" y="278605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Čerchov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3643306" y="3143248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Praděd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3643306" y="3571876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Sněžka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3643306" y="400050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Deštná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3643306" y="435769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Klínovec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3643306" y="471488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Plechý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3643306" y="507207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Luž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3643306" y="5429264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Lysá hora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3643306" y="207167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Smrk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3643306" y="171448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Javořina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3643306" y="135729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Milešovka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5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4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5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6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9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0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3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4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40" grpId="0" build="allAtOnce" animBg="1"/>
      <p:bldP spid="41" grpId="0" build="allAtOnce" animBg="1"/>
      <p:bldP spid="42" grpId="0" build="allAtOnce" animBg="1"/>
      <p:bldP spid="43" grpId="0" build="allAtOnce" animBg="1"/>
      <p:bldP spid="44" grpId="0" build="allAtOnce" animBg="1"/>
      <p:bldP spid="29" grpId="0" build="allAtOnce" animBg="1"/>
      <p:bldP spid="30" grpId="0" build="allAtOnce" animBg="1"/>
      <p:bldP spid="45" grpId="0" build="allAtOnce" animBg="1"/>
      <p:bldP spid="46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52" grpId="0" build="allAtOnce" animBg="1"/>
      <p:bldP spid="53" grpId="0" build="allAtOnce" animBg="1"/>
      <p:bldP spid="54" grpId="0" build="allAtOnce" animBg="1"/>
      <p:bldP spid="55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14290"/>
            <a:ext cx="8229600" cy="868362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Zkontrolujte si:</a:t>
            </a:r>
            <a:endParaRPr lang="cs-CZ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357422" y="192880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Bílé Karpaty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 flipH="1">
            <a:off x="2357422" y="228599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Jeseníky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57422" y="2643182"/>
            <a:ext cx="2143140" cy="4286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Krkonoše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57422" y="3071810"/>
            <a:ext cx="2143140" cy="4286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Český les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57422" y="350043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Lužické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57422" y="385762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Orlické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357422" y="421481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Krušné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57422" y="457200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Jizerské hory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357422" y="4929198"/>
            <a:ext cx="2143140" cy="57150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Moravskoslezské Beskydy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357422" y="157161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Šumava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357422" y="5500702"/>
            <a:ext cx="2143140" cy="50006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Českomoravská </a:t>
            </a:r>
            <a:r>
              <a:rPr lang="cs-CZ" b="1" dirty="0" smtClean="0">
                <a:solidFill>
                  <a:sysClr val="windowText" lastClr="000000"/>
                </a:solidFill>
              </a:rPr>
              <a:t>vrchovina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 flipH="1">
            <a:off x="2357422" y="6000768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České středohoří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357422" y="1214422"/>
            <a:ext cx="2143140" cy="3571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Brdy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428596" y="5500702"/>
            <a:ext cx="2071702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Javořice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428596" y="1214422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Tok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 flipH="1">
            <a:off x="428596" y="3071810"/>
            <a:ext cx="2071702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Čerchov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428596" y="2285992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Praděd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428596" y="2643182"/>
            <a:ext cx="2071702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Sněžka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428596" y="3857628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Deštná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428596" y="4214818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Klínovec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428596" y="1571612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Plechý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428596" y="3500438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Luž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428596" y="4929198"/>
            <a:ext cx="2071702" cy="57150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Lysá hora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428596" y="4572008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Smrk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428596" y="1928802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Javořina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 flipH="1">
            <a:off x="428596" y="6000768"/>
            <a:ext cx="207170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Milešovka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715008" y="135729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Sněžka  1602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715008" y="171448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Praděd  1491 m    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 flipH="1">
            <a:off x="5715008" y="2071678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Plechý</a:t>
            </a:r>
            <a:r>
              <a:rPr lang="cs-CZ" sz="2000" b="1" dirty="0" smtClean="0">
                <a:solidFill>
                  <a:sysClr val="windowText" lastClr="000000"/>
                </a:solidFill>
              </a:rPr>
              <a:t>  1378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715008" y="2428868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Lysá hora  1323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715008" y="2857496"/>
            <a:ext cx="2143140" cy="42862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Klínovec  1244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715008" y="328612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Smrk  1124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5715008" y="3643314"/>
            <a:ext cx="250033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Deštná 1115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5715008" y="400050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Čerchov</a:t>
            </a:r>
            <a:r>
              <a:rPr lang="cs-CZ" sz="2000" b="1" dirty="0" smtClean="0">
                <a:solidFill>
                  <a:sysClr val="windowText" lastClr="000000"/>
                </a:solidFill>
              </a:rPr>
              <a:t>  1042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5715008" y="4357694"/>
            <a:ext cx="250033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Velká Javořina 970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5715008" y="471488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Tok  865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5715008" y="507207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Milešovka  837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5715008" y="542926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Javořice  837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 flipH="1">
            <a:off x="5715008" y="5786454"/>
            <a:ext cx="2143140" cy="357190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ysClr val="windowText" lastClr="000000"/>
                </a:solidFill>
              </a:rPr>
              <a:t>Luž</a:t>
            </a:r>
            <a:r>
              <a:rPr lang="cs-CZ" sz="2000" b="1" dirty="0" smtClean="0">
                <a:solidFill>
                  <a:sysClr val="windowText" lastClr="000000"/>
                </a:solidFill>
              </a:rPr>
              <a:t>  793  m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5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5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6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1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2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5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6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1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2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5" dur="5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6" dur="5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1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2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6" dur="500" fill="hold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40" grpId="0" build="p" animBg="1"/>
      <p:bldP spid="41" grpId="0" build="p" animBg="1"/>
      <p:bldP spid="42" grpId="0" build="p" animBg="1"/>
      <p:bldP spid="43" grpId="0" build="p" animBg="1"/>
      <p:bldP spid="44" grpId="0" build="p" animBg="1"/>
      <p:bldP spid="45" grpId="0" build="p" animBg="1"/>
      <p:bldP spid="46" grpId="0" build="p" animBg="1"/>
      <p:bldP spid="47" grpId="0" build="p" animBg="1"/>
      <p:bldP spid="48" grpId="0" build="p" animBg="1"/>
      <p:bldP spid="49" grpId="0" build="p" animBg="1"/>
      <p:bldP spid="50" grpId="0" build="p" animBg="1"/>
      <p:bldP spid="51" grpId="0" build="p" animBg="1"/>
      <p:bldP spid="52" grpId="0" build="p" animBg="1"/>
      <p:bldP spid="30" grpId="0" build="p" animBg="1"/>
      <p:bldP spid="31" grpId="0" build="p" animBg="1"/>
      <p:bldP spid="32" grpId="0" build="p" animBg="1"/>
      <p:bldP spid="37" grpId="0" build="p" animBg="1"/>
      <p:bldP spid="38" grpId="0" build="p" animBg="1"/>
      <p:bldP spid="39" grpId="0" build="p" animBg="1"/>
      <p:bldP spid="53" grpId="0" build="p" animBg="1"/>
      <p:bldP spid="54" grpId="0" build="p" animBg="1"/>
      <p:bldP spid="55" grpId="0" build="p" animBg="1"/>
      <p:bldP spid="56" grpId="0" build="p" animBg="1"/>
      <p:bldP spid="57" grpId="0" build="p" animBg="1"/>
      <p:bldP spid="58" grpId="0" build="p" animBg="1"/>
      <p:bldP spid="59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71472" y="1428736"/>
            <a:ext cx="807249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3200" dirty="0" smtClean="0"/>
              <a:t>Obrazový materiál čerpaný  z otevřené galerie na www -  </a:t>
            </a:r>
            <a:r>
              <a:rPr lang="cs-CZ" sz="3200" dirty="0" smtClean="0">
                <a:hlinkClick r:id="rId3"/>
              </a:rPr>
              <a:t>http://office.</a:t>
            </a:r>
            <a:r>
              <a:rPr lang="cs-CZ" sz="3200" dirty="0" err="1" smtClean="0">
                <a:hlinkClick r:id="rId3"/>
              </a:rPr>
              <a:t>microsoft.com</a:t>
            </a:r>
            <a:r>
              <a:rPr lang="cs-CZ" sz="3200" dirty="0" smtClean="0"/>
              <a:t> </a:t>
            </a:r>
            <a:r>
              <a:rPr lang="cs-CZ" sz="3200" dirty="0" smtClean="0"/>
              <a:t>(</a:t>
            </a:r>
            <a:r>
              <a:rPr lang="cs-CZ" sz="3200" dirty="0" smtClean="0"/>
              <a:t>Mapa </a:t>
            </a:r>
            <a:r>
              <a:rPr lang="cs-CZ" sz="3200" dirty="0" smtClean="0"/>
              <a:t>České republiky – </a:t>
            </a:r>
            <a:r>
              <a:rPr lang="cs-CZ" sz="3200" dirty="0" smtClean="0"/>
              <a:t>MC900349423.WMF)</a:t>
            </a:r>
            <a:endParaRPr lang="cs-CZ" sz="3200" dirty="0" smtClean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726</TotalTime>
  <Words>493</Words>
  <Application>Microsoft Office PowerPoint</Application>
  <PresentationFormat>Předvádění na obrazovce (4:3)</PresentationFormat>
  <Paragraphs>177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POVRCH  ČESKÉ  REPUBLIKY</vt:lpstr>
      <vt:lpstr>Opakujeme:</vt:lpstr>
      <vt:lpstr>Povrch  České  republiky</vt:lpstr>
      <vt:lpstr>Co víme o nížinách? Vyber správné odpovědi.</vt:lpstr>
      <vt:lpstr>Přirozené hranice naší republiky tvoří převážně vysočiny.  V jakých nadmořských výškách  se pohybují?</vt:lpstr>
      <vt:lpstr>Přirozené hranice naší republiky tvoří převážně vysočiny.  V jakých nadmořských výškách  se pohybují?</vt:lpstr>
      <vt:lpstr>Přiřaď nejvyšší hory k jejich  pohoří:</vt:lpstr>
      <vt:lpstr>Která skupina  dříve seřadí vrcholy podle nadmořské výšky? </vt:lpstr>
      <vt:lpstr>Zkontrolujte si: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21</cp:revision>
  <dcterms:created xsi:type="dcterms:W3CDTF">2011-07-24T08:19:55Z</dcterms:created>
  <dcterms:modified xsi:type="dcterms:W3CDTF">2012-01-25T22:04:54Z</dcterms:modified>
</cp:coreProperties>
</file>