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69" r:id="rId2"/>
    <p:sldId id="270" r:id="rId3"/>
    <p:sldId id="256" r:id="rId4"/>
    <p:sldId id="257" r:id="rId5"/>
    <p:sldId id="258" r:id="rId6"/>
    <p:sldId id="260" r:id="rId7"/>
    <p:sldId id="265" r:id="rId8"/>
    <p:sldId id="261" r:id="rId9"/>
    <p:sldId id="263" r:id="rId10"/>
    <p:sldId id="262" r:id="rId11"/>
    <p:sldId id="264" r:id="rId12"/>
    <p:sldId id="259" r:id="rId13"/>
    <p:sldId id="266" r:id="rId14"/>
    <p:sldId id="267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ADA6D8-66E3-4116-9530-7D977EA72F59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F9D0C5-B4FD-4330-B10C-7656549A9CB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C83C344-FF33-49FA-82F5-96C98E573D13}" type="datetime1">
              <a:rPr lang="cs-CZ" smtClean="0"/>
              <a:pPr/>
              <a:t>14.6.2012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Mgr. Dagmar Sacherová. </a:t>
            </a: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986FA8-B5B6-444B-8EAA-B4FFE1C7BA80}" type="datetime1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F786F8-CA90-44C4-8D31-DE642F290D87}" type="datetime1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AEF6A1-76CE-4FEC-B75D-00271291C4E0}" type="datetime1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3B7175-05B2-4584-83D6-1088231E18E3}" type="datetime1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88C5FB-9A4A-4F62-ACFE-FD752840A87B}" type="datetime1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463D28-999D-40DF-A009-617191BFCC0B}" type="datetime1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BA6DD47F-1B97-4886-8285-426228F39B2B}" type="datetime1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A5618AC-20BA-48F4-B876-BE245D7DB99B}" type="datetime1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Mgr. Dagmar Sacherová.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28E727-9D8E-44C3-8FCE-D041586F890C}" type="datetime1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E41B81-8B3E-45DF-9C3D-ED6B2315A58E}" type="datetime1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Mgr. Dagmar Sacherová.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BE0C1AA2-0635-443B-AAC8-4DABC1545282}" type="datetime1">
              <a:rPr lang="cs-CZ" smtClean="0"/>
              <a:pPr/>
              <a:t>14.6.2012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Mgr. Dagmar Sacherová. </a:t>
            </a: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dumy.cz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1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23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Gerlachovsky_stit_from_Velicka_dolina.jpg" TargetMode="External"/><Relationship Id="rId3" Type="http://schemas.openxmlformats.org/officeDocument/2006/relationships/hyperlink" Target="http://d-maps.com/carte.php?lib=western_and_central_europe_map&amp;num_car=13515&amp;lang=en" TargetMode="External"/><Relationship Id="rId7" Type="http://schemas.openxmlformats.org/officeDocument/2006/relationships/hyperlink" Target="http://commons.wikimedia.org/wiki/File:Bojnice_Castle_2007.jpg" TargetMode="External"/><Relationship Id="rId2" Type="http://schemas.openxmlformats.org/officeDocument/2006/relationships/hyperlink" Target="http://commons.wikimedia.org/wiki/File:Flag_of_Slovaki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lovensky_raj_01.jpg" TargetMode="External"/><Relationship Id="rId5" Type="http://schemas.openxmlformats.org/officeDocument/2006/relationships/hyperlink" Target="http://commons.wikimedia.org/wiki/File:Kriv%C3%A1%C5%88.JPG" TargetMode="External"/><Relationship Id="rId4" Type="http://schemas.openxmlformats.org/officeDocument/2006/relationships/hyperlink" Target="http://commons.wikimedia.org/wiki/File:Slovakiatynk%C3%A4.sv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odersdorf_Nordstrand.jpg" TargetMode="External"/><Relationship Id="rId3" Type="http://schemas.openxmlformats.org/officeDocument/2006/relationships/hyperlink" Target="http://commons.wikimedia.org/wiki/File:Austria_Bundesadler.svg" TargetMode="External"/><Relationship Id="rId7" Type="http://schemas.openxmlformats.org/officeDocument/2006/relationships/hyperlink" Target="http://commons.wikimedia.org/wiki/File:Seefeld_in_tirol_landscape.jpg" TargetMode="External"/><Relationship Id="rId2" Type="http://schemas.openxmlformats.org/officeDocument/2006/relationships/hyperlink" Target="http://commons.wikimedia.org/wiki/File:Flag_of_Austri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Donau-Wien-UNOcity.jpg" TargetMode="External"/><Relationship Id="rId5" Type="http://schemas.openxmlformats.org/officeDocument/2006/relationships/hyperlink" Target="http://commons.wikimedia.org/wiki/File:Grossglockner_from_SW.jpg" TargetMode="External"/><Relationship Id="rId4" Type="http://schemas.openxmlformats.org/officeDocument/2006/relationships/hyperlink" Target="http://d-maps.com/carte.php?lib=western_and_central_europe_map&amp;num_car=13515&amp;lang=en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ElbeKM505.jpg" TargetMode="External"/><Relationship Id="rId3" Type="http://schemas.openxmlformats.org/officeDocument/2006/relationships/hyperlink" Target="http://commons.wikimedia.org/wiki/File:Coat_of_Arms_of_Germany.svg" TargetMode="External"/><Relationship Id="rId7" Type="http://schemas.openxmlformats.org/officeDocument/2006/relationships/hyperlink" Target="http://commons.wikimedia.org/wiki/File:Ruegen_Kreidekueste_IMGP7119_wp.jpg" TargetMode="External"/><Relationship Id="rId2" Type="http://schemas.openxmlformats.org/officeDocument/2006/relationships/hyperlink" Target="http://commons.wikimedia.org/wiki/File:Flag_of_Germany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DSC06785.JPG" TargetMode="External"/><Relationship Id="rId5" Type="http://schemas.openxmlformats.org/officeDocument/2006/relationships/hyperlink" Target="http://commons.wikimedia.org/wiki/File:Castle_Neuschwanstein.jpg?uselang=cs" TargetMode="External"/><Relationship Id="rId4" Type="http://schemas.openxmlformats.org/officeDocument/2006/relationships/hyperlink" Target="http://d-maps.com/carte.php?lib=western_and_central_europe_map&amp;num_car=13515&amp;lang=en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tocznia.jpg" TargetMode="External"/><Relationship Id="rId3" Type="http://schemas.openxmlformats.org/officeDocument/2006/relationships/hyperlink" Target="http://commons.wikimedia.org/wiki/File:Herb_Polski.svg" TargetMode="External"/><Relationship Id="rId7" Type="http://schemas.openxmlformats.org/officeDocument/2006/relationships/hyperlink" Target="http://commons.wikimedia.org/wiki/File:D%C5%82ugie_Pobrze%C5%BCe_in_Gda%C5%84sk_(Mot%C5%82awa).jpg" TargetMode="External"/><Relationship Id="rId2" Type="http://schemas.openxmlformats.org/officeDocument/2006/relationships/hyperlink" Target="http://commons.wikimedia.org/wiki/File:Flag_of_Poland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Rafting_on_the_Dunajec_River.jpg" TargetMode="External"/><Relationship Id="rId5" Type="http://schemas.openxmlformats.org/officeDocument/2006/relationships/hyperlink" Target="http://commons.wikimedia.org/wiki/File:Rysy-2004-06-11.jpg" TargetMode="External"/><Relationship Id="rId4" Type="http://schemas.openxmlformats.org/officeDocument/2006/relationships/hyperlink" Target="http://d-maps.com/carte.php?lib=western_and_central_europe_map&amp;num_car=13515&amp;lang=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476672"/>
            <a:ext cx="8373616" cy="266429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800" dirty="0" smtClean="0"/>
              <a:t>Název školy: Svobodná základní škola, o.p.s.</a:t>
            </a:r>
          </a:p>
          <a:p>
            <a:pPr>
              <a:buNone/>
            </a:pPr>
            <a:r>
              <a:rPr lang="cs-CZ" sz="1800" dirty="0" smtClean="0"/>
              <a:t>Autor: Dagmar </a:t>
            </a:r>
            <a:r>
              <a:rPr lang="cs-CZ" sz="1800" dirty="0" err="1" smtClean="0"/>
              <a:t>Sacherová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Název materiálu: VY_32_INOVACE_20_VLASTIVĚDA_NAŠI SOUSEDÉ</a:t>
            </a:r>
          </a:p>
          <a:p>
            <a:pPr>
              <a:buNone/>
            </a:pPr>
            <a:r>
              <a:rPr lang="cs-CZ" sz="1800" dirty="0" smtClean="0"/>
              <a:t>Název: NAŠI SOUSEDÉ</a:t>
            </a:r>
          </a:p>
          <a:p>
            <a:pPr>
              <a:buNone/>
            </a:pPr>
            <a:r>
              <a:rPr lang="cs-CZ" sz="1800" dirty="0" smtClean="0"/>
              <a:t>Číslo projektu: CZ.1.07/1.4.00/21.0929</a:t>
            </a:r>
          </a:p>
          <a:p>
            <a:pPr>
              <a:buNone/>
            </a:pPr>
            <a:endParaRPr lang="cs-CZ" sz="1800" dirty="0" smtClean="0"/>
          </a:p>
          <a:p>
            <a:pPr algn="r">
              <a:buNone/>
            </a:pPr>
            <a:r>
              <a:rPr lang="cs-CZ" sz="2400" b="1" dirty="0" smtClean="0"/>
              <a:t>Naši sousedé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/>
          </a:p>
        </p:txBody>
      </p:sp>
      <p:pic>
        <p:nvPicPr>
          <p:cNvPr id="14338" name="Picture 2" descr="http://titulka2.rvp.cz/gfx/ikonk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284984"/>
            <a:ext cx="6936432" cy="1799139"/>
          </a:xfrm>
          <a:prstGeom prst="rect">
            <a:avLst/>
          </a:prstGeom>
          <a:noFill/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0" y="6407944"/>
            <a:ext cx="896448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283968" y="5661248"/>
            <a:ext cx="4572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dirty="0" smtClean="0">
                <a:cs typeface="Arial" pitchFamily="34" charset="0"/>
              </a:rPr>
              <a:t>Vytvořeno 31. 3. 2012  </a:t>
            </a:r>
          </a:p>
          <a:p>
            <a:pPr algn="r"/>
            <a:r>
              <a:rPr lang="cs-CZ" dirty="0" smtClean="0">
                <a:cs typeface="Arial" pitchFamily="34" charset="0"/>
              </a:rPr>
              <a:t>Dostupné </a:t>
            </a:r>
            <a:r>
              <a:rPr lang="cs-CZ" dirty="0" smtClean="0">
                <a:cs typeface="Arial" pitchFamily="34" charset="0"/>
              </a:rPr>
              <a:t>na portálu </a:t>
            </a:r>
            <a:r>
              <a:rPr lang="cs-CZ" dirty="0" smtClean="0">
                <a:cs typeface="Arial" pitchFamily="34" charset="0"/>
                <a:hlinkClick r:id="rId3"/>
              </a:rPr>
              <a:t>http://dumy.</a:t>
            </a:r>
            <a:r>
              <a:rPr lang="cs-CZ" dirty="0" err="1" smtClean="0">
                <a:cs typeface="Arial" pitchFamily="34" charset="0"/>
                <a:hlinkClick r:id="rId3"/>
              </a:rPr>
              <a:t>cz</a:t>
            </a:r>
            <a:r>
              <a:rPr lang="cs-CZ" dirty="0" smtClean="0">
                <a:cs typeface="Arial" pitchFamily="34" charset="0"/>
                <a:hlinkClick r:id="rId3"/>
              </a:rPr>
              <a:t>/</a:t>
            </a:r>
            <a:endParaRPr lang="cs-CZ" dirty="0"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Materiál určený pro žáky 5 tříd. </a:t>
            </a:r>
          </a:p>
          <a:p>
            <a:r>
              <a:rPr lang="cs-CZ" sz="2800" dirty="0" smtClean="0"/>
              <a:t>Slouží k seznámení se zeměmi sousedícími s ČR a prostřednictvím fotografií poskytuje základní představu o jejich přírodním a kulturním bohatství. </a:t>
            </a:r>
            <a:endParaRPr lang="cs-CZ" sz="2800" dirty="0" smtClean="0"/>
          </a:p>
          <a:p>
            <a:r>
              <a:rPr lang="cs-CZ" sz="2800" dirty="0" smtClean="0"/>
              <a:t>Cvičení žáky motivuje k větší aktivitě, spojení obrázků a psaného textu vede k lepšímu zapamatování si probírané látky.</a:t>
            </a:r>
            <a:endParaRPr lang="cs-CZ" sz="2800" dirty="0" smtClean="0"/>
          </a:p>
          <a:p>
            <a:r>
              <a:rPr lang="cs-CZ" sz="2800" dirty="0" smtClean="0"/>
              <a:t>Získané znalosti si žáci ověří v pracovním listu. 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059832" y="6407944"/>
            <a:ext cx="608416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124744"/>
            <a:ext cx="7772400" cy="1829761"/>
          </a:xfrm>
        </p:spPr>
        <p:txBody>
          <a:bodyPr>
            <a:normAutofit/>
          </a:bodyPr>
          <a:lstStyle/>
          <a:p>
            <a:pPr algn="ctr"/>
            <a:r>
              <a:rPr lang="cs-CZ" sz="7200" dirty="0" smtClean="0"/>
              <a:t>Naši sousedé</a:t>
            </a:r>
            <a:endParaRPr lang="cs-CZ" sz="72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407944"/>
            <a:ext cx="889248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Western and central Europe : free map, free blank map, free outline map, free base map : states, color (white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42866" y="3356992"/>
            <a:ext cx="4028653" cy="3212976"/>
          </a:xfrm>
          <a:prstGeom prst="rect">
            <a:avLst/>
          </a:prstGeom>
          <a:noFill/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772816"/>
            <a:ext cx="4824536" cy="453650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Počet obyvatel: </a:t>
            </a:r>
            <a:r>
              <a:rPr lang="cs-CZ" b="1" dirty="0" smtClean="0"/>
              <a:t>5 milionů</a:t>
            </a:r>
          </a:p>
          <a:p>
            <a:r>
              <a:rPr lang="cs-CZ" dirty="0" smtClean="0"/>
              <a:t>Měna: </a:t>
            </a:r>
            <a:r>
              <a:rPr lang="cs-CZ" b="1" dirty="0" smtClean="0"/>
              <a:t>EURO</a:t>
            </a:r>
          </a:p>
          <a:p>
            <a:r>
              <a:rPr lang="cs-CZ" dirty="0" smtClean="0"/>
              <a:t>Hlavní město: </a:t>
            </a:r>
            <a:r>
              <a:rPr lang="cs-CZ" b="1" dirty="0" smtClean="0"/>
              <a:t>BRATISLAVA</a:t>
            </a:r>
          </a:p>
          <a:p>
            <a:r>
              <a:rPr lang="en-US" dirty="0" err="1" smtClean="0"/>
              <a:t>Dal</a:t>
            </a:r>
            <a:r>
              <a:rPr lang="cs-CZ" dirty="0" err="1" smtClean="0"/>
              <a:t>ší</a:t>
            </a:r>
            <a:r>
              <a:rPr lang="cs-CZ" dirty="0" smtClean="0"/>
              <a:t> města: </a:t>
            </a:r>
          </a:p>
          <a:p>
            <a:pPr lvl="2"/>
            <a:r>
              <a:rPr lang="cs-CZ" dirty="0" smtClean="0"/>
              <a:t>Košice</a:t>
            </a:r>
          </a:p>
          <a:p>
            <a:pPr lvl="2"/>
            <a:r>
              <a:rPr lang="cs-CZ" dirty="0" smtClean="0"/>
              <a:t>Nitra</a:t>
            </a:r>
          </a:p>
          <a:p>
            <a:pPr lvl="2"/>
            <a:r>
              <a:rPr lang="cs-CZ" dirty="0" smtClean="0"/>
              <a:t>Trenčín</a:t>
            </a:r>
          </a:p>
          <a:p>
            <a:r>
              <a:rPr lang="cs-CZ" dirty="0" smtClean="0"/>
              <a:t>Obilniny, ovce a krávy</a:t>
            </a:r>
          </a:p>
          <a:p>
            <a:r>
              <a:rPr lang="cs-CZ" dirty="0" smtClean="0"/>
              <a:t>Dřevozpracující, hutní a chemický průmysl</a:t>
            </a:r>
          </a:p>
          <a:p>
            <a:endParaRPr lang="cs-CZ" b="1" dirty="0" smtClean="0"/>
          </a:p>
          <a:p>
            <a:pPr lvl="2"/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Slovensko</a:t>
            </a:r>
            <a:endParaRPr lang="cs-CZ" dirty="0"/>
          </a:p>
        </p:txBody>
      </p:sp>
      <p:pic>
        <p:nvPicPr>
          <p:cNvPr id="1026" name="Picture 2" descr="File:Flag of Slovakia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332656"/>
            <a:ext cx="3386150" cy="225743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11" name="Šipka doprava 10"/>
          <p:cNvSpPr/>
          <p:nvPr/>
        </p:nvSpPr>
        <p:spPr>
          <a:xfrm rot="7277471" flipV="1">
            <a:off x="7536070" y="4089612"/>
            <a:ext cx="1128647" cy="156664"/>
          </a:xfrm>
          <a:prstGeom prst="rightArrow">
            <a:avLst/>
          </a:prstGeom>
          <a:solidFill>
            <a:schemeClr val="accent3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323528" y="1196752"/>
            <a:ext cx="2952328" cy="43204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Slovenská republika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200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859536" marR="0" lvl="2" indent="-228600" algn="l" defTabSz="914400" rtl="0" eaLnBrk="1" fontAlgn="auto" latinLnBrk="0" hangingPunct="1">
              <a:lnSpc>
                <a:spcPct val="100000"/>
              </a:lnSpc>
              <a:spcBef>
                <a:spcPts val="350"/>
              </a:spcBef>
              <a:spcAft>
                <a:spcPts val="0"/>
              </a:spcAft>
              <a:buClr>
                <a:schemeClr val="accent2"/>
              </a:buClr>
              <a:buSzPct val="100000"/>
              <a:buFont typeface="Wingdings 2"/>
              <a:buChar char=""/>
              <a:tabLst/>
              <a:defRPr/>
            </a:pPr>
            <a:endParaRPr kumimoji="0" lang="cs-CZ" sz="200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621792" marR="0" lvl="1" indent="-228600" algn="l" defTabSz="914400" rtl="0" eaLnBrk="1" fontAlgn="auto" latinLnBrk="0" hangingPunct="1">
              <a:lnSpc>
                <a:spcPct val="100000"/>
              </a:lnSpc>
              <a:spcBef>
                <a:spcPts val="324"/>
              </a:spcBef>
              <a:spcAft>
                <a:spcPts val="0"/>
              </a:spcAft>
              <a:buClr>
                <a:schemeClr val="accent1"/>
              </a:buClr>
              <a:buSzTx/>
              <a:buFont typeface="Verdana"/>
              <a:buChar char="◦"/>
              <a:tabLst/>
              <a:defRPr/>
            </a:pPr>
            <a:endParaRPr kumimoji="0" lang="cs-CZ" sz="200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621792" marR="0" lvl="1" indent="-228600" algn="l" defTabSz="914400" rtl="0" eaLnBrk="1" fontAlgn="auto" latinLnBrk="0" hangingPunct="1">
              <a:lnSpc>
                <a:spcPct val="100000"/>
              </a:lnSpc>
              <a:spcBef>
                <a:spcPts val="324"/>
              </a:spcBef>
              <a:spcAft>
                <a:spcPts val="0"/>
              </a:spcAft>
              <a:buClr>
                <a:schemeClr val="accent1"/>
              </a:buClr>
              <a:buSzTx/>
              <a:buFont typeface="Verdana"/>
              <a:buChar char="◦"/>
              <a:tabLst/>
              <a:defRPr/>
            </a:pPr>
            <a:endParaRPr kumimoji="0" lang="cs-CZ" sz="20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0" y="6381328"/>
            <a:ext cx="2339752" cy="476672"/>
          </a:xfrm>
        </p:spPr>
        <p:txBody>
          <a:bodyPr/>
          <a:lstStyle/>
          <a:p>
            <a:pPr algn="l"/>
            <a:r>
              <a:rPr lang="cs-CZ" dirty="0" smtClean="0"/>
              <a:t>Autorem materiálu a všech </a:t>
            </a:r>
          </a:p>
          <a:p>
            <a:pPr algn="l"/>
            <a:r>
              <a:rPr lang="cs-CZ" dirty="0" smtClean="0"/>
              <a:t>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92" name="Picture 8" descr="http://upload.wikimedia.org/wikipedia/commons/5/5e/Bojnice_Castle_200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39450">
            <a:off x="5975425" y="4396907"/>
            <a:ext cx="3035830" cy="2276872"/>
          </a:xfrm>
          <a:prstGeom prst="rect">
            <a:avLst/>
          </a:prstGeom>
          <a:noFill/>
        </p:spPr>
      </p:pic>
      <p:pic>
        <p:nvPicPr>
          <p:cNvPr id="11266" name="Picture 2" descr="File:Gerlachovsky stit from Velicka dolin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252978">
            <a:off x="3369641" y="1253743"/>
            <a:ext cx="2660981" cy="1995736"/>
          </a:xfrm>
          <a:prstGeom prst="rect">
            <a:avLst/>
          </a:prstGeom>
          <a:noFill/>
        </p:spPr>
      </p:pic>
      <p:pic>
        <p:nvPicPr>
          <p:cNvPr id="16390" name="Picture 6" descr="File:Slovensky raj 0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227993">
            <a:off x="5622378" y="2382332"/>
            <a:ext cx="3409168" cy="2267098"/>
          </a:xfrm>
          <a:prstGeom prst="rect">
            <a:avLst/>
          </a:prstGeom>
          <a:noFill/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481328"/>
            <a:ext cx="6012160" cy="4525963"/>
          </a:xfrm>
        </p:spPr>
        <p:txBody>
          <a:bodyPr/>
          <a:lstStyle/>
          <a:p>
            <a:r>
              <a:rPr lang="cs-CZ" b="1" dirty="0" smtClean="0"/>
              <a:t>Karpaty</a:t>
            </a:r>
          </a:p>
          <a:p>
            <a:pPr lvl="1"/>
            <a:r>
              <a:rPr lang="cs-CZ" dirty="0" smtClean="0"/>
              <a:t>Vysoké Tatry</a:t>
            </a:r>
          </a:p>
          <a:p>
            <a:pPr lvl="1"/>
            <a:r>
              <a:rPr lang="cs-CZ" dirty="0" smtClean="0"/>
              <a:t>Nízké Tatry</a:t>
            </a:r>
          </a:p>
          <a:p>
            <a:pPr lvl="1"/>
            <a:r>
              <a:rPr lang="cs-CZ" dirty="0" smtClean="0"/>
              <a:t>Malá Fatra</a:t>
            </a:r>
          </a:p>
          <a:p>
            <a:pPr lvl="1"/>
            <a:r>
              <a:rPr lang="cs-CZ" dirty="0" smtClean="0"/>
              <a:t>Velká Fatra</a:t>
            </a:r>
          </a:p>
          <a:p>
            <a:r>
              <a:rPr lang="cs-CZ" b="1" dirty="0" err="1" smtClean="0"/>
              <a:t>Gerlachovský</a:t>
            </a:r>
            <a:r>
              <a:rPr lang="cs-CZ" b="1" dirty="0" smtClean="0"/>
              <a:t> štít </a:t>
            </a:r>
          </a:p>
          <a:p>
            <a:pPr lvl="1"/>
            <a:r>
              <a:rPr lang="cs-CZ" dirty="0" smtClean="0"/>
              <a:t>2.655 m. n. m.</a:t>
            </a:r>
          </a:p>
          <a:p>
            <a:pPr lvl="1"/>
            <a:r>
              <a:rPr lang="cs-CZ" dirty="0" smtClean="0"/>
              <a:t>Vysoké Tatry</a:t>
            </a:r>
          </a:p>
          <a:p>
            <a:r>
              <a:rPr lang="cs-CZ" dirty="0" smtClean="0"/>
              <a:t> řeky: </a:t>
            </a:r>
            <a:r>
              <a:rPr lang="cs-CZ" b="1" dirty="0" smtClean="0"/>
              <a:t>Dunaj, Váh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Slovensko</a:t>
            </a:r>
            <a:endParaRPr lang="cs-CZ" dirty="0"/>
          </a:p>
        </p:txBody>
      </p:sp>
      <p:pic>
        <p:nvPicPr>
          <p:cNvPr id="6" name="Picture 2" descr="File:Slovakiatynkä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5157192"/>
            <a:ext cx="2543561" cy="1234084"/>
          </a:xfrm>
          <a:prstGeom prst="rect">
            <a:avLst/>
          </a:prstGeom>
          <a:noFill/>
        </p:spPr>
      </p:pic>
      <p:pic>
        <p:nvPicPr>
          <p:cNvPr id="16388" name="Picture 4" descr="File:Kriváň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275055">
            <a:off x="5787020" y="126536"/>
            <a:ext cx="3264363" cy="244827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271792" y="1916832"/>
            <a:ext cx="1872208" cy="646331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Kriváň </a:t>
            </a:r>
          </a:p>
          <a:p>
            <a:pPr algn="ctr"/>
            <a:r>
              <a:rPr lang="cs-CZ" dirty="0" smtClean="0"/>
              <a:t>(Vysoké Tatry)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52120" y="4293096"/>
            <a:ext cx="1872208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Slovenský ráj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6211669"/>
            <a:ext cx="1872208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Zámek Bojnice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19872" y="2924944"/>
            <a:ext cx="2088232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Gerlachovský</a:t>
            </a:r>
            <a:r>
              <a:rPr lang="cs-CZ" dirty="0" smtClean="0"/>
              <a:t> štít</a:t>
            </a:r>
            <a:endParaRPr lang="cs-CZ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0" y="6309320"/>
            <a:ext cx="2267743" cy="548680"/>
          </a:xfrm>
        </p:spPr>
        <p:txBody>
          <a:bodyPr/>
          <a:lstStyle/>
          <a:p>
            <a:pPr algn="l"/>
            <a:r>
              <a:rPr lang="cs-CZ" dirty="0" smtClean="0"/>
              <a:t>Autorem materiálu a všech </a:t>
            </a:r>
          </a:p>
          <a:p>
            <a:pPr algn="l"/>
            <a:r>
              <a:rPr lang="cs-CZ" dirty="0" smtClean="0"/>
              <a:t>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916832"/>
            <a:ext cx="4860032" cy="446449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Počet obyvatel: </a:t>
            </a:r>
            <a:r>
              <a:rPr lang="cs-CZ" b="1" dirty="0" smtClean="0"/>
              <a:t>8</a:t>
            </a:r>
            <a:r>
              <a:rPr lang="cs-CZ" dirty="0" smtClean="0"/>
              <a:t> </a:t>
            </a:r>
            <a:r>
              <a:rPr lang="cs-CZ" b="1" dirty="0" smtClean="0"/>
              <a:t>milionů</a:t>
            </a:r>
          </a:p>
          <a:p>
            <a:r>
              <a:rPr lang="cs-CZ" dirty="0" smtClean="0"/>
              <a:t>Měna: </a:t>
            </a:r>
            <a:r>
              <a:rPr lang="cs-CZ" b="1" dirty="0" smtClean="0"/>
              <a:t>EURO</a:t>
            </a:r>
          </a:p>
          <a:p>
            <a:r>
              <a:rPr lang="cs-CZ" dirty="0" smtClean="0"/>
              <a:t>Hlavní město: </a:t>
            </a:r>
            <a:r>
              <a:rPr lang="cs-CZ" b="1" dirty="0" smtClean="0"/>
              <a:t>VÍDEŇ</a:t>
            </a:r>
          </a:p>
          <a:p>
            <a:r>
              <a:rPr lang="en-US" dirty="0" err="1" smtClean="0"/>
              <a:t>Dal</a:t>
            </a:r>
            <a:r>
              <a:rPr lang="cs-CZ" dirty="0" err="1" smtClean="0"/>
              <a:t>ší</a:t>
            </a:r>
            <a:r>
              <a:rPr lang="cs-CZ" dirty="0" smtClean="0"/>
              <a:t> města</a:t>
            </a:r>
          </a:p>
          <a:p>
            <a:pPr lvl="2"/>
            <a:r>
              <a:rPr lang="cs-CZ" b="1" dirty="0" smtClean="0"/>
              <a:t>Linec</a:t>
            </a:r>
          </a:p>
          <a:p>
            <a:pPr lvl="2"/>
            <a:r>
              <a:rPr lang="cs-CZ" b="1" dirty="0" smtClean="0"/>
              <a:t>Innsbruck</a:t>
            </a:r>
          </a:p>
          <a:p>
            <a:pPr lvl="2"/>
            <a:r>
              <a:rPr lang="cs-CZ" b="1" dirty="0" smtClean="0"/>
              <a:t>Salcburk</a:t>
            </a:r>
          </a:p>
          <a:p>
            <a:r>
              <a:rPr lang="cs-CZ" dirty="0" smtClean="0"/>
              <a:t>Obiloviny, ovoce, zelenina, vinná réva</a:t>
            </a:r>
          </a:p>
          <a:p>
            <a:r>
              <a:rPr lang="cs-CZ" dirty="0" smtClean="0"/>
              <a:t>Dřevozpracující průmysl, 			těžba soli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88640"/>
            <a:ext cx="2602632" cy="79695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Rakousko</a:t>
            </a:r>
            <a:endParaRPr lang="cs-CZ" dirty="0"/>
          </a:p>
        </p:txBody>
      </p:sp>
      <p:pic>
        <p:nvPicPr>
          <p:cNvPr id="4" name="Picture 4" descr="Western and central Europe : free map, free blank map, free outline map, free base map : states, color (white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62289" y="3140968"/>
            <a:ext cx="4209230" cy="3356992"/>
          </a:xfrm>
          <a:prstGeom prst="rect">
            <a:avLst/>
          </a:prstGeom>
          <a:noFill/>
        </p:spPr>
      </p:pic>
      <p:sp>
        <p:nvSpPr>
          <p:cNvPr id="5" name="Šipka doprava 4"/>
          <p:cNvSpPr/>
          <p:nvPr/>
        </p:nvSpPr>
        <p:spPr>
          <a:xfrm rot="7277471" flipV="1">
            <a:off x="7104020" y="4089613"/>
            <a:ext cx="1128647" cy="156664"/>
          </a:xfrm>
          <a:prstGeom prst="rightArrow">
            <a:avLst/>
          </a:prstGeom>
          <a:solidFill>
            <a:schemeClr val="accent3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506" name="Picture 2" descr="File:Flag of Austria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332656"/>
            <a:ext cx="3395743" cy="22624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1508" name="Picture 4" descr="Soubor:Austria Bundesadler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188640"/>
            <a:ext cx="1198978" cy="1268760"/>
          </a:xfrm>
          <a:prstGeom prst="rect">
            <a:avLst/>
          </a:prstGeom>
          <a:noFill/>
        </p:spPr>
      </p:pic>
      <p:sp>
        <p:nvSpPr>
          <p:cNvPr id="8" name="Zástupný symbol pro obsah 1"/>
          <p:cNvSpPr txBox="1">
            <a:spLocks/>
          </p:cNvSpPr>
          <p:nvPr/>
        </p:nvSpPr>
        <p:spPr>
          <a:xfrm>
            <a:off x="0" y="980728"/>
            <a:ext cx="3024336" cy="648072"/>
          </a:xfrm>
          <a:prstGeom prst="rect">
            <a:avLst/>
          </a:prstGeom>
        </p:spPr>
        <p:txBody>
          <a:bodyPr vert="horz">
            <a:normAutofit fontScale="70000" lnSpcReduction="20000"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Republika Rakousko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cs-CZ" sz="29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Republik </a:t>
            </a:r>
            <a:r>
              <a:rPr lang="cs-CZ" sz="29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Österreich</a:t>
            </a:r>
            <a:endParaRPr lang="cs-CZ" sz="2900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0" lvl="0" indent="-256032">
              <a:spcBef>
                <a:spcPts val="400"/>
              </a:spcBef>
              <a:buClr>
                <a:schemeClr val="accent1"/>
              </a:buClr>
              <a:buSzPct val="68000"/>
            </a:pPr>
            <a:endParaRPr kumimoji="0" lang="cs-CZ" sz="270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zápatí 13"/>
          <p:cNvSpPr txBox="1">
            <a:spLocks/>
          </p:cNvSpPr>
          <p:nvPr/>
        </p:nvSpPr>
        <p:spPr>
          <a:xfrm>
            <a:off x="0" y="6309320"/>
            <a:ext cx="2267743" cy="548680"/>
          </a:xfrm>
          <a:prstGeom prst="rect">
            <a:avLst/>
          </a:prstGeom>
        </p:spPr>
        <p:txBody>
          <a:bodyPr vert="horz" anchor="b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Autorem materiálu a všech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jeho částí, není-li uvedeno jinak, je Mgr. Dagmar </a:t>
            </a:r>
            <a:r>
              <a:rPr kumimoji="0" lang="cs-CZ" sz="1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Sacherová</a:t>
            </a:r>
            <a:r>
              <a:rPr kumimoji="0" lang="cs-CZ" sz="1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</a:t>
            </a:r>
            <a:endParaRPr kumimoji="0" lang="cs-CZ" sz="1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File:Podersdorf Nordstran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4365104"/>
            <a:ext cx="3096344" cy="2066810"/>
          </a:xfrm>
          <a:prstGeom prst="rect">
            <a:avLst/>
          </a:prstGeom>
          <a:noFill/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196752"/>
            <a:ext cx="4762872" cy="309980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Alpy</a:t>
            </a:r>
          </a:p>
          <a:p>
            <a:pPr lvl="1"/>
            <a:r>
              <a:rPr lang="cs-CZ" b="1" dirty="0" smtClean="0"/>
              <a:t>Grossglockner</a:t>
            </a:r>
            <a:r>
              <a:rPr lang="cs-CZ" dirty="0" smtClean="0"/>
              <a:t> 3.798 m. n. m.</a:t>
            </a:r>
          </a:p>
          <a:p>
            <a:r>
              <a:rPr lang="cs-CZ" dirty="0" smtClean="0"/>
              <a:t> </a:t>
            </a:r>
            <a:r>
              <a:rPr lang="cs-CZ" b="1" dirty="0" smtClean="0"/>
              <a:t>Dunaj</a:t>
            </a:r>
          </a:p>
          <a:p>
            <a:r>
              <a:rPr lang="cs-CZ" dirty="0" smtClean="0"/>
              <a:t>Jezera</a:t>
            </a:r>
          </a:p>
          <a:p>
            <a:pPr lvl="1"/>
            <a:r>
              <a:rPr lang="cs-CZ" b="1" dirty="0" smtClean="0"/>
              <a:t>Neziderské</a:t>
            </a:r>
          </a:p>
          <a:p>
            <a:pPr lvl="1"/>
            <a:r>
              <a:rPr lang="cs-CZ" b="1" dirty="0" smtClean="0"/>
              <a:t>Bodamské</a:t>
            </a:r>
            <a:r>
              <a:rPr lang="cs-CZ" dirty="0" smtClean="0"/>
              <a:t> (na hranicích se Švýcarskem a Německem)</a:t>
            </a:r>
          </a:p>
          <a:p>
            <a:pPr lvl="1"/>
            <a:r>
              <a:rPr lang="cs-CZ" dirty="0" smtClean="0"/>
              <a:t> </a:t>
            </a:r>
            <a:r>
              <a:rPr lang="cs-CZ" b="1" dirty="0" smtClean="0"/>
              <a:t>Korutanská</a:t>
            </a:r>
            <a:r>
              <a:rPr lang="cs-CZ" dirty="0" smtClean="0"/>
              <a:t> jezera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Rakousko</a:t>
            </a:r>
            <a:endParaRPr lang="cs-CZ" dirty="0"/>
          </a:p>
        </p:txBody>
      </p:sp>
      <p:pic>
        <p:nvPicPr>
          <p:cNvPr id="23554" name="Picture 2" descr="Soubor:Grossglockner from SW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5878">
            <a:off x="5580112" y="188640"/>
            <a:ext cx="3240360" cy="243027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508104" y="188640"/>
            <a:ext cx="1872208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Grossglockner</a:t>
            </a:r>
            <a:endParaRPr lang="cs-CZ" dirty="0"/>
          </a:p>
        </p:txBody>
      </p:sp>
      <p:pic>
        <p:nvPicPr>
          <p:cNvPr id="23558" name="Picture 6" descr="File:Donau-Wien-UNOcit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63093">
            <a:off x="5593576" y="4137374"/>
            <a:ext cx="3456384" cy="259228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236296" y="6309320"/>
            <a:ext cx="1656184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Dunaj, Vídeň</a:t>
            </a:r>
            <a:endParaRPr lang="cs-CZ" dirty="0"/>
          </a:p>
        </p:txBody>
      </p:sp>
      <p:pic>
        <p:nvPicPr>
          <p:cNvPr id="23560" name="Picture 8" descr="File:Seefeld in tirol landscap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1357858">
            <a:off x="5436096" y="1916832"/>
            <a:ext cx="3528053" cy="264604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7236296" y="3933056"/>
            <a:ext cx="1728192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Tyrolské Alpy</a:t>
            </a:r>
            <a:endParaRPr lang="cs-CZ" dirty="0"/>
          </a:p>
        </p:txBody>
      </p:sp>
      <p:pic>
        <p:nvPicPr>
          <p:cNvPr id="11" name="Picture 2" descr="File:Flag of Austria.sv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260648"/>
            <a:ext cx="1774550" cy="118229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13" name="TextovéPole 12"/>
          <p:cNvSpPr txBox="1"/>
          <p:nvPr/>
        </p:nvSpPr>
        <p:spPr>
          <a:xfrm>
            <a:off x="3275856" y="6093296"/>
            <a:ext cx="2232248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Neziderské jezero</a:t>
            </a:r>
            <a:endParaRPr lang="cs-CZ" dirty="0"/>
          </a:p>
        </p:txBody>
      </p:sp>
      <p:pic>
        <p:nvPicPr>
          <p:cNvPr id="14" name="Picture 4" descr="Soubor:Austria Bundesadler.sv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3568" y="4581128"/>
            <a:ext cx="1198978" cy="1268760"/>
          </a:xfrm>
          <a:prstGeom prst="rect">
            <a:avLst/>
          </a:prstGeom>
          <a:noFill/>
        </p:spPr>
      </p:pic>
      <p:sp>
        <p:nvSpPr>
          <p:cNvPr id="17" name="Zástupný symbol pro zápatí 13"/>
          <p:cNvSpPr txBox="1">
            <a:spLocks/>
          </p:cNvSpPr>
          <p:nvPr/>
        </p:nvSpPr>
        <p:spPr>
          <a:xfrm>
            <a:off x="0" y="6309320"/>
            <a:ext cx="2267743" cy="548680"/>
          </a:xfrm>
          <a:prstGeom prst="rect">
            <a:avLst/>
          </a:prstGeom>
        </p:spPr>
        <p:txBody>
          <a:bodyPr vert="horz" anchor="b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Autorem materiálu a všech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jeho částí, není-li uvedeno jinak, je Mgr. Dagmar </a:t>
            </a:r>
            <a:r>
              <a:rPr kumimoji="0" lang="cs-CZ" sz="1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Sacherová</a:t>
            </a:r>
            <a:r>
              <a:rPr kumimoji="0" lang="cs-CZ" sz="1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</a:t>
            </a:r>
            <a:endParaRPr kumimoji="0" lang="cs-CZ" sz="1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772816"/>
            <a:ext cx="4690864" cy="446449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Počet obyvatel: </a:t>
            </a:r>
            <a:r>
              <a:rPr lang="cs-CZ" b="1" dirty="0" smtClean="0"/>
              <a:t>81 milionů</a:t>
            </a:r>
          </a:p>
          <a:p>
            <a:r>
              <a:rPr lang="cs-CZ" dirty="0" smtClean="0"/>
              <a:t>Měna: </a:t>
            </a:r>
            <a:r>
              <a:rPr lang="cs-CZ" b="1" dirty="0" smtClean="0"/>
              <a:t>EURO</a:t>
            </a:r>
          </a:p>
          <a:p>
            <a:r>
              <a:rPr lang="cs-CZ" dirty="0" smtClean="0"/>
              <a:t>Hlavní město: </a:t>
            </a:r>
            <a:r>
              <a:rPr lang="cs-CZ" b="1" dirty="0" smtClean="0"/>
              <a:t>BERLÍN</a:t>
            </a:r>
          </a:p>
          <a:p>
            <a:r>
              <a:rPr lang="en-US" dirty="0" err="1" smtClean="0"/>
              <a:t>Dal</a:t>
            </a:r>
            <a:r>
              <a:rPr lang="cs-CZ" dirty="0" err="1" smtClean="0"/>
              <a:t>ší</a:t>
            </a:r>
            <a:r>
              <a:rPr lang="cs-CZ" dirty="0" smtClean="0"/>
              <a:t> města</a:t>
            </a:r>
          </a:p>
          <a:p>
            <a:pPr lvl="2"/>
            <a:r>
              <a:rPr lang="cs-CZ" b="1" dirty="0" smtClean="0"/>
              <a:t>Hamburk</a:t>
            </a:r>
          </a:p>
          <a:p>
            <a:pPr lvl="2"/>
            <a:r>
              <a:rPr lang="cs-CZ" b="1" dirty="0" smtClean="0"/>
              <a:t>Mnichov</a:t>
            </a:r>
          </a:p>
          <a:p>
            <a:r>
              <a:rPr lang="cs-CZ" dirty="0" smtClean="0"/>
              <a:t>Chmel, brambory, obiloviny, ovoce, zelenina, vinná réva</a:t>
            </a:r>
          </a:p>
          <a:p>
            <a:r>
              <a:rPr lang="cs-CZ" b="1" dirty="0" smtClean="0"/>
              <a:t>Hospodářsky nejsilnější </a:t>
            </a:r>
            <a:r>
              <a:rPr lang="cs-CZ" dirty="0" smtClean="0"/>
              <a:t>stát Evropy</a:t>
            </a:r>
          </a:p>
          <a:p>
            <a:r>
              <a:rPr lang="cs-CZ" dirty="0" smtClean="0"/>
              <a:t>Strojírenský, chemický průmysl</a:t>
            </a:r>
          </a:p>
          <a:p>
            <a:r>
              <a:rPr lang="cs-CZ" b="1" dirty="0" smtClean="0"/>
              <a:t>Dopravní prostředky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188640"/>
            <a:ext cx="2674640" cy="796950"/>
          </a:xfrm>
        </p:spPr>
        <p:txBody>
          <a:bodyPr/>
          <a:lstStyle/>
          <a:p>
            <a:r>
              <a:rPr lang="cs-CZ" dirty="0" smtClean="0"/>
              <a:t>Německo</a:t>
            </a:r>
            <a:endParaRPr lang="cs-CZ" dirty="0"/>
          </a:p>
        </p:txBody>
      </p:sp>
      <p:pic>
        <p:nvPicPr>
          <p:cNvPr id="4" name="Picture 4" descr="Western and central Europe : free map, free blank map, free outline map, free base map : states, color (white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3068960"/>
            <a:ext cx="4299519" cy="3429000"/>
          </a:xfrm>
          <a:prstGeom prst="rect">
            <a:avLst/>
          </a:prstGeom>
          <a:noFill/>
        </p:spPr>
      </p:pic>
      <p:sp>
        <p:nvSpPr>
          <p:cNvPr id="5" name="Šipka doprava 4"/>
          <p:cNvSpPr/>
          <p:nvPr/>
        </p:nvSpPr>
        <p:spPr>
          <a:xfrm rot="7277471" flipV="1">
            <a:off x="6599965" y="3585558"/>
            <a:ext cx="1128647" cy="156664"/>
          </a:xfrm>
          <a:prstGeom prst="rightArrow">
            <a:avLst/>
          </a:prstGeom>
          <a:solidFill>
            <a:schemeClr val="accent3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482" name="Picture 2" descr="File:Flag of Germany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404664"/>
            <a:ext cx="3176489" cy="190589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0484" name="Picture 4" descr="File:Coat of Arms of Germany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260648"/>
            <a:ext cx="1080120" cy="1403454"/>
          </a:xfrm>
          <a:prstGeom prst="rect">
            <a:avLst/>
          </a:prstGeom>
          <a:noFill/>
        </p:spPr>
      </p:pic>
      <p:sp>
        <p:nvSpPr>
          <p:cNvPr id="8" name="Zástupný symbol pro obsah 1"/>
          <p:cNvSpPr txBox="1">
            <a:spLocks/>
          </p:cNvSpPr>
          <p:nvPr/>
        </p:nvSpPr>
        <p:spPr>
          <a:xfrm>
            <a:off x="0" y="980728"/>
            <a:ext cx="3995936" cy="864095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de-DE" sz="200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Spolková</a:t>
            </a:r>
            <a:r>
              <a:rPr kumimoji="0" lang="de-DE" sz="200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republika</a:t>
            </a:r>
            <a:r>
              <a:rPr kumimoji="0" lang="de-DE" sz="200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Německo</a:t>
            </a:r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de-DE" sz="200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Bundesrepublik Deutschland</a:t>
            </a:r>
            <a:endParaRPr kumimoji="0" lang="cs-CZ" sz="200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zápatí 13"/>
          <p:cNvSpPr txBox="1">
            <a:spLocks/>
          </p:cNvSpPr>
          <p:nvPr/>
        </p:nvSpPr>
        <p:spPr>
          <a:xfrm>
            <a:off x="0" y="6309320"/>
            <a:ext cx="2267743" cy="548680"/>
          </a:xfrm>
          <a:prstGeom prst="rect">
            <a:avLst/>
          </a:prstGeom>
        </p:spPr>
        <p:txBody>
          <a:bodyPr vert="horz" anchor="b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Autorem materiálu a všech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jeho částí, není-li uvedeno jinak, je Mgr. Dagmar </a:t>
            </a:r>
            <a:r>
              <a:rPr kumimoji="0" lang="cs-CZ" sz="1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Sacherová</a:t>
            </a:r>
            <a:r>
              <a:rPr kumimoji="0" lang="cs-CZ" sz="1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</a:t>
            </a:r>
            <a:endParaRPr kumimoji="0" lang="cs-CZ" sz="1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40" name="Picture 8" descr="Soubor:ElbeKM5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344951">
            <a:off x="5782155" y="4747867"/>
            <a:ext cx="3272348" cy="1951138"/>
          </a:xfrm>
          <a:prstGeom prst="rect">
            <a:avLst/>
          </a:prstGeom>
          <a:noFill/>
        </p:spPr>
      </p:pic>
      <p:pic>
        <p:nvPicPr>
          <p:cNvPr id="18438" name="Picture 6" descr="File:Ruegen Kreidekueste IMGP7119 w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3501008"/>
            <a:ext cx="2021753" cy="3113188"/>
          </a:xfrm>
          <a:prstGeom prst="rect">
            <a:avLst/>
          </a:prstGeom>
          <a:noFill/>
        </p:spPr>
      </p:pic>
      <p:pic>
        <p:nvPicPr>
          <p:cNvPr id="18436" name="Picture 4" descr="File:DSC0678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62208">
            <a:off x="5777172" y="2492617"/>
            <a:ext cx="3096344" cy="2322258"/>
          </a:xfrm>
          <a:prstGeom prst="rect">
            <a:avLst/>
          </a:prstGeom>
          <a:noFill/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556792"/>
            <a:ext cx="4474840" cy="4525963"/>
          </a:xfrm>
        </p:spPr>
        <p:txBody>
          <a:bodyPr/>
          <a:lstStyle/>
          <a:p>
            <a:r>
              <a:rPr lang="cs-CZ" dirty="0" smtClean="0"/>
              <a:t>Severoněmecká nížina</a:t>
            </a:r>
          </a:p>
          <a:p>
            <a:r>
              <a:rPr lang="cs-CZ" dirty="0" smtClean="0"/>
              <a:t>Bodamské jezero</a:t>
            </a:r>
          </a:p>
          <a:p>
            <a:r>
              <a:rPr lang="cs-CZ" dirty="0" smtClean="0"/>
              <a:t>Alpy</a:t>
            </a:r>
          </a:p>
          <a:p>
            <a:pPr lvl="1"/>
            <a:r>
              <a:rPr lang="cs-CZ" b="1" dirty="0" smtClean="0"/>
              <a:t>Zugspitze</a:t>
            </a:r>
            <a:r>
              <a:rPr lang="cs-CZ" dirty="0" smtClean="0"/>
              <a:t> 2962 m. n. m. </a:t>
            </a:r>
          </a:p>
          <a:p>
            <a:r>
              <a:rPr lang="cs-CZ" dirty="0" smtClean="0"/>
              <a:t>Dunaj, Rýn, Labe</a:t>
            </a:r>
          </a:p>
          <a:p>
            <a:r>
              <a:rPr lang="cs-CZ" dirty="0" smtClean="0"/>
              <a:t>Severní moře (Hamburk)</a:t>
            </a:r>
          </a:p>
          <a:p>
            <a:r>
              <a:rPr lang="cs-CZ" dirty="0" smtClean="0"/>
              <a:t>Baltské moře</a:t>
            </a:r>
          </a:p>
          <a:p>
            <a:pPr lvl="1"/>
            <a:r>
              <a:rPr lang="cs-CZ" dirty="0" smtClean="0"/>
              <a:t>Ostrov </a:t>
            </a:r>
            <a:r>
              <a:rPr lang="cs-CZ" dirty="0" err="1" smtClean="0"/>
              <a:t>Rügen</a:t>
            </a:r>
            <a:r>
              <a:rPr lang="cs-CZ" dirty="0" smtClean="0"/>
              <a:t> </a:t>
            </a:r>
          </a:p>
          <a:p>
            <a:pPr lvl="1">
              <a:buNone/>
            </a:pPr>
            <a:r>
              <a:rPr lang="cs-CZ" dirty="0" smtClean="0"/>
              <a:t>			(Rujána)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Německo</a:t>
            </a:r>
            <a:endParaRPr lang="cs-CZ" dirty="0"/>
          </a:p>
        </p:txBody>
      </p:sp>
      <p:pic>
        <p:nvPicPr>
          <p:cNvPr id="18434" name="Picture 2" descr="File:Castle Neuschwanstei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03193">
            <a:off x="5436096" y="188640"/>
            <a:ext cx="3484245" cy="228218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580112" y="2276872"/>
            <a:ext cx="3168352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Neuschwanstein</a:t>
            </a:r>
            <a:r>
              <a:rPr lang="cs-CZ" dirty="0" smtClean="0"/>
              <a:t>, Bavorsko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80312" y="4293096"/>
            <a:ext cx="1368152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Zugspitze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63888" y="6237312"/>
            <a:ext cx="2592288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Křídové útesy, Rujána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32240" y="6309320"/>
            <a:ext cx="720080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Labe</a:t>
            </a:r>
            <a:endParaRPr lang="cs-CZ" dirty="0"/>
          </a:p>
        </p:txBody>
      </p:sp>
      <p:pic>
        <p:nvPicPr>
          <p:cNvPr id="12" name="Picture 2" descr="File:Flag of Germany.sv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75856" y="332656"/>
            <a:ext cx="1440160" cy="8640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14" name="Zástupný symbol pro zápatí 13"/>
          <p:cNvSpPr txBox="1">
            <a:spLocks/>
          </p:cNvSpPr>
          <p:nvPr/>
        </p:nvSpPr>
        <p:spPr>
          <a:xfrm>
            <a:off x="0" y="6309320"/>
            <a:ext cx="2267743" cy="548680"/>
          </a:xfrm>
          <a:prstGeom prst="rect">
            <a:avLst/>
          </a:prstGeom>
        </p:spPr>
        <p:txBody>
          <a:bodyPr vert="horz" anchor="b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Autorem materiálu a všech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jeho částí, není-li uvedeno jinak, je Mgr. Dagmar </a:t>
            </a:r>
            <a:r>
              <a:rPr kumimoji="0" lang="cs-CZ" sz="1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Sacherová</a:t>
            </a:r>
            <a:r>
              <a:rPr kumimoji="0" lang="cs-CZ" sz="1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</a:t>
            </a:r>
            <a:endParaRPr kumimoji="0" lang="cs-CZ" sz="1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052736"/>
            <a:ext cx="3240360" cy="792088"/>
          </a:xfrm>
        </p:spPr>
        <p:txBody>
          <a:bodyPr>
            <a:noAutofit/>
          </a:bodyPr>
          <a:lstStyle/>
          <a:p>
            <a:r>
              <a:rPr lang="cs-CZ" sz="2000" dirty="0" smtClean="0"/>
              <a:t>Polská republika</a:t>
            </a:r>
            <a:br>
              <a:rPr lang="cs-CZ" sz="2000" dirty="0" smtClean="0"/>
            </a:br>
            <a:r>
              <a:rPr lang="cs-CZ" sz="2000" i="1" dirty="0" err="1" smtClean="0"/>
              <a:t>Rzeczpospolita</a:t>
            </a:r>
            <a:r>
              <a:rPr lang="cs-CZ" sz="2000" i="1" dirty="0" smtClean="0"/>
              <a:t> Polska</a:t>
            </a:r>
            <a:endParaRPr lang="cs-CZ" sz="2000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2132856"/>
            <a:ext cx="4932040" cy="41764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Počet obyvatel </a:t>
            </a:r>
            <a:r>
              <a:rPr lang="cs-CZ" b="1" dirty="0" smtClean="0"/>
              <a:t>38 milionů</a:t>
            </a:r>
          </a:p>
          <a:p>
            <a:r>
              <a:rPr lang="cs-CZ" dirty="0" smtClean="0"/>
              <a:t>Měna:</a:t>
            </a:r>
            <a:r>
              <a:rPr lang="cs-CZ" b="1" dirty="0" smtClean="0"/>
              <a:t> </a:t>
            </a:r>
            <a:r>
              <a:rPr lang="cs-CZ" sz="2800" b="1" dirty="0" smtClean="0">
                <a:latin typeface="X"/>
              </a:rPr>
              <a:t>ZLOTY </a:t>
            </a:r>
            <a:r>
              <a:rPr lang="cs-CZ" sz="2800" dirty="0" smtClean="0">
                <a:latin typeface="X"/>
              </a:rPr>
              <a:t>(PLN) </a:t>
            </a:r>
            <a:endParaRPr lang="cs-CZ" b="1" dirty="0" smtClean="0"/>
          </a:p>
          <a:p>
            <a:r>
              <a:rPr lang="cs-CZ" dirty="0" smtClean="0"/>
              <a:t>Hlavní město: </a:t>
            </a:r>
            <a:r>
              <a:rPr lang="cs-CZ" b="1" dirty="0" smtClean="0"/>
              <a:t>VARŠAVA</a:t>
            </a:r>
          </a:p>
          <a:p>
            <a:r>
              <a:rPr lang="en-US" dirty="0" err="1" smtClean="0"/>
              <a:t>Dal</a:t>
            </a:r>
            <a:r>
              <a:rPr lang="cs-CZ" dirty="0" err="1" smtClean="0"/>
              <a:t>ší</a:t>
            </a:r>
            <a:r>
              <a:rPr lang="cs-CZ" dirty="0" smtClean="0"/>
              <a:t> města</a:t>
            </a:r>
          </a:p>
          <a:p>
            <a:pPr lvl="2"/>
            <a:r>
              <a:rPr lang="cs-CZ" b="1" dirty="0" smtClean="0"/>
              <a:t>Krakov</a:t>
            </a:r>
          </a:p>
          <a:p>
            <a:pPr lvl="2"/>
            <a:r>
              <a:rPr lang="cs-CZ" b="1" dirty="0" err="1" smtClean="0"/>
              <a:t>Gdańsk</a:t>
            </a:r>
            <a:endParaRPr lang="cs-CZ" b="1" dirty="0" smtClean="0"/>
          </a:p>
          <a:p>
            <a:r>
              <a:rPr lang="cs-CZ" dirty="0" smtClean="0"/>
              <a:t>Brambory, obilniny, skot a ovce, ryby</a:t>
            </a:r>
          </a:p>
          <a:p>
            <a:r>
              <a:rPr lang="cs-CZ" dirty="0" smtClean="0"/>
              <a:t>Hutní, lodní, strojírenský 			průmysl</a:t>
            </a:r>
          </a:p>
        </p:txBody>
      </p:sp>
      <p:pic>
        <p:nvPicPr>
          <p:cNvPr id="7" name="Picture 4" descr="Western and central Europe : free map, free blank map, free outline map, free base map : states, color (white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42866" y="3429000"/>
            <a:ext cx="4028653" cy="3212976"/>
          </a:xfrm>
          <a:prstGeom prst="rect">
            <a:avLst/>
          </a:prstGeom>
          <a:noFill/>
        </p:spPr>
      </p:pic>
      <p:sp>
        <p:nvSpPr>
          <p:cNvPr id="6" name="Šipka doprava 5"/>
          <p:cNvSpPr/>
          <p:nvPr/>
        </p:nvSpPr>
        <p:spPr>
          <a:xfrm rot="7277471" flipV="1">
            <a:off x="7536069" y="3657565"/>
            <a:ext cx="1128647" cy="156664"/>
          </a:xfrm>
          <a:prstGeom prst="rightArrow">
            <a:avLst/>
          </a:prstGeom>
          <a:solidFill>
            <a:schemeClr val="accent3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Soubor:Flag of Poland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33662" y="404664"/>
            <a:ext cx="3802023" cy="23762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6148" name="Picture 4" descr="Soubor:Herb Polski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260648"/>
            <a:ext cx="1322883" cy="1556792"/>
          </a:xfrm>
          <a:prstGeom prst="rect">
            <a:avLst/>
          </a:prstGeom>
          <a:noFill/>
        </p:spPr>
      </p:pic>
      <p:sp>
        <p:nvSpPr>
          <p:cNvPr id="8" name="Nadpis 2"/>
          <p:cNvSpPr txBox="1">
            <a:spLocks/>
          </p:cNvSpPr>
          <p:nvPr/>
        </p:nvSpPr>
        <p:spPr>
          <a:xfrm>
            <a:off x="467544" y="260648"/>
            <a:ext cx="2160240" cy="882352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Polsko</a:t>
            </a:r>
            <a:endParaRPr kumimoji="0" lang="cs-CZ" sz="41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Zástupný symbol pro zápatí 13"/>
          <p:cNvSpPr txBox="1">
            <a:spLocks/>
          </p:cNvSpPr>
          <p:nvPr/>
        </p:nvSpPr>
        <p:spPr>
          <a:xfrm>
            <a:off x="0" y="6309320"/>
            <a:ext cx="2267743" cy="548680"/>
          </a:xfrm>
          <a:prstGeom prst="rect">
            <a:avLst/>
          </a:prstGeom>
        </p:spPr>
        <p:txBody>
          <a:bodyPr vert="horz" anchor="b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Autorem materiálu a všech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jeho částí, není-li uvedeno jinak, je Mgr. Dagmar </a:t>
            </a:r>
            <a:r>
              <a:rPr kumimoji="0" lang="cs-CZ" sz="1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Sacherová</a:t>
            </a:r>
            <a:r>
              <a:rPr kumimoji="0" lang="cs-CZ" sz="1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</a:t>
            </a:r>
            <a:endParaRPr kumimoji="0" lang="cs-CZ" sz="1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8" name="Picture 8" descr="File:Rysy-2004-06-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1264539">
            <a:off x="3076367" y="121656"/>
            <a:ext cx="2592288" cy="1944216"/>
          </a:xfrm>
          <a:prstGeom prst="rect">
            <a:avLst/>
          </a:prstGeom>
          <a:noFill/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2060848"/>
            <a:ext cx="5266928" cy="424847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Jih</a:t>
            </a:r>
          </a:p>
          <a:p>
            <a:pPr lvl="1"/>
            <a:r>
              <a:rPr lang="cs-CZ" dirty="0" smtClean="0"/>
              <a:t>Hory (Vysoké Tatry, Krkonoše)</a:t>
            </a:r>
          </a:p>
          <a:p>
            <a:pPr lvl="2"/>
            <a:r>
              <a:rPr lang="cs-CZ" dirty="0" smtClean="0"/>
              <a:t>Rysy 2.499 m. n. m. </a:t>
            </a:r>
          </a:p>
          <a:p>
            <a:pPr lvl="1"/>
            <a:r>
              <a:rPr lang="cs-CZ" dirty="0" smtClean="0"/>
              <a:t>Medvědi, vlci</a:t>
            </a:r>
          </a:p>
          <a:p>
            <a:r>
              <a:rPr lang="cs-CZ" dirty="0" smtClean="0"/>
              <a:t>Střed</a:t>
            </a:r>
          </a:p>
          <a:p>
            <a:pPr lvl="1"/>
            <a:r>
              <a:rPr lang="cs-CZ" dirty="0" smtClean="0"/>
              <a:t>Plošiny, nížiny</a:t>
            </a:r>
          </a:p>
          <a:p>
            <a:r>
              <a:rPr lang="cs-CZ" dirty="0" smtClean="0"/>
              <a:t>Sever</a:t>
            </a:r>
          </a:p>
          <a:p>
            <a:pPr lvl="1"/>
            <a:r>
              <a:rPr lang="cs-CZ" dirty="0" smtClean="0"/>
              <a:t>Rašeliniště</a:t>
            </a:r>
          </a:p>
          <a:p>
            <a:pPr lvl="1"/>
            <a:r>
              <a:rPr lang="cs-CZ" dirty="0" smtClean="0"/>
              <a:t>Jezera</a:t>
            </a:r>
          </a:p>
          <a:p>
            <a:pPr lvl="1"/>
            <a:r>
              <a:rPr lang="cs-CZ" dirty="0" smtClean="0"/>
              <a:t>Baltské moře</a:t>
            </a:r>
          </a:p>
          <a:p>
            <a:r>
              <a:rPr lang="cs-CZ" dirty="0" smtClean="0"/>
              <a:t>Odra, Visla</a:t>
            </a:r>
          </a:p>
          <a:p>
            <a:pPr lvl="1"/>
            <a:endParaRPr lang="cs-CZ" dirty="0" smtClean="0"/>
          </a:p>
          <a:p>
            <a:endParaRPr lang="cs-CZ" b="1" dirty="0" smtClean="0"/>
          </a:p>
          <a:p>
            <a:pPr lvl="1"/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548680"/>
            <a:ext cx="1882552" cy="1143000"/>
          </a:xfrm>
        </p:spPr>
        <p:txBody>
          <a:bodyPr/>
          <a:lstStyle/>
          <a:p>
            <a:r>
              <a:rPr lang="cs-CZ" dirty="0" smtClean="0"/>
              <a:t>Polsko</a:t>
            </a:r>
            <a:endParaRPr lang="cs-CZ" dirty="0"/>
          </a:p>
        </p:txBody>
      </p:sp>
      <p:pic>
        <p:nvPicPr>
          <p:cNvPr id="5126" name="Picture 6" descr="Soubor:Old town panoram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46708">
            <a:off x="5596718" y="111834"/>
            <a:ext cx="3212219" cy="258702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580112" y="2204864"/>
            <a:ext cx="1152128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Gdańsk</a:t>
            </a:r>
            <a:endParaRPr lang="cs-CZ" dirty="0"/>
          </a:p>
        </p:txBody>
      </p:sp>
      <p:pic>
        <p:nvPicPr>
          <p:cNvPr id="5122" name="Picture 2" descr="File:Rafting on the Dunajec Riv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2564904"/>
            <a:ext cx="2952328" cy="2214246"/>
          </a:xfrm>
          <a:prstGeom prst="rect">
            <a:avLst/>
          </a:prstGeom>
          <a:noFill/>
        </p:spPr>
      </p:pic>
      <p:pic>
        <p:nvPicPr>
          <p:cNvPr id="5124" name="Picture 4" descr="File:Stoczni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1243513">
            <a:off x="5832141" y="4565841"/>
            <a:ext cx="3210150" cy="213174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732240" y="6488668"/>
            <a:ext cx="2411760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Štětínská loděnice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52320" y="3933056"/>
            <a:ext cx="1440160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NP Pieniny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1772816"/>
            <a:ext cx="720080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Rysy</a:t>
            </a:r>
            <a:endParaRPr lang="cs-CZ" dirty="0"/>
          </a:p>
        </p:txBody>
      </p:sp>
      <p:pic>
        <p:nvPicPr>
          <p:cNvPr id="12" name="Picture 2" descr="Soubor:Flag of Poland.sv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872" y="4797152"/>
            <a:ext cx="1958619" cy="122413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3" name="Picture 4" descr="Soubor:Herb Polski.sv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851920" y="3356992"/>
            <a:ext cx="1008112" cy="1186364"/>
          </a:xfrm>
          <a:prstGeom prst="rect">
            <a:avLst/>
          </a:prstGeom>
          <a:noFill/>
        </p:spPr>
      </p:pic>
      <p:sp>
        <p:nvSpPr>
          <p:cNvPr id="15" name="Zástupný symbol pro zápatí 13"/>
          <p:cNvSpPr txBox="1">
            <a:spLocks/>
          </p:cNvSpPr>
          <p:nvPr/>
        </p:nvSpPr>
        <p:spPr>
          <a:xfrm>
            <a:off x="0" y="6309320"/>
            <a:ext cx="2267743" cy="548680"/>
          </a:xfrm>
          <a:prstGeom prst="rect">
            <a:avLst/>
          </a:prstGeom>
        </p:spPr>
        <p:txBody>
          <a:bodyPr vert="horz" anchor="b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Autorem materiálu a všech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jeho částí, není-li uvedeno jinak, je Mgr. Dagmar </a:t>
            </a:r>
            <a:r>
              <a:rPr kumimoji="0" lang="cs-CZ" sz="1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Sacherová</a:t>
            </a:r>
            <a:r>
              <a:rPr kumimoji="0" lang="cs-CZ" sz="1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</a:t>
            </a:r>
            <a:endParaRPr kumimoji="0" lang="cs-CZ" sz="1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452596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Slovensko</a:t>
            </a:r>
          </a:p>
          <a:p>
            <a:pPr lvl="1"/>
            <a:r>
              <a:rPr lang="cs-CZ" sz="1400" dirty="0" smtClean="0"/>
              <a:t>Vlajka: [cit. 2012-30-03]. Dostupný pod licencí Public </a:t>
            </a:r>
            <a:r>
              <a:rPr lang="cs-CZ" sz="1400" dirty="0" err="1" smtClean="0"/>
              <a:t>domain</a:t>
            </a:r>
            <a:r>
              <a:rPr lang="cs-CZ" sz="1400" dirty="0" smtClean="0"/>
              <a:t> na WWW: </a:t>
            </a:r>
            <a:r>
              <a:rPr lang="cs-CZ" sz="1400" dirty="0" smtClean="0">
                <a:hlinkClick r:id="rId2"/>
              </a:rPr>
              <a:t>http://commons.wikimedia.org/wiki/File:Flag_of_Slovakia.svg</a:t>
            </a:r>
            <a:endParaRPr lang="cs-CZ" sz="1400" dirty="0" smtClean="0"/>
          </a:p>
          <a:p>
            <a:pPr lvl="1"/>
            <a:r>
              <a:rPr lang="cs-CZ" sz="1400" dirty="0" smtClean="0"/>
              <a:t>Mapa Evropy: [cit. 2012-30-03]. Dostupný pod licencí Free na WWW:</a:t>
            </a:r>
            <a:r>
              <a:rPr lang="cs-CZ" sz="1400" dirty="0" smtClean="0">
                <a:hlinkClick r:id="rId3"/>
              </a:rPr>
              <a:t> http://d-</a:t>
            </a:r>
            <a:r>
              <a:rPr lang="cs-CZ" sz="1400" dirty="0" err="1" smtClean="0">
                <a:hlinkClick r:id="rId3"/>
              </a:rPr>
              <a:t>maps.com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carte.php</a:t>
            </a:r>
            <a:r>
              <a:rPr lang="cs-CZ" sz="1400" dirty="0" smtClean="0">
                <a:hlinkClick r:id="rId3"/>
              </a:rPr>
              <a:t>?lib=western_</a:t>
            </a:r>
            <a:r>
              <a:rPr lang="cs-CZ" sz="1400" dirty="0" err="1" smtClean="0">
                <a:hlinkClick r:id="rId3"/>
              </a:rPr>
              <a:t>and</a:t>
            </a:r>
            <a:r>
              <a:rPr lang="cs-CZ" sz="1400" dirty="0" smtClean="0">
                <a:hlinkClick r:id="rId3"/>
              </a:rPr>
              <a:t>_</a:t>
            </a:r>
            <a:r>
              <a:rPr lang="cs-CZ" sz="1400" dirty="0" err="1" smtClean="0">
                <a:hlinkClick r:id="rId3"/>
              </a:rPr>
              <a:t>central</a:t>
            </a:r>
            <a:r>
              <a:rPr lang="cs-CZ" sz="1400" dirty="0" smtClean="0">
                <a:hlinkClick r:id="rId3"/>
              </a:rPr>
              <a:t>_</a:t>
            </a:r>
            <a:r>
              <a:rPr lang="cs-CZ" sz="1400" dirty="0" err="1" smtClean="0">
                <a:hlinkClick r:id="rId3"/>
              </a:rPr>
              <a:t>europe</a:t>
            </a:r>
            <a:r>
              <a:rPr lang="cs-CZ" sz="1400" dirty="0" smtClean="0">
                <a:hlinkClick r:id="rId3"/>
              </a:rPr>
              <a:t>_map&amp;</a:t>
            </a:r>
            <a:r>
              <a:rPr lang="cs-CZ" sz="1400" dirty="0" err="1" smtClean="0">
                <a:hlinkClick r:id="rId3"/>
              </a:rPr>
              <a:t>num</a:t>
            </a:r>
            <a:r>
              <a:rPr lang="cs-CZ" sz="1400" dirty="0" smtClean="0">
                <a:hlinkClick r:id="rId3"/>
              </a:rPr>
              <a:t>_car=13515&amp;</a:t>
            </a:r>
            <a:r>
              <a:rPr lang="cs-CZ" sz="1400" dirty="0" err="1" smtClean="0">
                <a:hlinkClick r:id="rId3"/>
              </a:rPr>
              <a:t>lang</a:t>
            </a:r>
            <a:r>
              <a:rPr lang="cs-CZ" sz="1400" dirty="0" smtClean="0">
                <a:hlinkClick r:id="rId3"/>
              </a:rPr>
              <a:t>=</a:t>
            </a:r>
            <a:r>
              <a:rPr lang="cs-CZ" sz="1400" dirty="0" err="1" smtClean="0">
                <a:hlinkClick r:id="rId3"/>
              </a:rPr>
              <a:t>en</a:t>
            </a:r>
            <a:endParaRPr lang="cs-CZ" sz="1400" dirty="0" smtClean="0"/>
          </a:p>
          <a:p>
            <a:pPr lvl="1"/>
            <a:r>
              <a:rPr lang="cs-CZ" sz="1400" dirty="0" smtClean="0"/>
              <a:t>Mapa se znakem: [cit. 2012-30-03]. Dostupný pod licencí Public </a:t>
            </a:r>
            <a:r>
              <a:rPr lang="cs-CZ" sz="1400" dirty="0" err="1" smtClean="0"/>
              <a:t>domain</a:t>
            </a:r>
            <a:r>
              <a:rPr lang="cs-CZ" sz="1400" dirty="0" smtClean="0"/>
              <a:t> na WWW:</a:t>
            </a:r>
            <a:r>
              <a:rPr lang="cs-CZ" sz="1400" dirty="0" smtClean="0">
                <a:hlinkClick r:id="rId4"/>
              </a:rPr>
              <a:t> http://commons.wikimedia.org/wiki/File:Slovakiatynk%C3%A4.svg</a:t>
            </a:r>
            <a:endParaRPr lang="cs-CZ" sz="1400" dirty="0" smtClean="0"/>
          </a:p>
          <a:p>
            <a:pPr lvl="1"/>
            <a:r>
              <a:rPr lang="cs-CZ" sz="1400" dirty="0" smtClean="0"/>
              <a:t>Kriváň: </a:t>
            </a:r>
            <a:r>
              <a:rPr lang="cs-CZ" sz="1400" dirty="0" err="1" smtClean="0"/>
              <a:t>Achernar.sk</a:t>
            </a:r>
            <a:r>
              <a:rPr lang="cs-CZ" sz="1400" dirty="0" smtClean="0"/>
              <a:t>.[cit. 2012-30-03]. 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  <a:r>
              <a:rPr lang="cs-CZ" sz="1400" dirty="0" err="1" smtClean="0"/>
              <a:t>Attribution</a:t>
            </a:r>
            <a:r>
              <a:rPr lang="cs-CZ" sz="1400" dirty="0" smtClean="0"/>
              <a:t>-</a:t>
            </a:r>
            <a:r>
              <a:rPr lang="cs-CZ" sz="1400" dirty="0" err="1" smtClean="0"/>
              <a:t>Share</a:t>
            </a:r>
            <a:r>
              <a:rPr lang="cs-CZ" sz="1400" dirty="0" smtClean="0"/>
              <a:t> </a:t>
            </a:r>
            <a:r>
              <a:rPr lang="cs-CZ" sz="1400" dirty="0" err="1" smtClean="0"/>
              <a:t>Alike</a:t>
            </a:r>
            <a:r>
              <a:rPr lang="cs-CZ" sz="1400" dirty="0" smtClean="0"/>
              <a:t> 3.0 </a:t>
            </a:r>
            <a:r>
              <a:rPr lang="cs-CZ" sz="1400" dirty="0" err="1" smtClean="0"/>
              <a:t>Unported</a:t>
            </a:r>
            <a:r>
              <a:rPr lang="cs-CZ" sz="1400" dirty="0" smtClean="0"/>
              <a:t> na WWW: </a:t>
            </a:r>
            <a:r>
              <a:rPr lang="cs-CZ" sz="1400" dirty="0" smtClean="0">
                <a:hlinkClick r:id="rId5"/>
              </a:rPr>
              <a:t>http://commons.wikimedia.org/wiki/File:Kriv%C3%A1%C5%88.JPG</a:t>
            </a:r>
            <a:endParaRPr lang="cs-CZ" sz="1400" dirty="0" smtClean="0"/>
          </a:p>
          <a:p>
            <a:pPr lvl="1"/>
            <a:r>
              <a:rPr lang="cs-CZ" sz="1400" dirty="0" smtClean="0"/>
              <a:t>Slovenský ráj: Zdenek Svoboda.[cit. 2012-30-03]. 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 </a:t>
            </a:r>
            <a:r>
              <a:rPr lang="cs-CZ" sz="1400" dirty="0" err="1" smtClean="0"/>
              <a:t>Attribution</a:t>
            </a:r>
            <a:r>
              <a:rPr lang="cs-CZ" sz="1400" dirty="0" smtClean="0"/>
              <a:t> 2.0 </a:t>
            </a:r>
            <a:r>
              <a:rPr lang="cs-CZ" sz="1400" dirty="0" err="1" smtClean="0"/>
              <a:t>Generic</a:t>
            </a:r>
            <a:r>
              <a:rPr lang="cs-CZ" sz="1400" dirty="0" smtClean="0"/>
              <a:t> na WWW:</a:t>
            </a:r>
            <a:r>
              <a:rPr lang="cs-CZ" sz="1400" dirty="0" smtClean="0">
                <a:hlinkClick r:id="rId6"/>
              </a:rPr>
              <a:t> http://commons.wikimedia.org/wiki/File:Slovensky_raj_01.jpg</a:t>
            </a:r>
            <a:r>
              <a:rPr lang="cs-CZ" sz="1400" dirty="0" smtClean="0"/>
              <a:t> </a:t>
            </a:r>
          </a:p>
          <a:p>
            <a:pPr lvl="1"/>
            <a:r>
              <a:rPr lang="cs-CZ" sz="1400" dirty="0" smtClean="0"/>
              <a:t>Bojnice: Martin </a:t>
            </a:r>
            <a:r>
              <a:rPr lang="cs-CZ" sz="1400" dirty="0" err="1" smtClean="0"/>
              <a:t>Hlauka</a:t>
            </a:r>
            <a:r>
              <a:rPr lang="cs-CZ" sz="1400" dirty="0" smtClean="0"/>
              <a:t>.[cit. 2012-30-03]. Dostupný pod licencí Free na WWW:</a:t>
            </a:r>
            <a:r>
              <a:rPr lang="cs-CZ" sz="1400" dirty="0" smtClean="0">
                <a:hlinkClick r:id="rId7"/>
              </a:rPr>
              <a:t> http://commons.wikimedia.org/wiki/File:Bojnice_Castle_2007.jpg</a:t>
            </a:r>
            <a:endParaRPr lang="cs-CZ" sz="1400" dirty="0" smtClean="0"/>
          </a:p>
          <a:p>
            <a:pPr lvl="1"/>
            <a:r>
              <a:rPr lang="cs-CZ" sz="1400" dirty="0" err="1" smtClean="0"/>
              <a:t>Gerlachovský</a:t>
            </a:r>
            <a:r>
              <a:rPr lang="cs-CZ" sz="1400" dirty="0" smtClean="0"/>
              <a:t> štít: Kristo.[cit. 2012-30-03]. 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  <a:r>
              <a:rPr lang="cs-CZ" sz="1400" dirty="0" err="1" smtClean="0"/>
              <a:t>Attribution</a:t>
            </a:r>
            <a:r>
              <a:rPr lang="cs-CZ" sz="1400" dirty="0" smtClean="0"/>
              <a:t>-</a:t>
            </a:r>
            <a:r>
              <a:rPr lang="cs-CZ" sz="1400" dirty="0" err="1" smtClean="0"/>
              <a:t>Share</a:t>
            </a:r>
            <a:r>
              <a:rPr lang="cs-CZ" sz="1400" dirty="0" smtClean="0"/>
              <a:t> </a:t>
            </a:r>
            <a:r>
              <a:rPr lang="cs-CZ" sz="1400" dirty="0" err="1" smtClean="0"/>
              <a:t>Alike</a:t>
            </a:r>
            <a:r>
              <a:rPr lang="cs-CZ" sz="1400" dirty="0" smtClean="0"/>
              <a:t> 3.0 </a:t>
            </a:r>
            <a:r>
              <a:rPr lang="cs-CZ" sz="1400" dirty="0" err="1" smtClean="0"/>
              <a:t>Unported</a:t>
            </a:r>
            <a:r>
              <a:rPr lang="cs-CZ" sz="1400" dirty="0" smtClean="0"/>
              <a:t> na WWW: </a:t>
            </a:r>
            <a:r>
              <a:rPr lang="cs-CZ" sz="1400" dirty="0" smtClean="0">
                <a:hlinkClick r:id="rId8"/>
              </a:rPr>
              <a:t>http://commons.wikimedia.org/wiki/File:Gerlachovsky_stit_from_Velicka_dolina.jpg</a:t>
            </a:r>
            <a:endParaRPr lang="cs-CZ" sz="1400" dirty="0" smtClean="0"/>
          </a:p>
          <a:p>
            <a:pPr lvl="1">
              <a:buNone/>
            </a:pPr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419872" y="6407944"/>
            <a:ext cx="572412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Rakousko</a:t>
            </a:r>
          </a:p>
          <a:p>
            <a:pPr lvl="1"/>
            <a:r>
              <a:rPr lang="cs-CZ" sz="1400" dirty="0" smtClean="0"/>
              <a:t>Vlajka: [cit. 2012-30-03]. Dostupný pod licencí Public </a:t>
            </a:r>
            <a:r>
              <a:rPr lang="cs-CZ" sz="1400" dirty="0" err="1" smtClean="0"/>
              <a:t>domain</a:t>
            </a:r>
            <a:r>
              <a:rPr lang="cs-CZ" sz="1400" dirty="0" smtClean="0"/>
              <a:t> na WWW: </a:t>
            </a:r>
            <a:r>
              <a:rPr lang="cs-CZ" sz="1400" dirty="0" smtClean="0">
                <a:hlinkClick r:id="rId2"/>
              </a:rPr>
              <a:t>http://commons.wikimedia.org/wiki/File:Flag_of_Austria.svg</a:t>
            </a:r>
            <a:endParaRPr lang="cs-CZ" sz="1400" dirty="0" smtClean="0"/>
          </a:p>
          <a:p>
            <a:pPr lvl="1"/>
            <a:r>
              <a:rPr lang="cs-CZ" sz="1400" dirty="0" smtClean="0"/>
              <a:t>Znak: [cit. 2012-30-03]. Dostupný pod licencí Public </a:t>
            </a:r>
            <a:r>
              <a:rPr lang="cs-CZ" sz="1400" dirty="0" err="1" smtClean="0"/>
              <a:t>domain</a:t>
            </a:r>
            <a:r>
              <a:rPr lang="cs-CZ" sz="1400" dirty="0" smtClean="0"/>
              <a:t> na WWW:</a:t>
            </a:r>
            <a:r>
              <a:rPr lang="cs-CZ" sz="1400" dirty="0" smtClean="0">
                <a:hlinkClick r:id="rId3"/>
              </a:rPr>
              <a:t> http://commons.wikimedia.org/wiki/File:Austria_Bundesadler.svg</a:t>
            </a:r>
            <a:endParaRPr lang="cs-CZ" sz="1400" dirty="0" smtClean="0"/>
          </a:p>
          <a:p>
            <a:pPr lvl="1"/>
            <a:r>
              <a:rPr lang="cs-CZ" sz="1400" dirty="0" smtClean="0"/>
              <a:t>Mapa Evropy: [cit. 2012-30-03]. Dostupný pod licencí Free na WWW:</a:t>
            </a:r>
            <a:r>
              <a:rPr lang="cs-CZ" sz="1400" dirty="0" smtClean="0">
                <a:hlinkClick r:id="rId4"/>
              </a:rPr>
              <a:t> http://d-</a:t>
            </a:r>
            <a:r>
              <a:rPr lang="cs-CZ" sz="1400" dirty="0" err="1" smtClean="0">
                <a:hlinkClick r:id="rId4"/>
              </a:rPr>
              <a:t>maps.com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carte.php</a:t>
            </a:r>
            <a:r>
              <a:rPr lang="cs-CZ" sz="1400" dirty="0" smtClean="0">
                <a:hlinkClick r:id="rId4"/>
              </a:rPr>
              <a:t>?lib=western_</a:t>
            </a:r>
            <a:r>
              <a:rPr lang="cs-CZ" sz="1400" dirty="0" err="1" smtClean="0">
                <a:hlinkClick r:id="rId4"/>
              </a:rPr>
              <a:t>and</a:t>
            </a:r>
            <a:r>
              <a:rPr lang="cs-CZ" sz="1400" dirty="0" smtClean="0">
                <a:hlinkClick r:id="rId4"/>
              </a:rPr>
              <a:t>_</a:t>
            </a:r>
            <a:r>
              <a:rPr lang="cs-CZ" sz="1400" dirty="0" err="1" smtClean="0">
                <a:hlinkClick r:id="rId4"/>
              </a:rPr>
              <a:t>central</a:t>
            </a:r>
            <a:r>
              <a:rPr lang="cs-CZ" sz="1400" dirty="0" smtClean="0">
                <a:hlinkClick r:id="rId4"/>
              </a:rPr>
              <a:t>_</a:t>
            </a:r>
            <a:r>
              <a:rPr lang="cs-CZ" sz="1400" dirty="0" err="1" smtClean="0">
                <a:hlinkClick r:id="rId4"/>
              </a:rPr>
              <a:t>europe</a:t>
            </a:r>
            <a:r>
              <a:rPr lang="cs-CZ" sz="1400" dirty="0" smtClean="0">
                <a:hlinkClick r:id="rId4"/>
              </a:rPr>
              <a:t>_map&amp;</a:t>
            </a:r>
            <a:r>
              <a:rPr lang="cs-CZ" sz="1400" dirty="0" err="1" smtClean="0">
                <a:hlinkClick r:id="rId4"/>
              </a:rPr>
              <a:t>num</a:t>
            </a:r>
            <a:r>
              <a:rPr lang="cs-CZ" sz="1400" dirty="0" smtClean="0">
                <a:hlinkClick r:id="rId4"/>
              </a:rPr>
              <a:t>_car=13515&amp;</a:t>
            </a:r>
            <a:r>
              <a:rPr lang="cs-CZ" sz="1400" dirty="0" err="1" smtClean="0">
                <a:hlinkClick r:id="rId4"/>
              </a:rPr>
              <a:t>lang</a:t>
            </a:r>
            <a:r>
              <a:rPr lang="cs-CZ" sz="1400" dirty="0" smtClean="0">
                <a:hlinkClick r:id="rId4"/>
              </a:rPr>
              <a:t>=</a:t>
            </a:r>
            <a:r>
              <a:rPr lang="cs-CZ" sz="1400" dirty="0" err="1" smtClean="0">
                <a:hlinkClick r:id="rId4"/>
              </a:rPr>
              <a:t>en</a:t>
            </a:r>
            <a:endParaRPr lang="cs-CZ" sz="1400" dirty="0" smtClean="0"/>
          </a:p>
          <a:p>
            <a:pPr lvl="1"/>
            <a:r>
              <a:rPr lang="cs-CZ" sz="1400" dirty="0" smtClean="0"/>
              <a:t>Grossglockner: Michael </a:t>
            </a:r>
            <a:r>
              <a:rPr lang="cs-CZ" sz="1400" dirty="0" err="1" smtClean="0"/>
              <a:t>Schmid</a:t>
            </a:r>
            <a:r>
              <a:rPr lang="cs-CZ" sz="1400" dirty="0" smtClean="0"/>
              <a:t>.[cit. 2012-30-03]. 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  <a:r>
              <a:rPr lang="cs-CZ" sz="1400" dirty="0" err="1" smtClean="0"/>
              <a:t>Attribution</a:t>
            </a:r>
            <a:r>
              <a:rPr lang="cs-CZ" sz="1400" dirty="0" smtClean="0"/>
              <a:t>-</a:t>
            </a:r>
            <a:r>
              <a:rPr lang="cs-CZ" sz="1400" dirty="0" err="1" smtClean="0"/>
              <a:t>Share</a:t>
            </a:r>
            <a:r>
              <a:rPr lang="cs-CZ" sz="1400" dirty="0" smtClean="0"/>
              <a:t> </a:t>
            </a:r>
            <a:r>
              <a:rPr lang="cs-CZ" sz="1400" dirty="0" err="1" smtClean="0"/>
              <a:t>Alike</a:t>
            </a:r>
            <a:r>
              <a:rPr lang="cs-CZ" sz="1400" dirty="0" smtClean="0"/>
              <a:t> 2.0 </a:t>
            </a:r>
            <a:r>
              <a:rPr lang="cs-CZ" sz="1400" dirty="0" err="1" smtClean="0"/>
              <a:t>Austria</a:t>
            </a:r>
            <a:r>
              <a:rPr lang="cs-CZ" sz="1400" dirty="0" smtClean="0"/>
              <a:t> na WWW:  </a:t>
            </a:r>
            <a:r>
              <a:rPr lang="cs-CZ" sz="1400" dirty="0" smtClean="0">
                <a:hlinkClick r:id="rId5"/>
              </a:rPr>
              <a:t>http://commons.wikimedia.org/wiki/File:Grossglockner_from_SW.jpg</a:t>
            </a:r>
            <a:endParaRPr lang="cs-CZ" sz="1400" dirty="0" smtClean="0"/>
          </a:p>
          <a:p>
            <a:pPr lvl="1"/>
            <a:r>
              <a:rPr lang="cs-CZ" sz="1400" dirty="0" smtClean="0"/>
              <a:t>Dunaj: </a:t>
            </a:r>
            <a:r>
              <a:rPr lang="cs-CZ" sz="1400" dirty="0" err="1" smtClean="0"/>
              <a:t>Omnidoom</a:t>
            </a:r>
            <a:r>
              <a:rPr lang="cs-CZ" sz="1400" dirty="0" smtClean="0"/>
              <a:t> 999.[cit. 2012-30-03]. 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 </a:t>
            </a:r>
            <a:r>
              <a:rPr lang="cs-CZ" sz="1400" dirty="0" err="1" smtClean="0"/>
              <a:t>Attribution</a:t>
            </a:r>
            <a:r>
              <a:rPr lang="cs-CZ" sz="1400" dirty="0" smtClean="0"/>
              <a:t>-</a:t>
            </a:r>
            <a:r>
              <a:rPr lang="cs-CZ" sz="1400" dirty="0" err="1" smtClean="0"/>
              <a:t>Share</a:t>
            </a:r>
            <a:r>
              <a:rPr lang="cs-CZ" sz="1400" dirty="0" smtClean="0"/>
              <a:t> </a:t>
            </a:r>
            <a:r>
              <a:rPr lang="cs-CZ" sz="1400" dirty="0" err="1" smtClean="0"/>
              <a:t>Alike</a:t>
            </a:r>
            <a:r>
              <a:rPr lang="cs-CZ" sz="1400" dirty="0" smtClean="0"/>
              <a:t> 3.0 </a:t>
            </a:r>
            <a:r>
              <a:rPr lang="cs-CZ" sz="1400" dirty="0" err="1" smtClean="0"/>
              <a:t>Unportedna</a:t>
            </a:r>
            <a:r>
              <a:rPr lang="cs-CZ" sz="1400" dirty="0" smtClean="0"/>
              <a:t> WWW:</a:t>
            </a:r>
            <a:r>
              <a:rPr lang="cs-CZ" sz="1400" dirty="0" smtClean="0">
                <a:hlinkClick r:id="rId6"/>
              </a:rPr>
              <a:t> http://commons.wikimedia.org/wiki/File:Donau-Wien-UNOcity.jpg</a:t>
            </a:r>
            <a:endParaRPr lang="cs-CZ" sz="1400" dirty="0" smtClean="0"/>
          </a:p>
          <a:p>
            <a:pPr lvl="1"/>
            <a:r>
              <a:rPr lang="cs-CZ" sz="1400" dirty="0" smtClean="0"/>
              <a:t>Tyrolské Alpy: </a:t>
            </a:r>
            <a:r>
              <a:rPr lang="cs-CZ" sz="1400" dirty="0" err="1" smtClean="0"/>
              <a:t>Paolo</a:t>
            </a:r>
            <a:r>
              <a:rPr lang="cs-CZ" sz="1400" dirty="0" smtClean="0"/>
              <a:t> </a:t>
            </a:r>
            <a:r>
              <a:rPr lang="cs-CZ" sz="1400" dirty="0" err="1" smtClean="0"/>
              <a:t>da</a:t>
            </a:r>
            <a:r>
              <a:rPr lang="cs-CZ" sz="1400" dirty="0" smtClean="0"/>
              <a:t> </a:t>
            </a:r>
            <a:r>
              <a:rPr lang="cs-CZ" sz="1400" dirty="0" err="1" smtClean="0"/>
              <a:t>Reggio</a:t>
            </a:r>
            <a:r>
              <a:rPr lang="cs-CZ" sz="1400" dirty="0" smtClean="0"/>
              <a:t>.[cit. 2012-30-03]. 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  <a:r>
              <a:rPr lang="cs-CZ" sz="1400" dirty="0" err="1" smtClean="0"/>
              <a:t>Attribution</a:t>
            </a:r>
            <a:r>
              <a:rPr lang="cs-CZ" sz="1400" dirty="0" smtClean="0"/>
              <a:t>-</a:t>
            </a:r>
            <a:r>
              <a:rPr lang="cs-CZ" sz="1400" dirty="0" err="1" smtClean="0"/>
              <a:t>Share</a:t>
            </a:r>
            <a:r>
              <a:rPr lang="cs-CZ" sz="1400" dirty="0" smtClean="0"/>
              <a:t> </a:t>
            </a:r>
            <a:r>
              <a:rPr lang="cs-CZ" sz="1400" dirty="0" err="1" smtClean="0"/>
              <a:t>Alike</a:t>
            </a:r>
            <a:r>
              <a:rPr lang="cs-CZ" sz="1400" dirty="0" smtClean="0"/>
              <a:t> 2.5 </a:t>
            </a:r>
            <a:r>
              <a:rPr lang="cs-CZ" sz="1400" dirty="0" err="1" smtClean="0"/>
              <a:t>Generic</a:t>
            </a:r>
            <a:r>
              <a:rPr lang="cs-CZ" sz="1400" dirty="0" smtClean="0"/>
              <a:t> na WWW:</a:t>
            </a:r>
            <a:r>
              <a:rPr lang="cs-CZ" sz="1400" dirty="0" smtClean="0">
                <a:hlinkClick r:id="rId7"/>
              </a:rPr>
              <a:t>http://</a:t>
            </a:r>
            <a:r>
              <a:rPr lang="cs-CZ" sz="1400" dirty="0" err="1" smtClean="0">
                <a:hlinkClick r:id="rId7"/>
              </a:rPr>
              <a:t>commons.wikimedia.org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wiki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File</a:t>
            </a:r>
            <a:r>
              <a:rPr lang="cs-CZ" sz="1400" dirty="0" smtClean="0">
                <a:hlinkClick r:id="rId7"/>
              </a:rPr>
              <a:t>:</a:t>
            </a:r>
            <a:r>
              <a:rPr lang="cs-CZ" sz="1400" dirty="0" err="1" smtClean="0">
                <a:hlinkClick r:id="rId7"/>
              </a:rPr>
              <a:t>Seefeld</a:t>
            </a:r>
            <a:r>
              <a:rPr lang="cs-CZ" sz="1400" dirty="0" smtClean="0">
                <a:hlinkClick r:id="rId7"/>
              </a:rPr>
              <a:t>_in_</a:t>
            </a:r>
            <a:r>
              <a:rPr lang="cs-CZ" sz="1400" dirty="0" err="1" smtClean="0">
                <a:hlinkClick r:id="rId7"/>
              </a:rPr>
              <a:t>tirol</a:t>
            </a:r>
            <a:r>
              <a:rPr lang="cs-CZ" sz="1400" dirty="0" smtClean="0">
                <a:hlinkClick r:id="rId7"/>
              </a:rPr>
              <a:t>_</a:t>
            </a:r>
            <a:r>
              <a:rPr lang="cs-CZ" sz="1400" dirty="0" err="1" smtClean="0">
                <a:hlinkClick r:id="rId7"/>
              </a:rPr>
              <a:t>landscape.jpg</a:t>
            </a:r>
            <a:endParaRPr lang="cs-CZ" sz="1400" dirty="0" smtClean="0"/>
          </a:p>
          <a:p>
            <a:pPr lvl="1"/>
            <a:r>
              <a:rPr lang="cs-CZ" sz="1400" dirty="0" smtClean="0"/>
              <a:t>Neziderské jezero: </a:t>
            </a:r>
            <a:r>
              <a:rPr lang="cs-CZ" sz="1400" dirty="0" err="1" smtClean="0"/>
              <a:t>Balazs</a:t>
            </a:r>
            <a:r>
              <a:rPr lang="cs-CZ" sz="1400" dirty="0" smtClean="0"/>
              <a:t> </a:t>
            </a:r>
            <a:r>
              <a:rPr lang="cs-CZ" sz="1400" dirty="0" err="1" smtClean="0"/>
              <a:t>Barnucz</a:t>
            </a:r>
            <a:r>
              <a:rPr lang="cs-CZ" sz="1400" dirty="0" smtClean="0"/>
              <a:t>.[cit. 2012-30-03]. 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 </a:t>
            </a:r>
            <a:r>
              <a:rPr lang="cs-CZ" sz="1400" dirty="0" err="1" smtClean="0"/>
              <a:t>Attribution</a:t>
            </a:r>
            <a:r>
              <a:rPr lang="cs-CZ" sz="1400" dirty="0" smtClean="0"/>
              <a:t>-</a:t>
            </a:r>
            <a:r>
              <a:rPr lang="cs-CZ" sz="1400" dirty="0" err="1" smtClean="0"/>
              <a:t>Share</a:t>
            </a:r>
            <a:r>
              <a:rPr lang="cs-CZ" sz="1400" dirty="0" smtClean="0"/>
              <a:t> </a:t>
            </a:r>
            <a:r>
              <a:rPr lang="cs-CZ" sz="1400" dirty="0" err="1" smtClean="0"/>
              <a:t>Alike</a:t>
            </a:r>
            <a:r>
              <a:rPr lang="cs-CZ" sz="1400" dirty="0" smtClean="0"/>
              <a:t> 3.0 </a:t>
            </a:r>
            <a:r>
              <a:rPr lang="cs-CZ" sz="1400" dirty="0" err="1" smtClean="0"/>
              <a:t>Unportedna</a:t>
            </a:r>
            <a:r>
              <a:rPr lang="cs-CZ" sz="1400" dirty="0" smtClean="0"/>
              <a:t> WWW:</a:t>
            </a:r>
            <a:r>
              <a:rPr lang="cs-CZ" sz="1400" dirty="0" smtClean="0">
                <a:hlinkClick r:id="rId6"/>
              </a:rPr>
              <a:t> </a:t>
            </a:r>
            <a:r>
              <a:rPr lang="cs-CZ" sz="1400" dirty="0" smtClean="0">
                <a:hlinkClick r:id="rId8"/>
              </a:rPr>
              <a:t>http://commons.wikimedia.org/wiki/File:Podersdorf_Nordstrand.jpg</a:t>
            </a:r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915816" y="6407944"/>
            <a:ext cx="622818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9000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Německo</a:t>
            </a:r>
          </a:p>
          <a:p>
            <a:pPr lvl="1"/>
            <a:r>
              <a:rPr lang="cs-CZ" sz="1500" dirty="0" smtClean="0"/>
              <a:t>Vlajka: [cit. 2012-30-03]. Dostupný pod licencí Public </a:t>
            </a:r>
            <a:r>
              <a:rPr lang="cs-CZ" sz="1500" dirty="0" err="1" smtClean="0"/>
              <a:t>domain</a:t>
            </a:r>
            <a:r>
              <a:rPr lang="cs-CZ" sz="1500" dirty="0" smtClean="0"/>
              <a:t> na WWW: </a:t>
            </a:r>
            <a:r>
              <a:rPr lang="cs-CZ" sz="1500" dirty="0" smtClean="0">
                <a:hlinkClick r:id="rId2"/>
              </a:rPr>
              <a:t>http://commons.wikimedia.org/wiki/File:Flag_of_Germany.svg</a:t>
            </a:r>
            <a:endParaRPr lang="cs-CZ" sz="1500" dirty="0" smtClean="0"/>
          </a:p>
          <a:p>
            <a:pPr lvl="1"/>
            <a:r>
              <a:rPr lang="cs-CZ" sz="1500" dirty="0" smtClean="0"/>
              <a:t>Znak: [cit. 2012-30-03]. Dostupný pod licencí Public </a:t>
            </a:r>
            <a:r>
              <a:rPr lang="cs-CZ" sz="1500" dirty="0" err="1" smtClean="0"/>
              <a:t>domain</a:t>
            </a:r>
            <a:r>
              <a:rPr lang="cs-CZ" sz="1500" dirty="0" smtClean="0"/>
              <a:t> na WWW: </a:t>
            </a:r>
            <a:r>
              <a:rPr lang="cs-CZ" sz="1500" dirty="0" smtClean="0">
                <a:hlinkClick r:id="rId3"/>
              </a:rPr>
              <a:t>http://commons.wikimedia.org/wiki/File:Coat_of_Arms_of_Germany.svg</a:t>
            </a:r>
            <a:endParaRPr lang="cs-CZ" sz="1500" dirty="0" smtClean="0"/>
          </a:p>
          <a:p>
            <a:pPr lvl="1"/>
            <a:r>
              <a:rPr lang="cs-CZ" sz="1600" dirty="0" smtClean="0"/>
              <a:t>Mapa Evropy: [cit. 2012-30-03]. Dostupný pod licencí Free na WWW:</a:t>
            </a:r>
            <a:r>
              <a:rPr lang="cs-CZ" sz="1600" dirty="0" smtClean="0">
                <a:hlinkClick r:id="rId4"/>
              </a:rPr>
              <a:t> http://d-</a:t>
            </a:r>
            <a:r>
              <a:rPr lang="cs-CZ" sz="1600" dirty="0" err="1" smtClean="0">
                <a:hlinkClick r:id="rId4"/>
              </a:rPr>
              <a:t>maps.com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carte.php</a:t>
            </a:r>
            <a:r>
              <a:rPr lang="cs-CZ" sz="1600" dirty="0" smtClean="0">
                <a:hlinkClick r:id="rId4"/>
              </a:rPr>
              <a:t>?lib=western_</a:t>
            </a:r>
            <a:r>
              <a:rPr lang="cs-CZ" sz="1600" dirty="0" err="1" smtClean="0">
                <a:hlinkClick r:id="rId4"/>
              </a:rPr>
              <a:t>and</a:t>
            </a:r>
            <a:r>
              <a:rPr lang="cs-CZ" sz="1600" dirty="0" smtClean="0">
                <a:hlinkClick r:id="rId4"/>
              </a:rPr>
              <a:t>_</a:t>
            </a:r>
            <a:r>
              <a:rPr lang="cs-CZ" sz="1600" dirty="0" err="1" smtClean="0">
                <a:hlinkClick r:id="rId4"/>
              </a:rPr>
              <a:t>central</a:t>
            </a:r>
            <a:r>
              <a:rPr lang="cs-CZ" sz="1600" dirty="0" smtClean="0">
                <a:hlinkClick r:id="rId4"/>
              </a:rPr>
              <a:t>_</a:t>
            </a:r>
            <a:r>
              <a:rPr lang="cs-CZ" sz="1600" dirty="0" err="1" smtClean="0">
                <a:hlinkClick r:id="rId4"/>
              </a:rPr>
              <a:t>europe</a:t>
            </a:r>
            <a:r>
              <a:rPr lang="cs-CZ" sz="1600" dirty="0" smtClean="0">
                <a:hlinkClick r:id="rId4"/>
              </a:rPr>
              <a:t>_map&amp;</a:t>
            </a:r>
            <a:r>
              <a:rPr lang="cs-CZ" sz="1600" dirty="0" err="1" smtClean="0">
                <a:hlinkClick r:id="rId4"/>
              </a:rPr>
              <a:t>num</a:t>
            </a:r>
            <a:r>
              <a:rPr lang="cs-CZ" sz="1600" dirty="0" smtClean="0">
                <a:hlinkClick r:id="rId4"/>
              </a:rPr>
              <a:t>_car=13515&amp;</a:t>
            </a:r>
            <a:r>
              <a:rPr lang="cs-CZ" sz="1600" dirty="0" err="1" smtClean="0">
                <a:hlinkClick r:id="rId4"/>
              </a:rPr>
              <a:t>lang</a:t>
            </a:r>
            <a:r>
              <a:rPr lang="cs-CZ" sz="1600" dirty="0" smtClean="0">
                <a:hlinkClick r:id="rId4"/>
              </a:rPr>
              <a:t>=</a:t>
            </a:r>
            <a:r>
              <a:rPr lang="cs-CZ" sz="1600" dirty="0" err="1" smtClean="0">
                <a:hlinkClick r:id="rId4"/>
              </a:rPr>
              <a:t>en</a:t>
            </a:r>
            <a:endParaRPr lang="cs-CZ" sz="1600" dirty="0" smtClean="0"/>
          </a:p>
          <a:p>
            <a:pPr lvl="1"/>
            <a:r>
              <a:rPr lang="cs-CZ" sz="1500" dirty="0" err="1" smtClean="0"/>
              <a:t>Neuschwanstein</a:t>
            </a:r>
            <a:r>
              <a:rPr lang="cs-CZ" sz="1500" dirty="0" smtClean="0"/>
              <a:t>: </a:t>
            </a:r>
            <a:r>
              <a:rPr lang="cs-CZ" sz="1500" dirty="0" err="1" smtClean="0"/>
              <a:t>Softeis</a:t>
            </a:r>
            <a:r>
              <a:rPr lang="cs-CZ" sz="1500" dirty="0" smtClean="0"/>
              <a:t>.[cit. 2012-30-03]. Dostupný pod licencí </a:t>
            </a:r>
            <a:r>
              <a:rPr lang="cs-CZ" sz="1500" dirty="0" err="1" smtClean="0"/>
              <a:t>Creative</a:t>
            </a:r>
            <a:r>
              <a:rPr lang="cs-CZ" sz="1500" dirty="0" smtClean="0"/>
              <a:t> </a:t>
            </a:r>
            <a:r>
              <a:rPr lang="cs-CZ" sz="1500" dirty="0" err="1" smtClean="0"/>
              <a:t>Commons</a:t>
            </a:r>
            <a:r>
              <a:rPr lang="cs-CZ" sz="1500" dirty="0" smtClean="0"/>
              <a:t>  </a:t>
            </a:r>
            <a:r>
              <a:rPr lang="cs-CZ" sz="1500" dirty="0" err="1" smtClean="0"/>
              <a:t>Attribution</a:t>
            </a:r>
            <a:r>
              <a:rPr lang="cs-CZ" sz="1500" dirty="0" smtClean="0"/>
              <a:t>-</a:t>
            </a:r>
            <a:r>
              <a:rPr lang="cs-CZ" sz="1500" dirty="0" err="1" smtClean="0"/>
              <a:t>Share</a:t>
            </a:r>
            <a:r>
              <a:rPr lang="cs-CZ" sz="1500" dirty="0" smtClean="0"/>
              <a:t> </a:t>
            </a:r>
            <a:r>
              <a:rPr lang="cs-CZ" sz="1500" dirty="0" err="1" smtClean="0"/>
              <a:t>Alike</a:t>
            </a:r>
            <a:r>
              <a:rPr lang="cs-CZ" sz="1500" dirty="0" smtClean="0"/>
              <a:t> 3.0 </a:t>
            </a:r>
            <a:r>
              <a:rPr lang="cs-CZ" sz="1500" dirty="0" err="1" smtClean="0"/>
              <a:t>Unported</a:t>
            </a:r>
            <a:r>
              <a:rPr lang="cs-CZ" sz="1500" dirty="0" smtClean="0"/>
              <a:t> na WWW: </a:t>
            </a:r>
            <a:r>
              <a:rPr lang="cs-CZ" sz="1500" dirty="0" smtClean="0">
                <a:hlinkClick r:id="rId5"/>
              </a:rPr>
              <a:t>http://commons.wikimedia.org/wiki/File:Castle_Neuschwanstein.jpg?uselang=cs</a:t>
            </a:r>
            <a:endParaRPr lang="cs-CZ" sz="1500" dirty="0" smtClean="0"/>
          </a:p>
          <a:p>
            <a:pPr lvl="1"/>
            <a:r>
              <a:rPr lang="cs-CZ" sz="1500" dirty="0" smtClean="0"/>
              <a:t>Zugspitze .Felix Wolf.[cit. 2012-30-03]. Dostupný pod licencí </a:t>
            </a:r>
            <a:r>
              <a:rPr lang="cs-CZ" sz="1500" dirty="0" err="1" smtClean="0"/>
              <a:t>Creative</a:t>
            </a:r>
            <a:r>
              <a:rPr lang="cs-CZ" sz="1500" dirty="0" smtClean="0"/>
              <a:t> </a:t>
            </a:r>
            <a:r>
              <a:rPr lang="cs-CZ" sz="1500" dirty="0" err="1" smtClean="0"/>
              <a:t>Commons</a:t>
            </a:r>
            <a:r>
              <a:rPr lang="cs-CZ" sz="1500" dirty="0" smtClean="0"/>
              <a:t>  </a:t>
            </a:r>
            <a:r>
              <a:rPr lang="cs-CZ" sz="1500" dirty="0" err="1" smtClean="0"/>
              <a:t>Attribution</a:t>
            </a:r>
            <a:r>
              <a:rPr lang="cs-CZ" sz="1500" dirty="0" smtClean="0"/>
              <a:t>-</a:t>
            </a:r>
            <a:r>
              <a:rPr lang="cs-CZ" sz="1500" dirty="0" err="1" smtClean="0"/>
              <a:t>Share</a:t>
            </a:r>
            <a:r>
              <a:rPr lang="cs-CZ" sz="1500" dirty="0" smtClean="0"/>
              <a:t> </a:t>
            </a:r>
            <a:r>
              <a:rPr lang="cs-CZ" sz="1500" dirty="0" err="1" smtClean="0"/>
              <a:t>Alike</a:t>
            </a:r>
            <a:r>
              <a:rPr lang="cs-CZ" sz="1500" dirty="0" smtClean="0"/>
              <a:t> 3.0 </a:t>
            </a:r>
            <a:r>
              <a:rPr lang="cs-CZ" sz="1500" dirty="0" err="1" smtClean="0"/>
              <a:t>Unported</a:t>
            </a:r>
            <a:r>
              <a:rPr lang="cs-CZ" sz="1500" dirty="0" smtClean="0"/>
              <a:t> na WWW:</a:t>
            </a:r>
            <a:r>
              <a:rPr lang="cs-CZ" sz="1500" dirty="0" smtClean="0">
                <a:hlinkClick r:id="rId6"/>
              </a:rPr>
              <a:t> http://commons.wikimedia.org/wiki/File:DSC06785.JPG</a:t>
            </a:r>
            <a:endParaRPr lang="cs-CZ" sz="1500" dirty="0" smtClean="0"/>
          </a:p>
          <a:p>
            <a:pPr lvl="1"/>
            <a:r>
              <a:rPr lang="cs-CZ" sz="1500" dirty="0" smtClean="0"/>
              <a:t>Útesy, Rujána: </a:t>
            </a:r>
            <a:r>
              <a:rPr lang="cs-CZ" sz="1500" dirty="0" err="1" smtClean="0"/>
              <a:t>smial</a:t>
            </a:r>
            <a:r>
              <a:rPr lang="cs-CZ" sz="1500" dirty="0" smtClean="0"/>
              <a:t>.[cit. 2012-30-03]. Dostupný pod licencí </a:t>
            </a:r>
            <a:r>
              <a:rPr lang="cs-CZ" sz="1500" dirty="0" err="1" smtClean="0"/>
              <a:t>Creative</a:t>
            </a:r>
            <a:r>
              <a:rPr lang="cs-CZ" sz="1500" dirty="0" smtClean="0"/>
              <a:t> </a:t>
            </a:r>
            <a:r>
              <a:rPr lang="cs-CZ" sz="1500" dirty="0" err="1" smtClean="0"/>
              <a:t>Commons</a:t>
            </a:r>
            <a:r>
              <a:rPr lang="cs-CZ" sz="1500" dirty="0" smtClean="0"/>
              <a:t> Free </a:t>
            </a:r>
            <a:r>
              <a:rPr lang="cs-CZ" sz="1500" dirty="0" err="1" smtClean="0"/>
              <a:t>Art</a:t>
            </a:r>
            <a:r>
              <a:rPr lang="cs-CZ" sz="1500" dirty="0" smtClean="0"/>
              <a:t> na WWW:</a:t>
            </a:r>
            <a:r>
              <a:rPr lang="cs-CZ" sz="1500" dirty="0" smtClean="0">
                <a:hlinkClick r:id="rId7"/>
              </a:rPr>
              <a:t>http://</a:t>
            </a:r>
            <a:r>
              <a:rPr lang="cs-CZ" sz="1500" dirty="0" err="1" smtClean="0">
                <a:hlinkClick r:id="rId7"/>
              </a:rPr>
              <a:t>commons.wikimedia.org</a:t>
            </a:r>
            <a:r>
              <a:rPr lang="cs-CZ" sz="1500" dirty="0" smtClean="0">
                <a:hlinkClick r:id="rId7"/>
              </a:rPr>
              <a:t>/</a:t>
            </a:r>
            <a:r>
              <a:rPr lang="cs-CZ" sz="1500" dirty="0" err="1" smtClean="0">
                <a:hlinkClick r:id="rId7"/>
              </a:rPr>
              <a:t>wiki</a:t>
            </a:r>
            <a:r>
              <a:rPr lang="cs-CZ" sz="1500" dirty="0" smtClean="0">
                <a:hlinkClick r:id="rId7"/>
              </a:rPr>
              <a:t>/</a:t>
            </a:r>
            <a:r>
              <a:rPr lang="cs-CZ" sz="1500" dirty="0" err="1" smtClean="0">
                <a:hlinkClick r:id="rId7"/>
              </a:rPr>
              <a:t>File</a:t>
            </a:r>
            <a:r>
              <a:rPr lang="cs-CZ" sz="1500" dirty="0" smtClean="0">
                <a:hlinkClick r:id="rId7"/>
              </a:rPr>
              <a:t>:</a:t>
            </a:r>
            <a:r>
              <a:rPr lang="cs-CZ" sz="1500" dirty="0" err="1" smtClean="0">
                <a:hlinkClick r:id="rId7"/>
              </a:rPr>
              <a:t>Ruegen</a:t>
            </a:r>
            <a:r>
              <a:rPr lang="cs-CZ" sz="1500" dirty="0" smtClean="0">
                <a:hlinkClick r:id="rId7"/>
              </a:rPr>
              <a:t>_</a:t>
            </a:r>
            <a:r>
              <a:rPr lang="cs-CZ" sz="1500" dirty="0" err="1" smtClean="0">
                <a:hlinkClick r:id="rId7"/>
              </a:rPr>
              <a:t>Kreidekueste</a:t>
            </a:r>
            <a:r>
              <a:rPr lang="cs-CZ" sz="1500" dirty="0" smtClean="0">
                <a:hlinkClick r:id="rId7"/>
              </a:rPr>
              <a:t>_IMGP7119_</a:t>
            </a:r>
            <a:r>
              <a:rPr lang="cs-CZ" sz="1500" dirty="0" err="1" smtClean="0">
                <a:hlinkClick r:id="rId7"/>
              </a:rPr>
              <a:t>wp.jpg</a:t>
            </a:r>
            <a:r>
              <a:rPr lang="cs-CZ" sz="1500" dirty="0" smtClean="0"/>
              <a:t> </a:t>
            </a:r>
          </a:p>
          <a:p>
            <a:pPr lvl="1"/>
            <a:r>
              <a:rPr lang="cs-CZ" sz="1500" dirty="0" smtClean="0"/>
              <a:t>Labe: Christian Fischer.[cit. 2012-30-03]. Dostupný pod licencí </a:t>
            </a:r>
            <a:r>
              <a:rPr lang="cs-CZ" sz="1500" dirty="0" err="1" smtClean="0"/>
              <a:t>Creative</a:t>
            </a:r>
            <a:r>
              <a:rPr lang="cs-CZ" sz="1500" dirty="0" smtClean="0"/>
              <a:t> </a:t>
            </a:r>
            <a:r>
              <a:rPr lang="cs-CZ" sz="1500" dirty="0" err="1" smtClean="0"/>
              <a:t>Commons</a:t>
            </a:r>
            <a:r>
              <a:rPr lang="cs-CZ" sz="1500" dirty="0" smtClean="0"/>
              <a:t>  </a:t>
            </a:r>
            <a:r>
              <a:rPr lang="cs-CZ" sz="1500" dirty="0" err="1" smtClean="0"/>
              <a:t>Attribution</a:t>
            </a:r>
            <a:r>
              <a:rPr lang="cs-CZ" sz="1500" dirty="0" smtClean="0"/>
              <a:t>-</a:t>
            </a:r>
            <a:r>
              <a:rPr lang="cs-CZ" sz="1500" dirty="0" err="1" smtClean="0"/>
              <a:t>Share</a:t>
            </a:r>
            <a:r>
              <a:rPr lang="cs-CZ" sz="1500" dirty="0" smtClean="0"/>
              <a:t> </a:t>
            </a:r>
            <a:r>
              <a:rPr lang="cs-CZ" sz="1500" dirty="0" err="1" smtClean="0"/>
              <a:t>Alike</a:t>
            </a:r>
            <a:r>
              <a:rPr lang="cs-CZ" sz="1500" dirty="0" smtClean="0"/>
              <a:t> 3.0 </a:t>
            </a:r>
            <a:r>
              <a:rPr lang="cs-CZ" sz="1500" dirty="0" err="1" smtClean="0"/>
              <a:t>Unported</a:t>
            </a:r>
            <a:r>
              <a:rPr lang="cs-CZ" sz="1500" dirty="0" smtClean="0"/>
              <a:t> na WWW:</a:t>
            </a:r>
            <a:r>
              <a:rPr lang="cs-CZ" sz="1500" dirty="0" smtClean="0">
                <a:hlinkClick r:id="rId6"/>
              </a:rPr>
              <a:t> </a:t>
            </a:r>
            <a:r>
              <a:rPr lang="cs-CZ" sz="1500" dirty="0" smtClean="0">
                <a:hlinkClick r:id="rId8"/>
              </a:rPr>
              <a:t>http://cs.wikipedia.org/wiki/Soubor:ElbeKM505.jpg</a:t>
            </a:r>
            <a:endParaRPr lang="cs-CZ" sz="1500" dirty="0" smtClean="0"/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03848" y="6407944"/>
            <a:ext cx="594015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Polsko</a:t>
            </a:r>
          </a:p>
          <a:p>
            <a:pPr lvl="1"/>
            <a:r>
              <a:rPr lang="cs-CZ" sz="1600" dirty="0" smtClean="0"/>
              <a:t>Vlajka: </a:t>
            </a:r>
            <a:r>
              <a:rPr lang="cs-CZ" sz="1600" dirty="0" err="1" smtClean="0"/>
              <a:t>Mareklug</a:t>
            </a:r>
            <a:r>
              <a:rPr lang="cs-CZ" sz="1600" dirty="0" smtClean="0"/>
              <a:t>, </a:t>
            </a:r>
            <a:r>
              <a:rPr lang="cs-CZ" sz="1600" dirty="0" err="1" smtClean="0"/>
              <a:t>Wanted</a:t>
            </a:r>
            <a:r>
              <a:rPr lang="cs-CZ" sz="1600" dirty="0" smtClean="0"/>
              <a:t>.[cit. 2012-31-03]. Dostupný pod licencí Public </a:t>
            </a:r>
            <a:r>
              <a:rPr lang="cs-CZ" sz="1600" dirty="0" err="1" smtClean="0"/>
              <a:t>domain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2"/>
              </a:rPr>
              <a:t>http://commons.wikimedia.org/wiki/File:Flag_of_Poland.svg</a:t>
            </a:r>
            <a:endParaRPr lang="cs-CZ" sz="1600" dirty="0" smtClean="0"/>
          </a:p>
          <a:p>
            <a:pPr lvl="1"/>
            <a:r>
              <a:rPr lang="cs-CZ" sz="1600" dirty="0" smtClean="0"/>
              <a:t>Znak: </a:t>
            </a:r>
            <a:r>
              <a:rPr lang="cs-CZ" sz="1600" dirty="0" err="1" smtClean="0"/>
              <a:t>Zając</a:t>
            </a:r>
            <a:r>
              <a:rPr lang="cs-CZ" sz="1600" dirty="0" smtClean="0"/>
              <a:t>.[cit. 2012-31-03]. Dostupný pod licencí Public </a:t>
            </a:r>
            <a:r>
              <a:rPr lang="cs-CZ" sz="1600" dirty="0" err="1" smtClean="0"/>
              <a:t>domain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3"/>
              </a:rPr>
              <a:t>http://commons.wikimedia.org/wiki/File:Herb_Polski.svg</a:t>
            </a:r>
            <a:r>
              <a:rPr lang="cs-CZ" sz="1600" dirty="0" smtClean="0"/>
              <a:t> </a:t>
            </a:r>
          </a:p>
          <a:p>
            <a:pPr lvl="1"/>
            <a:r>
              <a:rPr lang="cs-CZ" sz="1600" dirty="0" smtClean="0"/>
              <a:t>Mapa Evropy: [cit. 2012-30-03]. Dostupný pod licencí Free na WWW:</a:t>
            </a:r>
            <a:r>
              <a:rPr lang="cs-CZ" sz="1600" dirty="0" smtClean="0">
                <a:hlinkClick r:id="rId4"/>
              </a:rPr>
              <a:t> http://d-</a:t>
            </a:r>
            <a:r>
              <a:rPr lang="cs-CZ" sz="1600" dirty="0" err="1" smtClean="0">
                <a:hlinkClick r:id="rId4"/>
              </a:rPr>
              <a:t>maps.com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carte.php</a:t>
            </a:r>
            <a:r>
              <a:rPr lang="cs-CZ" sz="1600" dirty="0" smtClean="0">
                <a:hlinkClick r:id="rId4"/>
              </a:rPr>
              <a:t>?lib=western_</a:t>
            </a:r>
            <a:r>
              <a:rPr lang="cs-CZ" sz="1600" dirty="0" err="1" smtClean="0">
                <a:hlinkClick r:id="rId4"/>
              </a:rPr>
              <a:t>and</a:t>
            </a:r>
            <a:r>
              <a:rPr lang="cs-CZ" sz="1600" dirty="0" smtClean="0">
                <a:hlinkClick r:id="rId4"/>
              </a:rPr>
              <a:t>_</a:t>
            </a:r>
            <a:r>
              <a:rPr lang="cs-CZ" sz="1600" dirty="0" err="1" smtClean="0">
                <a:hlinkClick r:id="rId4"/>
              </a:rPr>
              <a:t>central</a:t>
            </a:r>
            <a:r>
              <a:rPr lang="cs-CZ" sz="1600" dirty="0" smtClean="0">
                <a:hlinkClick r:id="rId4"/>
              </a:rPr>
              <a:t>_</a:t>
            </a:r>
            <a:r>
              <a:rPr lang="cs-CZ" sz="1600" dirty="0" err="1" smtClean="0">
                <a:hlinkClick r:id="rId4"/>
              </a:rPr>
              <a:t>europe</a:t>
            </a:r>
            <a:r>
              <a:rPr lang="cs-CZ" sz="1600" dirty="0" smtClean="0">
                <a:hlinkClick r:id="rId4"/>
              </a:rPr>
              <a:t>_map&amp;</a:t>
            </a:r>
            <a:r>
              <a:rPr lang="cs-CZ" sz="1600" dirty="0" err="1" smtClean="0">
                <a:hlinkClick r:id="rId4"/>
              </a:rPr>
              <a:t>num</a:t>
            </a:r>
            <a:r>
              <a:rPr lang="cs-CZ" sz="1600" dirty="0" smtClean="0">
                <a:hlinkClick r:id="rId4"/>
              </a:rPr>
              <a:t>_car=13515&amp;</a:t>
            </a:r>
            <a:r>
              <a:rPr lang="cs-CZ" sz="1600" dirty="0" err="1" smtClean="0">
                <a:hlinkClick r:id="rId4"/>
              </a:rPr>
              <a:t>lang</a:t>
            </a:r>
            <a:r>
              <a:rPr lang="cs-CZ" sz="1600" dirty="0" smtClean="0">
                <a:hlinkClick r:id="rId4"/>
              </a:rPr>
              <a:t>=</a:t>
            </a:r>
            <a:r>
              <a:rPr lang="cs-CZ" sz="1600" dirty="0" err="1" smtClean="0">
                <a:hlinkClick r:id="rId4"/>
              </a:rPr>
              <a:t>en</a:t>
            </a:r>
            <a:endParaRPr lang="cs-CZ" sz="1600" dirty="0" smtClean="0"/>
          </a:p>
          <a:p>
            <a:pPr lvl="1"/>
            <a:r>
              <a:rPr lang="cs-CZ" sz="1600" dirty="0" smtClean="0"/>
              <a:t>Rysy:  </a:t>
            </a:r>
            <a:r>
              <a:rPr lang="cs-CZ" sz="1600" dirty="0" err="1" smtClean="0"/>
              <a:t>Piotr</a:t>
            </a:r>
            <a:r>
              <a:rPr lang="cs-CZ" sz="1600" dirty="0" smtClean="0"/>
              <a:t> </a:t>
            </a:r>
            <a:r>
              <a:rPr lang="cs-CZ" sz="1600" dirty="0" err="1" smtClean="0"/>
              <a:t>Hałaczkiewicz</a:t>
            </a:r>
            <a:r>
              <a:rPr lang="cs-CZ" sz="1600" dirty="0" smtClean="0"/>
              <a:t>.[cit. 2012-31-03].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</a:t>
            </a:r>
            <a:r>
              <a:rPr lang="cs-CZ" sz="1600" dirty="0" err="1" smtClean="0"/>
              <a:t>Attribution</a:t>
            </a:r>
            <a:r>
              <a:rPr lang="cs-CZ" sz="1600" dirty="0" smtClean="0"/>
              <a:t>-</a:t>
            </a:r>
            <a:r>
              <a:rPr lang="cs-CZ" sz="1600" dirty="0" err="1" smtClean="0"/>
              <a:t>Share</a:t>
            </a:r>
            <a:r>
              <a:rPr lang="cs-CZ" sz="1600" dirty="0" smtClean="0"/>
              <a:t> </a:t>
            </a:r>
            <a:r>
              <a:rPr lang="cs-CZ" sz="1600" dirty="0" err="1" smtClean="0"/>
              <a:t>Alike</a:t>
            </a:r>
            <a:r>
              <a:rPr lang="cs-CZ" sz="1600" dirty="0" smtClean="0"/>
              <a:t> 3.0 </a:t>
            </a:r>
            <a:r>
              <a:rPr lang="cs-CZ" sz="1600" dirty="0" err="1" smtClean="0"/>
              <a:t>Unported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5"/>
              </a:rPr>
              <a:t>http://commons.wikimedia.org/wiki/File:Rysy-2004-06-11.jpg</a:t>
            </a:r>
            <a:endParaRPr lang="cs-CZ" sz="1600" dirty="0" smtClean="0"/>
          </a:p>
          <a:p>
            <a:pPr lvl="1"/>
            <a:r>
              <a:rPr lang="cs-CZ" sz="1600" dirty="0" smtClean="0"/>
              <a:t>NP Pieniny: </a:t>
            </a:r>
            <a:r>
              <a:rPr lang="cs-CZ" sz="1600" dirty="0" err="1" smtClean="0"/>
              <a:t>Jerzy</a:t>
            </a:r>
            <a:r>
              <a:rPr lang="cs-CZ" sz="1600" dirty="0" smtClean="0"/>
              <a:t> </a:t>
            </a:r>
            <a:r>
              <a:rPr lang="cs-CZ" sz="1600" dirty="0" err="1" smtClean="0"/>
              <a:t>Opioła</a:t>
            </a:r>
            <a:r>
              <a:rPr lang="cs-CZ" sz="1600" dirty="0" smtClean="0"/>
              <a:t> .[cit. 2012-31-03].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 </a:t>
            </a:r>
            <a:r>
              <a:rPr lang="cs-CZ" sz="1600" dirty="0" err="1" smtClean="0"/>
              <a:t>Attribution</a:t>
            </a:r>
            <a:r>
              <a:rPr lang="cs-CZ" sz="1600" dirty="0" smtClean="0"/>
              <a:t>-</a:t>
            </a:r>
            <a:r>
              <a:rPr lang="cs-CZ" sz="1600" dirty="0" err="1" smtClean="0"/>
              <a:t>Share</a:t>
            </a:r>
            <a:r>
              <a:rPr lang="cs-CZ" sz="1600" dirty="0" smtClean="0"/>
              <a:t> </a:t>
            </a:r>
            <a:r>
              <a:rPr lang="cs-CZ" sz="1600" dirty="0" err="1" smtClean="0"/>
              <a:t>Alike</a:t>
            </a:r>
            <a:r>
              <a:rPr lang="cs-CZ" sz="1600" dirty="0" smtClean="0"/>
              <a:t> 3.0 </a:t>
            </a:r>
            <a:r>
              <a:rPr lang="cs-CZ" sz="1600" dirty="0" err="1" smtClean="0"/>
              <a:t>Unported</a:t>
            </a:r>
            <a:r>
              <a:rPr lang="cs-CZ" sz="1600" dirty="0" smtClean="0"/>
              <a:t> na WWW:</a:t>
            </a:r>
            <a:r>
              <a:rPr lang="cs-CZ" sz="1600" dirty="0" smtClean="0">
                <a:hlinkClick r:id="rId6"/>
              </a:rPr>
              <a:t>http://</a:t>
            </a:r>
            <a:r>
              <a:rPr lang="cs-CZ" sz="1600" dirty="0" err="1" smtClean="0">
                <a:hlinkClick r:id="rId6"/>
              </a:rPr>
              <a:t>commons.wikimedia.org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wiki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File</a:t>
            </a:r>
            <a:r>
              <a:rPr lang="cs-CZ" sz="1600" dirty="0" smtClean="0">
                <a:hlinkClick r:id="rId6"/>
              </a:rPr>
              <a:t>:Rafting_on_</a:t>
            </a:r>
            <a:r>
              <a:rPr lang="cs-CZ" sz="1600" dirty="0" err="1" smtClean="0">
                <a:hlinkClick r:id="rId6"/>
              </a:rPr>
              <a:t>the</a:t>
            </a:r>
            <a:r>
              <a:rPr lang="cs-CZ" sz="1600" dirty="0" smtClean="0">
                <a:hlinkClick r:id="rId6"/>
              </a:rPr>
              <a:t>_Dunajec_</a:t>
            </a:r>
            <a:r>
              <a:rPr lang="cs-CZ" sz="1600" dirty="0" err="1" smtClean="0">
                <a:hlinkClick r:id="rId6"/>
              </a:rPr>
              <a:t>River.jpg</a:t>
            </a:r>
            <a:r>
              <a:rPr lang="cs-CZ" sz="1600" dirty="0" smtClean="0"/>
              <a:t> </a:t>
            </a:r>
          </a:p>
          <a:p>
            <a:pPr lvl="1"/>
            <a:r>
              <a:rPr lang="cs-CZ" sz="1600" dirty="0" err="1" smtClean="0"/>
              <a:t>Gdansk</a:t>
            </a:r>
            <a:r>
              <a:rPr lang="cs-CZ" sz="1600" dirty="0" smtClean="0"/>
              <a:t>: </a:t>
            </a:r>
            <a:r>
              <a:rPr lang="cs-CZ" sz="1600" dirty="0" err="1" smtClean="0"/>
              <a:t>Nikater</a:t>
            </a:r>
            <a:r>
              <a:rPr lang="cs-CZ" sz="1600" dirty="0" smtClean="0"/>
              <a:t>.[cit. 2012-31-03].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</a:t>
            </a:r>
            <a:r>
              <a:rPr lang="cs-CZ" sz="1600" dirty="0" err="1" smtClean="0"/>
              <a:t>Attribution</a:t>
            </a:r>
            <a:r>
              <a:rPr lang="cs-CZ" sz="1600" dirty="0" smtClean="0"/>
              <a:t>-</a:t>
            </a:r>
            <a:r>
              <a:rPr lang="cs-CZ" sz="1600" dirty="0" err="1" smtClean="0"/>
              <a:t>Share</a:t>
            </a:r>
            <a:r>
              <a:rPr lang="cs-CZ" sz="1600" dirty="0" smtClean="0"/>
              <a:t> </a:t>
            </a:r>
            <a:r>
              <a:rPr lang="cs-CZ" sz="1600" dirty="0" err="1" smtClean="0"/>
              <a:t>Alike</a:t>
            </a:r>
            <a:r>
              <a:rPr lang="cs-CZ" sz="1600" dirty="0" smtClean="0"/>
              <a:t> 3.0 </a:t>
            </a:r>
            <a:r>
              <a:rPr lang="cs-CZ" sz="1600" dirty="0" err="1" smtClean="0"/>
              <a:t>Unported</a:t>
            </a:r>
            <a:r>
              <a:rPr lang="cs-CZ" sz="1600" dirty="0" smtClean="0"/>
              <a:t> na WWW:</a:t>
            </a:r>
            <a:r>
              <a:rPr lang="cs-CZ" sz="1600" dirty="0" smtClean="0">
                <a:hlinkClick r:id="rId7"/>
              </a:rPr>
              <a:t>http://</a:t>
            </a:r>
            <a:r>
              <a:rPr lang="cs-CZ" sz="1600" dirty="0" err="1" smtClean="0">
                <a:hlinkClick r:id="rId7"/>
              </a:rPr>
              <a:t>commons.wikimedia.org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wiki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File</a:t>
            </a:r>
            <a:r>
              <a:rPr lang="cs-CZ" sz="1600" dirty="0" smtClean="0">
                <a:hlinkClick r:id="rId7"/>
              </a:rPr>
              <a:t>:D%C5%82ugie_</a:t>
            </a:r>
            <a:r>
              <a:rPr lang="cs-CZ" sz="1600" dirty="0" err="1" smtClean="0">
                <a:hlinkClick r:id="rId7"/>
              </a:rPr>
              <a:t>Pobrze</a:t>
            </a:r>
            <a:r>
              <a:rPr lang="cs-CZ" sz="1600" dirty="0" smtClean="0">
                <a:hlinkClick r:id="rId7"/>
              </a:rPr>
              <a:t>%C5%</a:t>
            </a:r>
            <a:r>
              <a:rPr lang="cs-CZ" sz="1600" dirty="0" err="1" smtClean="0">
                <a:hlinkClick r:id="rId7"/>
              </a:rPr>
              <a:t>BCe</a:t>
            </a:r>
            <a:r>
              <a:rPr lang="cs-CZ" sz="1600" dirty="0" smtClean="0">
                <a:hlinkClick r:id="rId7"/>
              </a:rPr>
              <a:t>_in_</a:t>
            </a:r>
            <a:r>
              <a:rPr lang="cs-CZ" sz="1600" dirty="0" err="1" smtClean="0">
                <a:hlinkClick r:id="rId7"/>
              </a:rPr>
              <a:t>Gda</a:t>
            </a:r>
            <a:r>
              <a:rPr lang="cs-CZ" sz="1600" dirty="0" smtClean="0">
                <a:hlinkClick r:id="rId7"/>
              </a:rPr>
              <a:t>%C5%84sk_(</a:t>
            </a:r>
            <a:r>
              <a:rPr lang="cs-CZ" sz="1600" dirty="0" err="1" smtClean="0">
                <a:hlinkClick r:id="rId7"/>
              </a:rPr>
              <a:t>Mot</a:t>
            </a:r>
            <a:r>
              <a:rPr lang="cs-CZ" sz="1600" dirty="0" smtClean="0">
                <a:hlinkClick r:id="rId7"/>
              </a:rPr>
              <a:t>%C5%82awa).</a:t>
            </a:r>
            <a:r>
              <a:rPr lang="cs-CZ" sz="1600" dirty="0" err="1" smtClean="0">
                <a:hlinkClick r:id="rId7"/>
              </a:rPr>
              <a:t>jpg</a:t>
            </a:r>
            <a:r>
              <a:rPr lang="cs-CZ" sz="1600" dirty="0" smtClean="0"/>
              <a:t> </a:t>
            </a:r>
          </a:p>
          <a:p>
            <a:pPr lvl="1"/>
            <a:r>
              <a:rPr lang="cs-CZ" sz="1600" dirty="0" smtClean="0"/>
              <a:t>Štětín: Nanc1.[cit. 2012-31-03]. Dostupný pod licencí Public </a:t>
            </a:r>
            <a:r>
              <a:rPr lang="cs-CZ" sz="1600" dirty="0" err="1" smtClean="0"/>
              <a:t>domain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8"/>
              </a:rPr>
              <a:t>http://commons.wikimedia.org/wiki/File:Stocznia.jpg</a:t>
            </a:r>
            <a:r>
              <a:rPr lang="cs-CZ" sz="1600" dirty="0" smtClean="0"/>
              <a:t>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347864" y="6407944"/>
            <a:ext cx="57961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698</TotalTime>
  <Words>877</Words>
  <Application>Microsoft Office PowerPoint</Application>
  <PresentationFormat>Předvádění na obrazovce (4:3)</PresentationFormat>
  <Paragraphs>183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Shluk</vt:lpstr>
      <vt:lpstr>Snímek 1</vt:lpstr>
      <vt:lpstr>Anotace</vt:lpstr>
      <vt:lpstr>Naši sousedé</vt:lpstr>
      <vt:lpstr>Slovensko</vt:lpstr>
      <vt:lpstr>Slovensko</vt:lpstr>
      <vt:lpstr>Rakousko</vt:lpstr>
      <vt:lpstr>Rakousko</vt:lpstr>
      <vt:lpstr>Německo</vt:lpstr>
      <vt:lpstr>Německo</vt:lpstr>
      <vt:lpstr>Polská republika Rzeczpospolita Polska</vt:lpstr>
      <vt:lpstr>Polsko</vt:lpstr>
      <vt:lpstr>Zdroje</vt:lpstr>
      <vt:lpstr>Zdroje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Naši sousedé</dc:title>
  <dc:creator>Jana</dc:creator>
  <cp:lastModifiedBy>Jana</cp:lastModifiedBy>
  <cp:revision>51</cp:revision>
  <dcterms:created xsi:type="dcterms:W3CDTF">2012-03-30T09:59:20Z</dcterms:created>
  <dcterms:modified xsi:type="dcterms:W3CDTF">2012-06-14T19:05:41Z</dcterms:modified>
</cp:coreProperties>
</file>