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69" r:id="rId3"/>
    <p:sldId id="270" r:id="rId4"/>
    <p:sldId id="271" r:id="rId5"/>
    <p:sldId id="272" r:id="rId6"/>
    <p:sldId id="277" r:id="rId7"/>
    <p:sldId id="273" r:id="rId8"/>
    <p:sldId id="275" r:id="rId9"/>
    <p:sldId id="274" r:id="rId10"/>
    <p:sldId id="276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2256" y="-1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11_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VODSTVO  ČR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ScaleX="10254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32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5839" custScaleY="71617" custLinFactY="13735" custLinFactNeighborX="48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54B93AC-F262-41B1-B127-89A1A7DDED92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C8C47CFA-CAB5-4550-8863-B18CF58FE6FD}" type="presOf" srcId="{4998EED1-9AAF-4045-BAC6-AA54B1A3E015}" destId="{6E27EA9C-C67C-450A-8A3C-DF1F4862AEAB}" srcOrd="0" destOrd="0" presId="urn:microsoft.com/office/officeart/2005/8/layout/pyramid2"/>
    <dgm:cxn modelId="{60A47E78-05C9-4C4A-B139-9868959577C2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2C14696B-877D-43B5-BFC9-941C67662028}" type="presOf" srcId="{D14199FD-C0E7-4C1B-9738-0FA9E56F2803}" destId="{E915DD33-C422-48D7-A147-9DF518074CD6}" srcOrd="0" destOrd="0" presId="urn:microsoft.com/office/officeart/2005/8/layout/pyramid2"/>
    <dgm:cxn modelId="{CBC779CF-CEBA-4039-B095-7FCCE3F04629}" type="presParOf" srcId="{E915DD33-C422-48D7-A147-9DF518074CD6}" destId="{AA8D1857-C2BD-4E9B-945E-6C696E0FAF33}" srcOrd="0" destOrd="0" presId="urn:microsoft.com/office/officeart/2005/8/layout/pyramid2"/>
    <dgm:cxn modelId="{41814684-D259-4D3D-A63C-EA5AB7A333BC}" type="presParOf" srcId="{E915DD33-C422-48D7-A147-9DF518074CD6}" destId="{3BAA9B1B-BFD6-4CA9-90A9-730241A0D9F7}" srcOrd="1" destOrd="0" presId="urn:microsoft.com/office/officeart/2005/8/layout/pyramid2"/>
    <dgm:cxn modelId="{2300A75A-5603-4308-A71C-C9F4BA317DB3}" type="presParOf" srcId="{3BAA9B1B-BFD6-4CA9-90A9-730241A0D9F7}" destId="{908BA98C-A95B-4D99-AB45-D03C9BA08086}" srcOrd="0" destOrd="0" presId="urn:microsoft.com/office/officeart/2005/8/layout/pyramid2"/>
    <dgm:cxn modelId="{82A17CEB-EFDF-4161-ADFD-D3053C3189ED}" type="presParOf" srcId="{3BAA9B1B-BFD6-4CA9-90A9-730241A0D9F7}" destId="{259FFE0E-3104-4C28-90A5-34C9081B2D21}" srcOrd="1" destOrd="0" presId="urn:microsoft.com/office/officeart/2005/8/layout/pyramid2"/>
    <dgm:cxn modelId="{2DDAE527-E353-4879-9889-81BF4F6D3A3D}" type="presParOf" srcId="{3BAA9B1B-BFD6-4CA9-90A9-730241A0D9F7}" destId="{ED2230FF-1096-48BA-B691-CB70E3195D4E}" srcOrd="2" destOrd="0" presId="urn:microsoft.com/office/officeart/2005/8/layout/pyramid2"/>
    <dgm:cxn modelId="{20A06E8F-4BB6-47CC-89E6-5E0224030780}" type="presParOf" srcId="{3BAA9B1B-BFD6-4CA9-90A9-730241A0D9F7}" destId="{73724FA6-330F-43B7-BA60-483C4E413C56}" srcOrd="3" destOrd="0" presId="urn:microsoft.com/office/officeart/2005/8/layout/pyramid2"/>
    <dgm:cxn modelId="{01114F7E-8959-4902-AA82-0478CB2E7896}" type="presParOf" srcId="{3BAA9B1B-BFD6-4CA9-90A9-730241A0D9F7}" destId="{6E27EA9C-C67C-450A-8A3C-DF1F4862AEAB}" srcOrd="4" destOrd="0" presId="urn:microsoft.com/office/officeart/2005/8/layout/pyramid2"/>
    <dgm:cxn modelId="{F97007FB-6CBA-45A3-9E87-04519BED9054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20F7E-7B2A-4BB3-9300-18CC4FD89D7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638F5-0FF4-4F66-A26F-EAF4879C0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BEF03-8361-4133-8F55-3AED0D5F097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7034F-544B-4DEF-9C95-3651E0781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F5B2B-DFCC-483E-BAA0-4BA2207FA91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7130-B637-406D-8A09-E5F24DE00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5DC4A-F401-4ABF-92C7-4278AC9DB51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8ED20-B7E8-4D8F-A1C2-B079097D5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DEF19-8562-43F6-8CC6-572355194A3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73345-A6BB-4B79-8B6D-C59DE53A3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FBD57-74FF-4248-9E69-22B858117A0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78D6C-925A-4CE7-98D3-229AE1622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43D7C-E2C3-4869-8674-8191C7F104D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68FBB-BA75-488B-B8DD-8C27F3E29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E7C83-5A95-465F-A583-2D56DB02D71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6748B-13E7-4FE0-ACE4-B09092C01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A56C0-047E-4B4D-A5B2-15D149E1A1D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940ED-9CB1-46AC-8272-FF5D3F501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832B5-E7A9-4A1F-A25A-61217B724CF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1FA9F-9FED-4B50-AED6-C576FED7B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66246-9B9F-4263-9769-AF987B70FDE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E9F9B-B334-4242-8A05-C38D2CB86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515CD1-19DD-42CF-9110-C8A06EF0B9C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7D8EF5F-2454-4D0E-8F04-C16407C29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sndAc>
      <p:stSnd>
        <p:snd r:embed="rId13" name="type.wav"/>
      </p:stSnd>
    </p:sndAc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85720" y="1785926"/>
          <a:ext cx="8286808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28750" y="428625"/>
            <a:ext cx="6715125" cy="12858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63" y="4500563"/>
            <a:ext cx="3143250" cy="642937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VODSTVO  ČESKÉ 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357812"/>
          </a:xfrm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OVĚŘENÍ VE VÝUCE:     </a:t>
            </a:r>
            <a:r>
              <a:rPr lang="cs-CZ" dirty="0" smtClean="0"/>
              <a:t>31.10.2011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KLÍČOVÁ SLOVA: </a:t>
            </a:r>
            <a:r>
              <a:rPr lang="cs-CZ" dirty="0" smtClean="0"/>
              <a:t>pramen, potok, bystřina, řeka, horní, střední a dolní tok řeky, levý a pravý břeh, soutok, přítok, povodí, úmoří, vodní plochy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ANOTACE: </a:t>
            </a:r>
            <a:r>
              <a:rPr lang="cs-CZ" dirty="0" smtClean="0"/>
              <a:t>DUM uceluje poznatky žáků o existenci  vody v různých skupenstvích. Vede žáky k orientaci na mapě při vyhledávání vodních ploch, řek, povodí i úmoří. DUM opakuje názvy jednotlivých částí řeky podle obrázku.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63" y="285750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Kde na Zemi najdeme vodu?</a:t>
            </a:r>
            <a:endParaRPr lang="cs-CZ" b="1" dirty="0"/>
          </a:p>
        </p:txBody>
      </p:sp>
      <p:sp>
        <p:nvSpPr>
          <p:cNvPr id="4" name="Obláček 3"/>
          <p:cNvSpPr/>
          <p:nvPr/>
        </p:nvSpPr>
        <p:spPr>
          <a:xfrm>
            <a:off x="785813" y="1643063"/>
            <a:ext cx="3786187" cy="1500187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ve vzduchu</a:t>
            </a:r>
            <a:endParaRPr lang="cs-CZ" sz="36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00563" y="2357438"/>
            <a:ext cx="4143375" cy="1571625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na povrchu</a:t>
            </a:r>
          </a:p>
        </p:txBody>
      </p:sp>
      <p:sp>
        <p:nvSpPr>
          <p:cNvPr id="6" name="Obláček 5"/>
          <p:cNvSpPr/>
          <p:nvPr/>
        </p:nvSpPr>
        <p:spPr>
          <a:xfrm>
            <a:off x="714375" y="4143375"/>
            <a:ext cx="4929188" cy="1428750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pod povrchem</a:t>
            </a:r>
            <a:endParaRPr lang="cs-CZ" sz="36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85813" y="1357313"/>
            <a:ext cx="1571625" cy="7858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vodní pára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1285875" y="2857500"/>
            <a:ext cx="1500188" cy="7143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srážky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6572250" y="3500438"/>
            <a:ext cx="1857375" cy="7143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stojaté vody</a:t>
            </a:r>
            <a:endParaRPr lang="cs-CZ" sz="2400" b="1" dirty="0"/>
          </a:p>
        </p:txBody>
      </p:sp>
      <p:sp>
        <p:nvSpPr>
          <p:cNvPr id="11" name="Elipsa 10"/>
          <p:cNvSpPr/>
          <p:nvPr/>
        </p:nvSpPr>
        <p:spPr>
          <a:xfrm>
            <a:off x="4714875" y="1500188"/>
            <a:ext cx="2428875" cy="1071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slaná voda v oceánech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4786313" y="3357563"/>
            <a:ext cx="1785937" cy="8572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tekoucí vody</a:t>
            </a:r>
            <a:endParaRPr lang="cs-CZ" sz="2400" b="1" dirty="0"/>
          </a:p>
        </p:txBody>
      </p:sp>
      <p:sp>
        <p:nvSpPr>
          <p:cNvPr id="13" name="Elipsa 12"/>
          <p:cNvSpPr/>
          <p:nvPr/>
        </p:nvSpPr>
        <p:spPr>
          <a:xfrm>
            <a:off x="4214813" y="4786313"/>
            <a:ext cx="2857500" cy="928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půdní vláha</a:t>
            </a:r>
            <a:endParaRPr lang="cs-CZ" sz="2400" b="1" dirty="0"/>
          </a:p>
        </p:txBody>
      </p:sp>
      <p:sp>
        <p:nvSpPr>
          <p:cNvPr id="14" name="Elipsa 13"/>
          <p:cNvSpPr/>
          <p:nvPr/>
        </p:nvSpPr>
        <p:spPr>
          <a:xfrm>
            <a:off x="714375" y="5072063"/>
            <a:ext cx="2071688" cy="8572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podzemní voda</a:t>
            </a:r>
            <a:endParaRPr lang="cs-CZ" sz="2400" b="1" dirty="0"/>
          </a:p>
        </p:txBody>
      </p:sp>
      <p:sp>
        <p:nvSpPr>
          <p:cNvPr id="9" name="Elipsa 8"/>
          <p:cNvSpPr/>
          <p:nvPr/>
        </p:nvSpPr>
        <p:spPr>
          <a:xfrm>
            <a:off x="6500813" y="2000250"/>
            <a:ext cx="2428875" cy="8572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sladká voda v ledovcích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  <a:solidFill>
            <a:schemeClr val="accent5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Doplň neúplné věty: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286250"/>
          </a:xfrm>
        </p:spPr>
        <p:txBody>
          <a:bodyPr/>
          <a:lstStyle/>
          <a:p>
            <a:r>
              <a:rPr lang="cs-CZ" smtClean="0"/>
              <a:t>Podzemní voda místy _________ na povrch.</a:t>
            </a:r>
          </a:p>
          <a:p>
            <a:r>
              <a:rPr lang="cs-CZ" smtClean="0"/>
              <a:t>Vyvěrající pramen může obsahovat i rozpuštěné minerální látky z hornin. Teplým minerálním pramenům říkáme ________ .</a:t>
            </a:r>
          </a:p>
          <a:p>
            <a:r>
              <a:rPr lang="cs-CZ" smtClean="0"/>
              <a:t>Na místech s léčivými minerálními prameny byly vybudovány ___________ .</a:t>
            </a:r>
          </a:p>
          <a:p>
            <a:r>
              <a:rPr lang="cs-CZ" smtClean="0"/>
              <a:t>Nejznámější lázeňská střediska jsou: ____________ , ___________ a __________ 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143000" y="5643563"/>
            <a:ext cx="1643063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Karlovy Vary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000375" y="5643563"/>
            <a:ext cx="114300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vyvěrá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357688" y="5643563"/>
            <a:ext cx="228600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Františkovy Lázně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714875" y="6143625"/>
            <a:ext cx="2214563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lázeňská střediska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929438" y="5643563"/>
            <a:ext cx="1000125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vřídla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000250" y="6143625"/>
            <a:ext cx="2428875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Mariánské Lázně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500" y="35718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Pracujeme s mapou:</a:t>
            </a:r>
            <a:endParaRPr lang="cs-CZ" b="1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428625" y="1571625"/>
            <a:ext cx="3286125" cy="2643188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Jakou barvou značíme na mapě vodní plochy?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5072063" y="1643063"/>
            <a:ext cx="3571875" cy="307181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Jaké vodní plochy můžeme na mapě naší republiky najít?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1857375" y="4071938"/>
            <a:ext cx="4214813" cy="2143125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Najdi na mapě vodní nádrže. Dávej hádanky druhým.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00063" y="357188"/>
            <a:ext cx="814387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/>
              <a:t>Doplňte  vhodnými  výrazy:</a:t>
            </a:r>
            <a:endParaRPr lang="cs-CZ" sz="3600" b="1" dirty="0"/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14313"/>
            <a:ext cx="8229600" cy="5840412"/>
          </a:xfrm>
          <a:solidFill>
            <a:schemeClr val="accent4">
              <a:lumMod val="40000"/>
              <a:lumOff val="60000"/>
            </a:schemeClr>
          </a:solidFill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Vodní tok je ohraničen __________ 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Jezera jsou _______ vzniklé vodní nádrže.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Největší jezera v naší republice jsou __________ a ___________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Rybníky jsou __________ vodní nádrže.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Největší rybníky v naší republice jsou _______ , _______ , ________ a _________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Vodní nádrže zadržují náhlé ______________ , ochraňují tak okolí před ___________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Obvykle jsou u nich vybudované ___________, některé nádrže slouží jako __________________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500063" y="285750"/>
            <a:ext cx="1071562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umělé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571625" y="285750"/>
            <a:ext cx="1785938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Čertovo jezero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357563" y="285750"/>
            <a:ext cx="1214437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korytem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500688" y="285750"/>
            <a:ext cx="1500187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povodněmi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072313" y="285750"/>
            <a:ext cx="1571625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Černé jezero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28625" y="5929313"/>
            <a:ext cx="142875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Rožmberk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43438" y="285750"/>
            <a:ext cx="785812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Svět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7286625" y="2286000"/>
            <a:ext cx="1285875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přirozeně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643688" y="5929313"/>
            <a:ext cx="114300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/>
              <a:t>Bezdrev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7358063" y="2714625"/>
            <a:ext cx="114300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Hejtman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1857375" y="5929313"/>
            <a:ext cx="2143125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vodní elektrárny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215188" y="785813"/>
            <a:ext cx="142875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přívaly vod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071938" y="5929313"/>
            <a:ext cx="2571750" cy="4286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zásobárny pitné vody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7" grpId="0" build="allAtOnce" animBg="1"/>
      <p:bldP spid="16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63" y="285750"/>
            <a:ext cx="8229600" cy="1143000"/>
          </a:xfrm>
          <a:solidFill>
            <a:schemeClr val="bg1"/>
          </a:solidFill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  Pojmenuj části</a:t>
            </a:r>
            <a:br>
              <a:rPr lang="cs-CZ" b="1" dirty="0" smtClean="0"/>
            </a:br>
            <a:r>
              <a:rPr lang="cs-CZ" b="1" dirty="0" smtClean="0"/>
              <a:t>        řeky:</a:t>
            </a:r>
            <a:endParaRPr lang="cs-CZ" b="1" dirty="0"/>
          </a:p>
        </p:txBody>
      </p:sp>
      <p:pic>
        <p:nvPicPr>
          <p:cNvPr id="19458" name="Obrázek 16" descr="DSC00043.JPG"/>
          <p:cNvPicPr>
            <a:picLocks noChangeAspect="1"/>
          </p:cNvPicPr>
          <p:nvPr/>
        </p:nvPicPr>
        <p:blipFill>
          <a:blip r:embed="rId3"/>
          <a:srcRect l="9375" t="9375" r="9375" b="4688"/>
          <a:stretch>
            <a:fillRect/>
          </a:stretch>
        </p:blipFill>
        <p:spPr bwMode="auto">
          <a:xfrm>
            <a:off x="4286250" y="285750"/>
            <a:ext cx="4500563" cy="634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Elipsa 13"/>
          <p:cNvSpPr/>
          <p:nvPr/>
        </p:nvSpPr>
        <p:spPr>
          <a:xfrm>
            <a:off x="2500313" y="1500188"/>
            <a:ext cx="1571625" cy="71437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soutok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85750" y="3000375"/>
            <a:ext cx="1571625" cy="71437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pravý břeh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00063" y="4071938"/>
            <a:ext cx="1571625" cy="7858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přítok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500188" y="2214563"/>
            <a:ext cx="1571625" cy="71437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ústí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000250" y="5572125"/>
            <a:ext cx="1571625" cy="785813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moře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57188" y="1571625"/>
            <a:ext cx="1500187" cy="71437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levý břeh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500313" y="4643438"/>
            <a:ext cx="1571625" cy="71437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střední 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85750" y="5072063"/>
            <a:ext cx="1571625" cy="78581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dolní 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071688" y="3786188"/>
            <a:ext cx="1571625" cy="71437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horní 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571750" y="2857500"/>
            <a:ext cx="1500188" cy="71437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ysClr val="windowText" lastClr="000000"/>
                </a:solidFill>
              </a:rPr>
              <a:t>pramen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            </a:t>
            </a:r>
            <a:r>
              <a:rPr lang="cs-CZ" sz="4800" b="1" dirty="0" smtClean="0"/>
              <a:t> POVODÍ 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72063" y="285750"/>
            <a:ext cx="3643312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území, ze kterého odvádí vody jeden vodní tok</a:t>
            </a:r>
            <a:endParaRPr lang="cs-CZ" sz="2400" b="1" dirty="0"/>
          </a:p>
        </p:txBody>
      </p:sp>
      <p:pic>
        <p:nvPicPr>
          <p:cNvPr id="20483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357313" y="1714500"/>
            <a:ext cx="6215062" cy="4081463"/>
          </a:xfrm>
        </p:spPr>
      </p:pic>
      <p:cxnSp>
        <p:nvCxnSpPr>
          <p:cNvPr id="9" name="Zakřivená spojovací čára 8"/>
          <p:cNvCxnSpPr/>
          <p:nvPr/>
        </p:nvCxnSpPr>
        <p:spPr>
          <a:xfrm rot="5400000">
            <a:off x="4321969" y="3321844"/>
            <a:ext cx="1571625" cy="1071563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ovací čára 10"/>
          <p:cNvCxnSpPr/>
          <p:nvPr/>
        </p:nvCxnSpPr>
        <p:spPr>
          <a:xfrm>
            <a:off x="5929313" y="2857500"/>
            <a:ext cx="1357312" cy="1071563"/>
          </a:xfrm>
          <a:prstGeom prst="curvedConnector3">
            <a:avLst>
              <a:gd name="adj1" fmla="val 37563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857250" y="1857375"/>
            <a:ext cx="1643063" cy="500063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povodí  Labe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929188" y="5572125"/>
            <a:ext cx="2071687" cy="57150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povodí  Moravy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429375" y="2143125"/>
            <a:ext cx="1857375" cy="500063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povodí  Odry</a:t>
            </a:r>
            <a:endParaRPr lang="cs-CZ" sz="2000" b="1" dirty="0"/>
          </a:p>
        </p:txBody>
      </p:sp>
      <p:sp>
        <p:nvSpPr>
          <p:cNvPr id="16" name="Elipsa 15"/>
          <p:cNvSpPr/>
          <p:nvPr/>
        </p:nvSpPr>
        <p:spPr>
          <a:xfrm>
            <a:off x="642938" y="4786313"/>
            <a:ext cx="2857500" cy="11430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Ve kterém povodí leží naše obec?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800" b="1" dirty="0" smtClean="0"/>
              <a:t>           ÚMOŘÍ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929188" y="285750"/>
            <a:ext cx="37861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území, odkud odtéká voda do jednoho moře</a:t>
            </a:r>
            <a:endParaRPr lang="cs-CZ" sz="2400" b="1" dirty="0"/>
          </a:p>
        </p:txBody>
      </p:sp>
      <p:pic>
        <p:nvPicPr>
          <p:cNvPr id="21507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285875" y="1785938"/>
            <a:ext cx="6357938" cy="4175125"/>
          </a:xfrm>
        </p:spPr>
      </p:pic>
      <p:cxnSp>
        <p:nvCxnSpPr>
          <p:cNvPr id="8" name="Zakřivená spojovací čára 7"/>
          <p:cNvCxnSpPr/>
          <p:nvPr/>
        </p:nvCxnSpPr>
        <p:spPr>
          <a:xfrm rot="5400000">
            <a:off x="4286250" y="3429000"/>
            <a:ext cx="1643063" cy="1071563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ovací čára 8"/>
          <p:cNvCxnSpPr/>
          <p:nvPr/>
        </p:nvCxnSpPr>
        <p:spPr>
          <a:xfrm>
            <a:off x="5857875" y="3000375"/>
            <a:ext cx="1428750" cy="1071563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642938" y="4786313"/>
            <a:ext cx="3286125" cy="135731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Najdi na mapě,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ysClr val="windowText" lastClr="000000"/>
                </a:solidFill>
              </a:rPr>
              <a:t>do kterého moře naše řeky ústí.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85813" y="1785938"/>
            <a:ext cx="2143125" cy="78581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Labe ústí do Severního moře.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429375" y="2000250"/>
            <a:ext cx="2214563" cy="785813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Odra ústí do Baltského moře.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000625" y="5143500"/>
            <a:ext cx="2714625" cy="9286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Morava se vlévá do Dunaje, který ústí do Černého moře.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Zástupný symbol pro obsah 11" descr="MC900349423.WMF"/>
          <p:cNvPicPr>
            <a:picLocks noGrp="1" noChangeAspect="1"/>
          </p:cNvPicPr>
          <p:nvPr>
            <p:ph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642938" y="1357313"/>
            <a:ext cx="8001000" cy="5254625"/>
          </a:xfrm>
        </p:spPr>
      </p:pic>
      <p:sp>
        <p:nvSpPr>
          <p:cNvPr id="6" name="Elipsa 5"/>
          <p:cNvSpPr/>
          <p:nvPr/>
        </p:nvSpPr>
        <p:spPr>
          <a:xfrm>
            <a:off x="500063" y="5786438"/>
            <a:ext cx="8429625" cy="857250"/>
          </a:xfrm>
          <a:prstGeom prst="ellips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ysClr val="windowText" lastClr="000000"/>
                </a:solidFill>
              </a:rPr>
              <a:t>Najdeš tyto zakreslené řeky na mapě?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1500" y="428625"/>
            <a:ext cx="8143875" cy="92868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ysClr val="windowText" lastClr="0000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ysClr val="windowText" lastClr="000000"/>
                </a:solidFill>
              </a:rPr>
              <a:t>Pracujte ve dvojicích. Zadávejte si navzájem názvy řek, které musí druzí zakreslit do mapy.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VODSTVO  ČESKÉ 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5000625"/>
          </a:xfrm>
          <a:solidFill>
            <a:schemeClr val="accent4">
              <a:lumMod val="40000"/>
              <a:lumOff val="60000"/>
            </a:schemeClr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Části řeky: </a:t>
            </a:r>
            <a:r>
              <a:rPr lang="cs-CZ" dirty="0" smtClean="0"/>
              <a:t>pramen, horní tok, střední tok, dolní tok, ústí, soutok, přítok, pravý břeh, levý břeh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POVODÍ </a:t>
            </a:r>
            <a:r>
              <a:rPr lang="cs-CZ" dirty="0" smtClean="0"/>
              <a:t>= území, ze kterého odvádí vody jedna řeka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ÚMOŘÍ</a:t>
            </a:r>
            <a:r>
              <a:rPr lang="cs-CZ" dirty="0" smtClean="0"/>
              <a:t> = území, odkud odtéká voda do jednoho moře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Labe</a:t>
            </a:r>
            <a:r>
              <a:rPr lang="cs-CZ" dirty="0" smtClean="0"/>
              <a:t>      Severní moře                                                                          </a:t>
            </a:r>
            <a:r>
              <a:rPr lang="cs-CZ" b="1" dirty="0" smtClean="0"/>
              <a:t>Morava </a:t>
            </a:r>
            <a:r>
              <a:rPr lang="cs-CZ" dirty="0" smtClean="0"/>
              <a:t>      Dunaj      Černé moře                                     </a:t>
            </a:r>
            <a:r>
              <a:rPr lang="cs-CZ" b="1" dirty="0" smtClean="0"/>
              <a:t>Odra</a:t>
            </a:r>
            <a:r>
              <a:rPr lang="cs-CZ" dirty="0" smtClean="0"/>
              <a:t>       Baltské moře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857625" y="5357813"/>
            <a:ext cx="357188" cy="15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286000" y="5357813"/>
            <a:ext cx="357188" cy="15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785938" y="4929188"/>
            <a:ext cx="357187" cy="15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857375" y="5786438"/>
            <a:ext cx="357188" cy="15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Obrazový materiál čerpaný  z otevřené galerie na www -  </a:t>
            </a:r>
            <a:r>
              <a:rPr lang="cs-CZ" smtClean="0">
                <a:hlinkClick r:id="rId3"/>
              </a:rPr>
              <a:t>http://office.microsoft.com</a:t>
            </a:r>
            <a:r>
              <a:rPr lang="cs-CZ" smtClean="0"/>
              <a:t> (Mapa České republiky – MC900349423.WMF)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Vlastní 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960</TotalTime>
  <Words>396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Calibri</vt:lpstr>
      <vt:lpstr>Arial</vt:lpstr>
      <vt:lpstr>Motiv sady Office</vt:lpstr>
      <vt:lpstr>Snímek 1</vt:lpstr>
      <vt:lpstr>VODSTVO  ČESKÉ  REPUBLIKY</vt:lpstr>
      <vt:lpstr>Kde na Zemi najdeme vodu?</vt:lpstr>
      <vt:lpstr>Doplň neúplné věty:</vt:lpstr>
      <vt:lpstr>Pracujeme s mapou:</vt:lpstr>
      <vt:lpstr>Snímek 6</vt:lpstr>
      <vt:lpstr>  Pojmenuj části         řeky:</vt:lpstr>
      <vt:lpstr>             POVODÍ </vt:lpstr>
      <vt:lpstr>           ÚMOŘÍ</vt:lpstr>
      <vt:lpstr>Snímek 10</vt:lpstr>
      <vt:lpstr>VODSTVO  ČESKÉ  REPUBLIKY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ricama</cp:lastModifiedBy>
  <cp:revision>18</cp:revision>
  <dcterms:created xsi:type="dcterms:W3CDTF">2011-07-24T08:19:55Z</dcterms:created>
  <dcterms:modified xsi:type="dcterms:W3CDTF">2012-01-26T06:37:47Z</dcterms:modified>
</cp:coreProperties>
</file>