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9900"/>
    <a:srgbClr val="33CC33"/>
    <a:srgbClr val="339933"/>
    <a:srgbClr val="990099"/>
    <a:srgbClr val="CC0099"/>
    <a:srgbClr val="0066FF"/>
    <a:srgbClr val="FF0066"/>
    <a:srgbClr val="A50021"/>
    <a:srgbClr val="33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BEF9CC-35CE-4DC4-BE9C-2308C6E3CF3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8004633-4FED-4ADF-A566-C876CC027BF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ymhol.cz/projekt/fyzika/02_odraz_a_lom/02_odraz_soubory/image058.jpg" TargetMode="External"/><Relationship Id="rId13" Type="http://schemas.openxmlformats.org/officeDocument/2006/relationships/hyperlink" Target="http://i.idnes.cz/07/103/nesd/JLB1e9eaa_Obraz_a_predmet.jpg" TargetMode="External"/><Relationship Id="rId3" Type="http://schemas.openxmlformats.org/officeDocument/2006/relationships/hyperlink" Target="http://3zscheb.unas.cz/e-learning/fyzika%20web/odraz%20svetla/zakon%20odrazu1.jpg" TargetMode="External"/><Relationship Id="rId7" Type="http://schemas.openxmlformats.org/officeDocument/2006/relationships/hyperlink" Target="http://www.gymhol.cz/projekt/fyzika/04_zrcadla/04_zrcadla_soubory/image047.jpg" TargetMode="External"/><Relationship Id="rId12" Type="http://schemas.openxmlformats.org/officeDocument/2006/relationships/hyperlink" Target="http://www.cocky-online.cz/wp-content/uploads/2007/04/hypermetroia.jpg" TargetMode="External"/><Relationship Id="rId2" Type="http://schemas.openxmlformats.org/officeDocument/2006/relationships/hyperlink" Target="http://www.twinsdici.estranky.cz/img/mid/101/zdroje-svet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jreichl.com/data/optika/31_zrcadla_cocky_soubory/image021.png" TargetMode="External"/><Relationship Id="rId11" Type="http://schemas.openxmlformats.org/officeDocument/2006/relationships/hyperlink" Target="http://www.cocky-online.cz/wp-content/uploads/2007/04/myoptia.jpg" TargetMode="External"/><Relationship Id="rId5" Type="http://schemas.openxmlformats.org/officeDocument/2006/relationships/hyperlink" Target="http://upload.wikimedia.org/wikipedia/commons/thumb/5/52/Mirror.jpg/220px-Mirror.jpg" TargetMode="External"/><Relationship Id="rId10" Type="http://schemas.openxmlformats.org/officeDocument/2006/relationships/hyperlink" Target="http://www.szssumperk.cz/SOC/images/odraz.png" TargetMode="External"/><Relationship Id="rId4" Type="http://schemas.openxmlformats.org/officeDocument/2006/relationships/hyperlink" Target="http://fyzika.jreichl.com/data/optika/1_zaklad_soubory/image020.jpg" TargetMode="External"/><Relationship Id="rId9" Type="http://schemas.openxmlformats.org/officeDocument/2006/relationships/hyperlink" Target="http://rejoicegirl.ic.cz/zobraz7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48868" y="5085184"/>
            <a:ext cx="7421478" cy="142876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Žák odpovídá </a:t>
            </a:r>
            <a:r>
              <a:rPr lang="cs-CZ" sz="1600" b="1" noProof="0" dirty="0" smtClean="0">
                <a:solidFill>
                  <a:srgbClr val="00B0F0"/>
                </a:solidFill>
              </a:rPr>
              <a:t>                  na </a:t>
            </a:r>
            <a:r>
              <a:rPr lang="cs-CZ" sz="1600" b="1" noProof="0" dirty="0" smtClean="0">
                <a:solidFill>
                  <a:srgbClr val="00B0F0"/>
                </a:solidFill>
              </a:rPr>
              <a:t>připravené otázky. Žák sám tvoří odpovědi, nebo vybírá </a:t>
            </a:r>
            <a:r>
              <a:rPr lang="cs-CZ" sz="1600" b="1" noProof="0" dirty="0" smtClean="0">
                <a:solidFill>
                  <a:srgbClr val="00B0F0"/>
                </a:solidFill>
              </a:rPr>
              <a:t>z </a:t>
            </a:r>
            <a:r>
              <a:rPr lang="cs-CZ" sz="1600" b="1" noProof="0" dirty="0" smtClean="0">
                <a:solidFill>
                  <a:srgbClr val="00B0F0"/>
                </a:solidFill>
              </a:rPr>
              <a:t>daných možností tu správnou (výběr by měl odůvodnit). Materiál slouží </a:t>
            </a:r>
            <a:r>
              <a:rPr lang="cs-CZ" sz="1600" b="1" noProof="0" dirty="0" smtClean="0">
                <a:solidFill>
                  <a:srgbClr val="00B0F0"/>
                </a:solidFill>
              </a:rPr>
              <a:t>               ke </a:t>
            </a:r>
            <a:r>
              <a:rPr lang="cs-CZ" sz="1600" b="1" noProof="0" dirty="0" smtClean="0">
                <a:solidFill>
                  <a:srgbClr val="00B0F0"/>
                </a:solidFill>
              </a:rPr>
              <a:t>zkoušení, k zopakování celku. Otázky mohou být součástí testu.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585118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Souhrnné otázky, Světelné jevy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9940" y="1445797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VY_32_INOVACE_FY.ZP.9.A.01_souhrnne_otazky_svetelne_jevy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193" y="404936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819" y="406210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99FF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3399FF"/>
                </a:solidFill>
                <a:effectLst/>
              </a:rPr>
            </a:br>
            <a:r>
              <a:rPr lang="cs-CZ" sz="3200" dirty="0" smtClean="0">
                <a:solidFill>
                  <a:srgbClr val="3399FF"/>
                </a:solidFill>
                <a:effectLst/>
              </a:rPr>
              <a:t>1. Uveď několik příkladů zdrojů světla včetně zdrojů „studeného světla“.</a:t>
            </a:r>
            <a:endParaRPr lang="cs-CZ" sz="3200" dirty="0">
              <a:solidFill>
                <a:srgbClr val="3399FF"/>
              </a:solidFill>
              <a:effectLst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2285992"/>
            <a:ext cx="5976964" cy="3911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993366"/>
                </a:solidFill>
                <a:effectLst/>
              </a:rPr>
              <a:t>2. Jak zní zákon odrazu?</a:t>
            </a:r>
            <a:endParaRPr lang="cs-CZ" sz="3600" dirty="0">
              <a:solidFill>
                <a:srgbClr val="993366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143116"/>
            <a:ext cx="6096000" cy="397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857364"/>
            <a:ext cx="8229600" cy="2000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66"/>
                </a:solidFill>
              </a:rPr>
              <a:t>Při dopadu světelných paprsků </a:t>
            </a:r>
            <a:r>
              <a:rPr lang="cs-CZ" sz="3600" b="1" dirty="0" smtClean="0">
                <a:solidFill>
                  <a:srgbClr val="FF0066"/>
                </a:solidFill>
              </a:rPr>
              <a:t>            na </a:t>
            </a:r>
            <a:r>
              <a:rPr lang="cs-CZ" sz="3600" b="1" dirty="0" smtClean="0">
                <a:solidFill>
                  <a:srgbClr val="FF0066"/>
                </a:solidFill>
              </a:rPr>
              <a:t>rozhraní dvou </a:t>
            </a:r>
            <a:r>
              <a:rPr lang="cs-CZ" sz="3600" b="1" dirty="0" smtClean="0">
                <a:solidFill>
                  <a:srgbClr val="FF0066"/>
                </a:solidFill>
              </a:rPr>
              <a:t>prostředí </a:t>
            </a:r>
            <a:r>
              <a:rPr lang="cs-CZ" sz="3600" b="1" dirty="0" smtClean="0">
                <a:solidFill>
                  <a:srgbClr val="FF0066"/>
                </a:solidFill>
              </a:rPr>
              <a:t>se úhel odrazu rovná úhlu dopadu.</a:t>
            </a:r>
            <a:endParaRPr lang="cs-CZ" sz="36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CC66"/>
                </a:solidFill>
                <a:effectLst/>
              </a:rPr>
              <a:t>Odpověď na otázku č. 2:</a:t>
            </a:r>
            <a:endParaRPr lang="cs-CZ" sz="3600" u="sng" dirty="0">
              <a:solidFill>
                <a:srgbClr val="00CC66"/>
              </a:solidFill>
              <a:effectLst/>
            </a:endParaRPr>
          </a:p>
        </p:txBody>
      </p:sp>
      <p:pic>
        <p:nvPicPr>
          <p:cNvPr id="3074" name="Picture 2" descr="C:\Documents and Settings\radek\Local Settings\Temporary Internet Files\Content.IE5\G5AJ81U3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000504"/>
            <a:ext cx="2743200" cy="2528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4043362" cy="3578423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ROVNOBĚŽNÉ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33CC33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KOLMÉ </a:t>
            </a:r>
            <a:r>
              <a:rPr lang="cs-CZ" sz="2800" b="1" dirty="0" smtClean="0">
                <a:solidFill>
                  <a:srgbClr val="33CC33"/>
                </a:solidFill>
              </a:rPr>
              <a:t>                     NA </a:t>
            </a:r>
            <a:r>
              <a:rPr lang="cs-CZ" sz="2800" b="1" dirty="0" smtClean="0">
                <a:solidFill>
                  <a:srgbClr val="33CC33"/>
                </a:solidFill>
              </a:rPr>
              <a:t>DOPADAJÍCÍ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33CC33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33CC33"/>
                </a:solidFill>
              </a:rPr>
              <a:t>RŮZNOBĚŽNÉ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3. Jaké jsou odražené paprsky dopadající na nerovinnou plochu (viz obrázek)?  </a:t>
            </a:r>
            <a:r>
              <a:rPr lang="cs-CZ" sz="36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endParaRPr lang="cs-CZ" sz="3600" u="sng" dirty="0">
              <a:solidFill>
                <a:srgbClr val="7030A0"/>
              </a:solidFill>
              <a:effectLst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643182"/>
            <a:ext cx="4376749" cy="2633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3829048" cy="4007051"/>
          </a:xfrm>
        </p:spPr>
        <p:txBody>
          <a:bodyPr/>
          <a:lstStyle/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přímý, zvětšený, zdánlivý</a:t>
            </a:r>
          </a:p>
          <a:p>
            <a:pPr marL="624078" indent="-514350">
              <a:buAutoNum type="alphaLcParenR"/>
            </a:pPr>
            <a:endParaRPr lang="cs-CZ" b="1" dirty="0" smtClean="0">
              <a:solidFill>
                <a:srgbClr val="0033CC"/>
              </a:solidFill>
            </a:endParaRP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přímý, zdánlivý, stranově převrácený</a:t>
            </a:r>
          </a:p>
          <a:p>
            <a:pPr marL="624078" indent="-514350">
              <a:buAutoNum type="alphaLcParenR"/>
            </a:pPr>
            <a:endParaRPr lang="cs-CZ" b="1" dirty="0" smtClean="0">
              <a:solidFill>
                <a:srgbClr val="0033CC"/>
              </a:solidFill>
            </a:endParaRPr>
          </a:p>
          <a:p>
            <a:pPr marL="624078" indent="-514350">
              <a:buAutoNum type="alphaLcParenR"/>
            </a:pPr>
            <a:r>
              <a:rPr lang="cs-CZ" b="1" dirty="0" smtClean="0">
                <a:solidFill>
                  <a:srgbClr val="0033CC"/>
                </a:solidFill>
              </a:rPr>
              <a:t>převrácený, skutečný</a:t>
            </a:r>
          </a:p>
          <a:p>
            <a:pPr marL="624078" indent="-514350">
              <a:buAutoNum type="alphaLcParenR"/>
            </a:pP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4. Jaký obraz vytváří rovinné zrcadlo?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071678"/>
            <a:ext cx="3486328" cy="386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5. Popiš chody paprsků u dutého zrcadla a charakterizuj obraz:</a:t>
            </a:r>
            <a:endParaRPr lang="cs-CZ" sz="3200" dirty="0">
              <a:solidFill>
                <a:srgbClr val="990000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357298"/>
            <a:ext cx="5046198" cy="5203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1857364"/>
            <a:ext cx="30718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</a:rPr>
              <a:t>Červená přímka je paprsek jdoucí přes střed křivosti.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Zelená přímka je parsek jdoucí rovnoběžně </a:t>
            </a:r>
            <a:r>
              <a:rPr lang="cs-CZ" sz="2400" b="1" dirty="0" smtClean="0">
                <a:solidFill>
                  <a:srgbClr val="009900"/>
                </a:solidFill>
              </a:rPr>
              <a:t>                     s </a:t>
            </a:r>
            <a:r>
              <a:rPr lang="cs-CZ" sz="2400" b="1" dirty="0" smtClean="0">
                <a:solidFill>
                  <a:srgbClr val="009900"/>
                </a:solidFill>
              </a:rPr>
              <a:t>optickou osou.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Modrá přímka je paprsek jdoucí přes ohnisko.</a:t>
            </a:r>
            <a:r>
              <a:rPr lang="cs-CZ" sz="2400" b="1" dirty="0" smtClean="0">
                <a:solidFill>
                  <a:srgbClr val="FF3300"/>
                </a:solidFill>
              </a:rPr>
              <a:t> </a:t>
            </a:r>
            <a:endParaRPr lang="cs-CZ" sz="24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Paprsek jdoucí přes střed křivosti se odráží po stejné přímce zpět.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Paprsek jdoucí rovnoběžně s optickou </a:t>
            </a:r>
            <a:r>
              <a:rPr lang="cs-CZ" sz="2800" b="1" dirty="0" smtClean="0">
                <a:solidFill>
                  <a:srgbClr val="009900"/>
                </a:solidFill>
              </a:rPr>
              <a:t>osou </a:t>
            </a:r>
            <a:r>
              <a:rPr lang="cs-CZ" sz="2800" b="1" dirty="0" smtClean="0">
                <a:solidFill>
                  <a:srgbClr val="009900"/>
                </a:solidFill>
              </a:rPr>
              <a:t>se odráží přes ohnisko.</a:t>
            </a:r>
          </a:p>
          <a:p>
            <a:pPr marL="624078" indent="-5143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Paprsek jdoucí přes </a:t>
            </a:r>
            <a:r>
              <a:rPr lang="cs-CZ" sz="2800" b="1" dirty="0" smtClean="0">
                <a:solidFill>
                  <a:srgbClr val="0033CC"/>
                </a:solidFill>
              </a:rPr>
              <a:t>ohnisko se </a:t>
            </a:r>
            <a:r>
              <a:rPr lang="cs-CZ" sz="2800" b="1" dirty="0" smtClean="0">
                <a:solidFill>
                  <a:srgbClr val="0033CC"/>
                </a:solidFill>
              </a:rPr>
              <a:t>odráží rovnoběžně s optickou osou.</a:t>
            </a:r>
          </a:p>
          <a:p>
            <a:pPr marL="624078" indent="-514350">
              <a:buAutoNum type="arabicPeriod"/>
            </a:pPr>
            <a:endParaRPr lang="cs-CZ" sz="2800" b="1" dirty="0" smtClean="0">
              <a:solidFill>
                <a:srgbClr val="0033CC"/>
              </a:solidFill>
            </a:endParaRPr>
          </a:p>
          <a:p>
            <a:pPr marL="624078" indent="-514350"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OBRAZ JE PŘEVRÁCENÝ, ZMENŠENÝ.</a:t>
            </a:r>
            <a:endParaRPr lang="cs-CZ" sz="2800" b="1" dirty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Odpověď na otázku č. 5: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VZDÁLENOSTI PŘEDMĚTU </a:t>
            </a:r>
            <a:r>
              <a:rPr lang="cs-CZ" sz="3200" b="1" dirty="0" smtClean="0">
                <a:solidFill>
                  <a:srgbClr val="CC3399"/>
                </a:solidFill>
              </a:rPr>
              <a:t>                         OD </a:t>
            </a:r>
            <a:r>
              <a:rPr lang="cs-CZ" sz="3200" b="1" dirty="0" smtClean="0">
                <a:solidFill>
                  <a:srgbClr val="CC3399"/>
                </a:solidFill>
              </a:rPr>
              <a:t>ZRCADLA.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CC3399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VELIKOSTI SVĚTELNÉHO ZDROJE.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CC3399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3399"/>
                </a:solidFill>
              </a:rPr>
              <a:t>NA VELIKOSTI DUTÉHO ZRCADLA.</a:t>
            </a:r>
            <a:endParaRPr lang="cs-CZ" sz="3200" b="1" dirty="0">
              <a:solidFill>
                <a:srgbClr val="CC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6. Na čem závisejí vlastnosti obrazu, který vzniká v dutém zrcadle?</a:t>
            </a:r>
            <a:br>
              <a:rPr lang="cs-CZ" sz="3600" dirty="0" smtClean="0">
                <a:solidFill>
                  <a:srgbClr val="7030A0"/>
                </a:solidFill>
                <a:effectLst/>
              </a:rPr>
            </a:br>
            <a:r>
              <a:rPr lang="cs-CZ" sz="3600" dirty="0" smtClean="0">
                <a:solidFill>
                  <a:srgbClr val="7030A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CC00"/>
                </a:solidFill>
                <a:effectLst/>
              </a:rPr>
              <a:t>7. Popiš chody paprsků u vypuklého zrcadla a charakterizuj obraz:</a:t>
            </a:r>
            <a:endParaRPr lang="cs-CZ" sz="3600" dirty="0">
              <a:solidFill>
                <a:srgbClr val="00CC00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1785926"/>
            <a:ext cx="5191125" cy="3733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57158" y="1928802"/>
            <a:ext cx="30718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Fialová přímka je paprsek směřující do středu křivosti.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Červená přímka je paprsek jdoucí rovnoběžně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s </a:t>
            </a:r>
            <a:r>
              <a:rPr lang="cs-CZ" sz="2400" b="1" dirty="0" smtClean="0">
                <a:solidFill>
                  <a:srgbClr val="FF0000"/>
                </a:solidFill>
              </a:rPr>
              <a:t>optickou osou.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Zelená přímka je paprsek směřující do ohniska.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990099"/>
                </a:solidFill>
              </a:rPr>
              <a:t>Paprsek směřující do středu křivosti, se odráží po stejné přímce zpět.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Paprsek jdoucí rovnoběžně s optickou </a:t>
            </a:r>
            <a:r>
              <a:rPr lang="cs-CZ" sz="3200" b="1" dirty="0" smtClean="0">
                <a:solidFill>
                  <a:srgbClr val="FF0000"/>
                </a:solidFill>
              </a:rPr>
              <a:t>osou </a:t>
            </a:r>
            <a:r>
              <a:rPr lang="cs-CZ" sz="3200" b="1" dirty="0" smtClean="0">
                <a:solidFill>
                  <a:srgbClr val="FF0000"/>
                </a:solidFill>
              </a:rPr>
              <a:t>se </a:t>
            </a:r>
            <a:r>
              <a:rPr lang="cs-CZ" sz="3200" b="1" dirty="0" smtClean="0">
                <a:solidFill>
                  <a:srgbClr val="FF0000"/>
                </a:solidFill>
              </a:rPr>
              <a:t>odráží, </a:t>
            </a:r>
            <a:r>
              <a:rPr lang="cs-CZ" sz="3200" b="1" dirty="0" smtClean="0">
                <a:solidFill>
                  <a:srgbClr val="FF0000"/>
                </a:solidFill>
              </a:rPr>
              <a:t>jakoby vycházel </a:t>
            </a:r>
            <a:r>
              <a:rPr lang="cs-CZ" sz="3200" b="1" dirty="0" smtClean="0">
                <a:solidFill>
                  <a:srgbClr val="FF0000"/>
                </a:solidFill>
              </a:rPr>
              <a:t>                    z </a:t>
            </a:r>
            <a:r>
              <a:rPr lang="cs-CZ" sz="3200" b="1" dirty="0" smtClean="0">
                <a:solidFill>
                  <a:srgbClr val="FF0000"/>
                </a:solidFill>
              </a:rPr>
              <a:t>ohniska.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9900"/>
                </a:solidFill>
              </a:rPr>
              <a:t>Paprsek směřující do </a:t>
            </a:r>
            <a:r>
              <a:rPr lang="cs-CZ" sz="3200" b="1" dirty="0" smtClean="0">
                <a:solidFill>
                  <a:srgbClr val="009900"/>
                </a:solidFill>
              </a:rPr>
              <a:t>ohniska </a:t>
            </a:r>
            <a:r>
              <a:rPr lang="cs-CZ" sz="3200" b="1" dirty="0" smtClean="0">
                <a:solidFill>
                  <a:srgbClr val="009900"/>
                </a:solidFill>
              </a:rPr>
              <a:t>se odráží rovnoběžně s optickou osou.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OBRAZ JE ZDÁNLIVÝ, PŘÍMÝ A ZMENŠENÝ.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Odpověď na otázku č.7:</a:t>
            </a:r>
            <a:endParaRPr lang="cs-CZ" sz="3600" dirty="0">
              <a:solidFill>
                <a:srgbClr val="99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FF33"/>
                </a:solidFill>
                <a:effectLst/>
              </a:rPr>
              <a:t>8. Pojmenuj čočky:</a:t>
            </a:r>
            <a:br>
              <a:rPr lang="cs-CZ" sz="3200" dirty="0" smtClean="0">
                <a:solidFill>
                  <a:srgbClr val="66FF33"/>
                </a:solidFill>
                <a:effectLst/>
              </a:rPr>
            </a:br>
            <a:r>
              <a:rPr lang="cs-CZ" sz="3200" dirty="0" smtClean="0">
                <a:solidFill>
                  <a:srgbClr val="66FF33"/>
                </a:solidFill>
                <a:effectLst/>
              </a:rPr>
              <a:t>VYBER SPRÁVNOU VARIANTU:</a:t>
            </a:r>
            <a:endParaRPr lang="cs-CZ" sz="3200" dirty="0">
              <a:solidFill>
                <a:srgbClr val="66FF33"/>
              </a:solidFill>
              <a:effectLst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714488"/>
            <a:ext cx="6143668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571472" y="4429132"/>
            <a:ext cx="81439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UcParenR"/>
            </a:pPr>
            <a:r>
              <a:rPr lang="cs-CZ" sz="2400" b="1" dirty="0" smtClean="0">
                <a:solidFill>
                  <a:srgbClr val="0033CC"/>
                </a:solidFill>
              </a:rPr>
              <a:t>1.dvojdutá, 2.ploskodutá, 3.vypuklodutá, 4.dvojvypuklá, 5.ploskovypuklá, 6.dutovypuklá.</a:t>
            </a:r>
          </a:p>
          <a:p>
            <a:pPr marL="457200" indent="-457200">
              <a:buAutoNum type="alphaUcParenR"/>
            </a:pPr>
            <a:r>
              <a:rPr lang="cs-CZ" sz="2400" b="1" dirty="0" smtClean="0">
                <a:solidFill>
                  <a:srgbClr val="990000"/>
                </a:solidFill>
              </a:rPr>
              <a:t>1.dvojvypuklá, 2.ploskovypuklá, 3.dutovypuklá, 4.dvojdutá, 5.ploskodutá, 6.vypuklodutá.</a:t>
            </a:r>
            <a:endParaRPr lang="cs-CZ" sz="2400" b="1" dirty="0">
              <a:solidFill>
                <a:srgbClr val="99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3614734" cy="4078489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č.1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č.3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č.2</a:t>
            </a:r>
          </a:p>
          <a:p>
            <a:pPr marL="624078" indent="-514350">
              <a:buAutoNum type="alphaLcParenR"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Paprsek č.4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99FF"/>
                </a:solidFill>
                <a:effectLst/>
              </a:rPr>
              <a:t>9. Který z paprsků 1, 2, 3, 4 je správně podle zákona lomu?</a:t>
            </a:r>
            <a:endParaRPr lang="cs-CZ" sz="3600" dirty="0">
              <a:solidFill>
                <a:srgbClr val="3399FF"/>
              </a:solidFill>
              <a:effectLst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1928802"/>
            <a:ext cx="4300798" cy="392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10. Popiš lomy světelných paprsků 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>                  u 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>spojky a rozptylky: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643050"/>
            <a:ext cx="7358114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000232" y="5429264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a) SPOJKA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72132" y="5357826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b) ROZPTYLKA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11.Podle obrázku vysvětli pojmy „mezní úhel“ a „úplný odraz“: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85926"/>
            <a:ext cx="7862915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Mezní úhel: úhel, při kterém nastane lom do rozhraní. Úhel 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 je přibližně 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42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° 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(pro variantu sklo-vzduch).</a:t>
            </a:r>
          </a:p>
          <a:p>
            <a:pPr>
              <a:buFont typeface="Wingdings" pitchFamily="2" charset="2"/>
              <a:buChar char="q"/>
            </a:pPr>
            <a:endParaRPr lang="cs-CZ" sz="3200" b="1" dirty="0" smtClean="0">
              <a:solidFill>
                <a:srgbClr val="0033CC"/>
              </a:solidFill>
              <a:latin typeface="Arial"/>
              <a:cs typeface="Arial"/>
              <a:sym typeface="Symbol"/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Úplný odraz nastane, zvětšuje-li se nadále úhel dopadu (</a:t>
            </a:r>
            <a:r>
              <a:rPr lang="cs-CZ" sz="3200" b="1" dirty="0" smtClean="0">
                <a:solidFill>
                  <a:srgbClr val="0033CC"/>
                </a:solidFill>
                <a:sym typeface="Symbol"/>
              </a:rPr>
              <a:t>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  <a:sym typeface="Symbol"/>
              </a:rPr>
              <a:t>&gt;42°).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Odpověď na otázku č.11:</a:t>
            </a:r>
            <a:endParaRPr lang="cs-CZ" sz="3600" b="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12. Podle obrázku charakterizuj oční vadu KRÁTKOZRAKOST:</a:t>
            </a:r>
            <a:endParaRPr lang="cs-CZ" sz="3600" dirty="0">
              <a:solidFill>
                <a:srgbClr val="A50021"/>
              </a:solidFill>
              <a:effectLst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928802"/>
            <a:ext cx="5572163" cy="42052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Krátkozraké oko vidí dobře blízké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Nedokáže zaostřit při pohledu </a:t>
            </a:r>
            <a:r>
              <a:rPr lang="cs-CZ" sz="3200" b="1" dirty="0" smtClean="0">
                <a:solidFill>
                  <a:srgbClr val="0066FF"/>
                </a:solidFill>
              </a:rPr>
              <a:t>                        na </a:t>
            </a:r>
            <a:r>
              <a:rPr lang="cs-CZ" sz="3200" b="1" dirty="0" smtClean="0">
                <a:solidFill>
                  <a:srgbClr val="0066FF"/>
                </a:solidFill>
              </a:rPr>
              <a:t>vzdálené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Obraz vzdáleného předmětu vznikne před sítnicí.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Upravuje se brýlemi s rozptylkami.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66"/>
                </a:solidFill>
                <a:effectLst/>
              </a:rPr>
              <a:t>Odpověď na úkol č. 12:</a:t>
            </a:r>
            <a:endParaRPr lang="cs-CZ" sz="36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A50021"/>
                </a:solidFill>
                <a:effectLst/>
              </a:rPr>
              <a:t>13. Podle obrázku charakterizuj oční vadu DALEKOZRAKOST:</a:t>
            </a:r>
            <a:endParaRPr lang="cs-CZ" sz="3600" dirty="0">
              <a:solidFill>
                <a:srgbClr val="339933"/>
              </a:solidFill>
              <a:effectLst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928802"/>
            <a:ext cx="5524561" cy="4424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Dalekozraké oko vidí dobře vzdálené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Není schopno zaostřit při pohledu </a:t>
            </a:r>
            <a:r>
              <a:rPr lang="cs-CZ" sz="3200" b="1" dirty="0" smtClean="0">
                <a:solidFill>
                  <a:srgbClr val="33CC33"/>
                </a:solidFill>
              </a:rPr>
              <a:t>               na </a:t>
            </a:r>
            <a:r>
              <a:rPr lang="cs-CZ" sz="3200" b="1" dirty="0" smtClean="0">
                <a:solidFill>
                  <a:srgbClr val="33CC33"/>
                </a:solidFill>
              </a:rPr>
              <a:t>blízké předměty.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Obraz blízkých předmětů vznikne </a:t>
            </a:r>
            <a:r>
              <a:rPr lang="cs-CZ" sz="3200" b="1" dirty="0" smtClean="0">
                <a:solidFill>
                  <a:srgbClr val="33CC33"/>
                </a:solidFill>
              </a:rPr>
              <a:t>             až </a:t>
            </a:r>
            <a:r>
              <a:rPr lang="cs-CZ" sz="3200" b="1" dirty="0" smtClean="0">
                <a:solidFill>
                  <a:srgbClr val="33CC33"/>
                </a:solidFill>
              </a:rPr>
              <a:t>za sítnicí.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CC33"/>
                </a:solidFill>
              </a:rPr>
              <a:t>Tuto vadu oka upravují brýle se spojkami.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Odpověď na úkol č. 13: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3757610" cy="3292671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LUPA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DALEKOHLED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MIKROSKOP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33CC"/>
                </a:solidFill>
              </a:rPr>
              <a:t>FOTOAPARÁT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99"/>
                </a:solidFill>
                <a:effectLst/>
              </a:rPr>
              <a:t>14. Který optický přístroj se používá v biologii, lékařství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                      a </a:t>
            </a:r>
            <a:r>
              <a:rPr lang="cs-CZ" sz="3600" dirty="0" smtClean="0">
                <a:solidFill>
                  <a:srgbClr val="CC0099"/>
                </a:solidFill>
                <a:effectLst/>
              </a:rPr>
              <a:t>mineralogii?</a:t>
            </a:r>
            <a:br>
              <a:rPr lang="cs-CZ" sz="3600" dirty="0" smtClean="0">
                <a:solidFill>
                  <a:srgbClr val="CC0099"/>
                </a:solidFill>
                <a:effectLst/>
              </a:rPr>
            </a:br>
            <a:r>
              <a:rPr lang="cs-CZ" sz="3600" dirty="0" smtClean="0">
                <a:solidFill>
                  <a:srgbClr val="CC00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G5AJ81U3\MP9003163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714620"/>
            <a:ext cx="1621232" cy="1115948"/>
          </a:xfrm>
          <a:prstGeom prst="rect">
            <a:avLst/>
          </a:prstGeom>
          <a:noFill/>
        </p:spPr>
      </p:pic>
      <p:pic>
        <p:nvPicPr>
          <p:cNvPr id="1028" name="Picture 4" descr="C:\Documents and Settings\radek\Local Settings\Temporary Internet Files\Content.IE5\C1EZKPMV\MP9004331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500438"/>
            <a:ext cx="1802795" cy="2700334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G5AJ81U3\MP90038521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4357694"/>
            <a:ext cx="1714512" cy="1224652"/>
          </a:xfrm>
          <a:prstGeom prst="rect">
            <a:avLst/>
          </a:prstGeom>
          <a:noFill/>
        </p:spPr>
      </p:pic>
      <p:pic>
        <p:nvPicPr>
          <p:cNvPr id="1030" name="Picture 6" descr="C:\Documents and Settings\radek\Local Settings\Temporary Internet Files\Content.IE5\C1EZKPMV\MC9003984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5214950"/>
            <a:ext cx="1827886" cy="1207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4114800" cy="3078357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MIKROSKOP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339933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DALEKOHLED</a:t>
            </a:r>
          </a:p>
          <a:p>
            <a:pPr marL="624078" indent="-514350">
              <a:buAutoNum type="alphaUcParenR"/>
            </a:pPr>
            <a:endParaRPr lang="cs-CZ" sz="3200" b="1" dirty="0" smtClean="0">
              <a:solidFill>
                <a:srgbClr val="339933"/>
              </a:solidFill>
            </a:endParaRP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9933"/>
                </a:solidFill>
              </a:rPr>
              <a:t>LUPA</a:t>
            </a:r>
            <a:endParaRPr lang="cs-CZ" sz="3200" b="1" dirty="0">
              <a:solidFill>
                <a:srgbClr val="3399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90099"/>
                </a:solidFill>
                <a:effectLst/>
              </a:rPr>
              <a:t>15. Který optický přístroj má jednu spojnou čočku?</a:t>
            </a:r>
            <a:br>
              <a:rPr lang="cs-CZ" sz="3600" dirty="0" smtClean="0">
                <a:solidFill>
                  <a:srgbClr val="990099"/>
                </a:solidFill>
                <a:effectLst/>
              </a:rPr>
            </a:br>
            <a:r>
              <a:rPr lang="cs-CZ" sz="3600" dirty="0" smtClean="0">
                <a:solidFill>
                  <a:srgbClr val="9900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990099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2571744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6961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16. Vyřeš tajenku: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28668" y="1214422"/>
          <a:ext cx="6215105" cy="3041480"/>
        </p:xfrm>
        <a:graphic>
          <a:graphicData uri="http://schemas.openxmlformats.org/drawingml/2006/table">
            <a:tbl>
              <a:tblPr/>
              <a:tblGrid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  <a:gridCol w="478085"/>
              </a:tblGrid>
              <a:tr h="566445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1.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2.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33CC"/>
                          </a:solidFill>
                          <a:latin typeface="Calibri"/>
                        </a:rPr>
                        <a:t> </a:t>
                      </a:r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3.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4.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>
                          <a:solidFill>
                            <a:srgbClr val="0033CC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5.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4047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3200" b="1" i="0" u="none" strike="noStrike" dirty="0" smtClean="0">
                          <a:solidFill>
                            <a:srgbClr val="009900"/>
                          </a:solidFill>
                          <a:latin typeface="Calibri"/>
                        </a:rPr>
                        <a:t>6.</a:t>
                      </a:r>
                      <a:endParaRPr lang="cs-CZ" sz="3200" b="1" i="0" u="none" strike="noStrike" dirty="0">
                        <a:solidFill>
                          <a:srgbClr val="0099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1" i="0" u="none" strike="noStrike" dirty="0">
                        <a:solidFill>
                          <a:srgbClr val="0033CC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327" marR="7327" marT="7327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4282" y="4572008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optické prostředí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optický přístroj</a:t>
            </a:r>
          </a:p>
          <a:p>
            <a:pPr marL="514350" indent="-514350">
              <a:buAutoNum type="arabicPeriod"/>
            </a:pPr>
            <a:r>
              <a:rPr lang="cs-CZ" sz="2400" b="1" dirty="0" smtClean="0">
                <a:solidFill>
                  <a:srgbClr val="009900"/>
                </a:solidFill>
              </a:rPr>
              <a:t>část mikroskopu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00496" y="4643446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4. dané pravidlo, výrok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5. část oka 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6. spojná soustava </a:t>
            </a:r>
            <a:r>
              <a:rPr lang="cs-CZ" sz="2400" b="1" dirty="0" smtClean="0">
                <a:solidFill>
                  <a:srgbClr val="009900"/>
                </a:solidFill>
              </a:rPr>
              <a:t>                        u </a:t>
            </a:r>
            <a:r>
              <a:rPr lang="cs-CZ" sz="2400" b="1" dirty="0" smtClean="0">
                <a:solidFill>
                  <a:srgbClr val="009900"/>
                </a:solidFill>
              </a:rPr>
              <a:t>mikroskopu, dalekohledu..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1285860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    s k l o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57224" y="1714488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d a l e k o h l e d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57224" y="2214554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    t u b u s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24" y="2714620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z á k o n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7224" y="3214686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s í t n i c e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7224" y="3714752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CC"/>
                </a:solidFill>
                <a:latin typeface="Courier New" pitchFamily="49" charset="0"/>
                <a:cs typeface="Courier New" pitchFamily="49" charset="0"/>
              </a:rPr>
              <a:t>    o b j e k t i v  </a:t>
            </a:r>
            <a:endParaRPr lang="cs-CZ" sz="3200" b="1" dirty="0">
              <a:solidFill>
                <a:srgbClr val="0033CC"/>
              </a:solidFill>
              <a:latin typeface="Courier New" pitchFamily="49" charset="0"/>
              <a:cs typeface="Courier New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build="allAtOnce"/>
      <p:bldP spid="7" grpId="0" build="allAtOnce"/>
      <p:bldP spid="12" grpId="0" build="allAtOnce"/>
      <p:bldP spid="13" grpId="0" build="allAtOnce"/>
      <p:bldP spid="14" grpId="0" build="allAtOnce"/>
      <p:bldP spid="15" grpId="0" build="allAtOnce"/>
      <p:bldP spid="16" grpId="0" build="allAtOnce"/>
      <p:bldP spid="17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http://www.twinsdici.estranky.cz/img/mid/101/zdroje-svetla.jpg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http://3zscheb.unas.cz/e-learning/fyzika%20web/odraz%20svetla/zakon%20odrazu1.jpg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http://fyzika.jreichl.com/data/optika/1_zaklad_soubory/image020.jpg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http://upload.wikimedia.org/wikipedia/commons/thumb/5/52/Mirror.jpg/220px-Mirror.jpg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http://fyzika.jreichl.com/data/optika/31_zrcadla_cocky_soubory/image021.png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http://www.gymhol.cz/projekt/fyzika/04_zrcadla/04_zrcadla_soubory/image047.jpg</a:t>
            </a:r>
            <a:r>
              <a:rPr lang="cs-CZ" sz="1200" b="1" dirty="0" smtClean="0">
                <a:solidFill>
                  <a:srgbClr val="0070C0"/>
                </a:solidFill>
              </a:rPr>
              <a:t> http://upload.wikimedia.org/wikipedia/commons/f/f1/Lens_types.png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http://www.gymhol.cz/projekt/fyzika/02_odraz_a_lom/02_odraz_soubory/image058.jpg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http://rejoicegirl.ic.cz/zobraz7.jpg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http://www.szssumperk.cz/SOC/images/odraz.png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cs-CZ" sz="1200" b="1" dirty="0" smtClean="0">
                <a:solidFill>
                  <a:srgbClr val="0070C0"/>
                </a:solidFill>
                <a:hlinkClick r:id="rId11"/>
              </a:rPr>
              <a:t>http://www.cocky-online.cz/wp-content/uploads/2007/04/myoptia.jpg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http://www.cocky-online.cz/wp-content/uploads/2007/04/hypermetroia.jpg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http://i.idnes.cz/07/103/nesd/JLB1e9eaa_Obraz_a_predmet.jpg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 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2012-02-08</a:t>
            </a:r>
            <a:r>
              <a:rPr lang="en-US" sz="1200" b="1" dirty="0" smtClean="0">
                <a:solidFill>
                  <a:srgbClr val="0070C0"/>
                </a:solidFill>
              </a:rPr>
              <a:t> 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endParaRPr lang="cs-CZ" sz="12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odpovídá na zadané otázky.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sám tvoří odpověď.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Žák má na výběr, vybere správnou odpověď a výběr odůvodní.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Otázky slouží ke zkoušení jednotlivce.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K zopakování učiva ve třídě.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33CC"/>
                </a:solidFill>
              </a:rPr>
              <a:t>Můžou být součástí testu.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248</TotalTime>
  <Words>872</Words>
  <Application>Microsoft Office PowerPoint</Application>
  <PresentationFormat>Předvádění na obrazovce (4:3)</PresentationFormat>
  <Paragraphs>147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Shluk</vt:lpstr>
      <vt:lpstr>Snímek 1</vt:lpstr>
      <vt:lpstr>Odpověz na otázky: 1. Uveď několik příkladů zdrojů světla včetně zdrojů „studeného světla“.</vt:lpstr>
      <vt:lpstr>2. Jak zní zákon odrazu?</vt:lpstr>
      <vt:lpstr>Odpověď na otázku č. 2:</vt:lpstr>
      <vt:lpstr>3. Jaké jsou odražené paprsky dopadající na nerovinnou plochu (viz obrázek)?  VYBER SPRÁVNOU ODPOVĚĎ:</vt:lpstr>
      <vt:lpstr>4. Jaký obraz vytváří rovinné zrcadlo? VYBER SPRÁVNOU ODPOVĚĎ:</vt:lpstr>
      <vt:lpstr>5. Popiš chody paprsků u dutého zrcadla a charakterizuj obraz:</vt:lpstr>
      <vt:lpstr>Odpověď na otázku č. 5:</vt:lpstr>
      <vt:lpstr>6. Na čem závisejí vlastnosti obrazu, který vzniká v dutém zrcadle? VYBER SPRÁVNOU ODPOVĚĎ:</vt:lpstr>
      <vt:lpstr>7. Popiš chody paprsků u vypuklého zrcadla a charakterizuj obraz:</vt:lpstr>
      <vt:lpstr>Odpověď na otázku č.7:</vt:lpstr>
      <vt:lpstr>8. Pojmenuj čočky: VYBER SPRÁVNOU VARIANTU:</vt:lpstr>
      <vt:lpstr>9. Který z paprsků 1, 2, 3, 4 je správně podle zákona lomu?</vt:lpstr>
      <vt:lpstr>10. Popiš lomy světelných paprsků                   u spojky a rozptylky:</vt:lpstr>
      <vt:lpstr>11.Podle obrázku vysvětli pojmy „mezní úhel“ a „úplný odraz“:</vt:lpstr>
      <vt:lpstr>Odpověď na otázku č.11:</vt:lpstr>
      <vt:lpstr>12. Podle obrázku charakterizuj oční vadu KRÁTKOZRAKOST:</vt:lpstr>
      <vt:lpstr>Odpověď na úkol č. 12:</vt:lpstr>
      <vt:lpstr>13. Podle obrázku charakterizuj oční vadu DALEKOZRAKOST:</vt:lpstr>
      <vt:lpstr>Odpověď na úkol č. 13:</vt:lpstr>
      <vt:lpstr>14. Který optický přístroj se používá v biologii, lékařství                       a mineralogii? VYBER SPRÁVNOU ODPOVĚĎ:</vt:lpstr>
      <vt:lpstr>15. Který optický přístroj má jednu spojnou čočku? VYBER SPRÁVNOU ODPOVĚĎ:</vt:lpstr>
      <vt:lpstr>16. Vyřeš tajenku: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35</cp:revision>
  <dcterms:created xsi:type="dcterms:W3CDTF">2012-02-04T14:14:00Z</dcterms:created>
  <dcterms:modified xsi:type="dcterms:W3CDTF">2012-06-16T15:16:29Z</dcterms:modified>
</cp:coreProperties>
</file>