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9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3" r:id="rId15"/>
    <p:sldId id="274" r:id="rId16"/>
    <p:sldId id="275" r:id="rId17"/>
    <p:sldId id="276" r:id="rId18"/>
    <p:sldId id="277" r:id="rId19"/>
    <p:sldId id="257" r:id="rId20"/>
    <p:sldId id="258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CC0000"/>
    <a:srgbClr val="3333CC"/>
    <a:srgbClr val="FF3300"/>
    <a:srgbClr val="660066"/>
    <a:srgbClr val="990099"/>
    <a:srgbClr val="CC0099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467C7E6-027F-47E3-9D95-B4E86B7B6D37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2E8D088-F34E-4B1D-A850-8BB22BBBFFA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969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1ED5595-33F1-4996-BA57-B658782CD348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6038788-AA9D-40AE-BEC9-F70231AE4DD7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F512D2B-9A12-4954-974C-C0CED8AEB55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69FE7-75C0-4D16-BDB3-A0B496B1EC19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D1AE8-E3D6-4894-9638-B050EC27C72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C6756A-16ED-4313-AFEC-D078086F8487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EFFCD0D-8371-4EEB-BE23-85AA4F2A4F6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A987352-22AC-46F6-B1C0-13F2B639A1A3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1377FA3-CB79-41A1-962D-93CDD47B379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ED6711A-DA0F-4A8B-87FC-CDDC45ECA2DB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8EB5B5A-EBBF-4035-A78C-62FB5777F34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7F6C95-197A-40E1-B8F4-6CF568910638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E02EE43-D8C8-4490-B130-B2B28F6C4EB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6F32D-5A49-47B4-91A1-ACF5BF4F8F08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F87A9-7717-40CB-B0CF-A4CAEBA8F01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254AE48-4B6F-4B83-95D1-206DD430AF48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364F55F-9ACE-42DB-B3EE-229C7D28164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dirty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846E414-60C7-4A71-838F-FD93A043717B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0A5661E-4571-41D4-9759-0D1F3D82A7F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C1CFD-0C2B-4C29-AD57-644D84A4CD08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BDB8C-A8C2-4CED-B729-95CFD611246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609F-87B3-46BD-A413-7A2306DE62EA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A49DA-2296-4722-892A-860AC843F8A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72F51CE9-429C-42F5-AB13-4DFF75CFF3C3}" type="datetimeFigureOut">
              <a:rPr lang="cs-CZ"/>
              <a:pPr>
                <a:defRPr/>
              </a:pPr>
              <a:t>18.6.2012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B0DD0A9-04DF-4C64-BF3A-4E0FEF6A5C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vyletnik.cz/images/profily/users/1970/jaderna-elektrarna-dukovany-informacni-centrum-2952b4d341.jpg" TargetMode="External"/><Relationship Id="rId13" Type="http://schemas.openxmlformats.org/officeDocument/2006/relationships/hyperlink" Target="http://img81.imageshack.us/img81/8151/ap1000simulatednightfa7.jpg" TargetMode="External"/><Relationship Id="rId3" Type="http://schemas.openxmlformats.org/officeDocument/2006/relationships/hyperlink" Target="http://www.pise.cz/blog/img/fyzmatik/113774.jpg" TargetMode="External"/><Relationship Id="rId7" Type="http://schemas.openxmlformats.org/officeDocument/2006/relationships/hyperlink" Target="http://media.novinky.cz/042/280424-top_foto1-snfrw.jpg" TargetMode="External"/><Relationship Id="rId12" Type="http://schemas.openxmlformats.org/officeDocument/2006/relationships/hyperlink" Target="http://hp.ujf.cas.cz/~wagner/popclan/fukusima/japonsko_Osel_soubory/image025.jpg" TargetMode="External"/><Relationship Id="rId2" Type="http://schemas.openxmlformats.org/officeDocument/2006/relationships/hyperlink" Target="http://artemis.osu.cz/mmfyz/jm/img/small/jadern%FD%20reakto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tominfo.cz/wp-content/uploads/2011/07/nuclear_belleville.jpg" TargetMode="External"/><Relationship Id="rId11" Type="http://schemas.openxmlformats.org/officeDocument/2006/relationships/hyperlink" Target="http://www.stava.cz/img/edee/novinky/23/cez-stava-final-scren-33_big.jpg" TargetMode="External"/><Relationship Id="rId5" Type="http://schemas.openxmlformats.org/officeDocument/2006/relationships/hyperlink" Target="http://www.nobelprize.org/nobel_prizes/physics/laureates/1938/fermi.jpg" TargetMode="External"/><Relationship Id="rId15" Type="http://schemas.openxmlformats.org/officeDocument/2006/relationships/hyperlink" Target="http://upload.wikimedia.org/wikipedia/commons/d/d2/Nuclear_power_plant-pressurized_water_reactor-PWR.png" TargetMode="External"/><Relationship Id="rId10" Type="http://schemas.openxmlformats.org/officeDocument/2006/relationships/hyperlink" Target="http://img.ihned.cz/attachment.php/560/12034560/aist8BE7HILMjlPQWbcdefgpyzU29ARV/finsko_elektrarna_jaderna_stavba_1_ilu.jpg.jpg" TargetMode="External"/><Relationship Id="rId4" Type="http://schemas.openxmlformats.org/officeDocument/2006/relationships/hyperlink" Target="http://astronuklfyzika.sweb.cz/JadReaktor.gif" TargetMode="External"/><Relationship Id="rId9" Type="http://schemas.openxmlformats.org/officeDocument/2006/relationships/hyperlink" Target="http://www.casopisstavebnictvi.cz/UserFiles/Image/0704/47_02.jpg" TargetMode="External"/><Relationship Id="rId14" Type="http://schemas.openxmlformats.org/officeDocument/2006/relationships/hyperlink" Target="http://astrolot.cz/databaze/image/cernobyl2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ubtitle 1"/>
          <p:cNvSpPr txBox="1">
            <a:spLocks/>
          </p:cNvSpPr>
          <p:nvPr/>
        </p:nvSpPr>
        <p:spPr bwMode="auto">
          <a:xfrm>
            <a:off x="1547813" y="4581525"/>
            <a:ext cx="7421562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algn="just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cs-CZ" sz="1600">
                <a:latin typeface="Lucida Sans Unicode" pitchFamily="34" charset="0"/>
              </a:rPr>
              <a:t>Anotace: </a:t>
            </a:r>
            <a:r>
              <a:rPr lang="cs-CZ" sz="1600" b="1">
                <a:solidFill>
                  <a:srgbClr val="00B0F0"/>
                </a:solidFill>
                <a:latin typeface="Lucida Sans Unicode" pitchFamily="34" charset="0"/>
              </a:rPr>
              <a:t>Materiál je určen pro žáky 9. ročníku Slouží k naučení nového učiva. Žák používá znalosti z chemie. Žák  vyjmenuje základní části jaderné elektrárny, popíše aktivní zónu. Žák vysvětlí, k čemu slouží regulační a havarijní tyče. Žák vysvětlí, jak dochází k pohonu turbíny. Význam osobnosti Enrica Fermiho. Žák vyjmenuje bezpečnostní opatření a zná, k čemu slouží kontejnment. Stručné pozastavení u historie. Nástin budoucnosti jaderných elektráren.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060450" y="4176713"/>
            <a:ext cx="7586663" cy="500062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Jaderný reaktor, Jaderná energetika </a:t>
            </a:r>
            <a:endParaRPr lang="cs-CZ" sz="2400" b="1" dirty="0"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>
            <a:off x="2787650" y="1063625"/>
            <a:ext cx="5891213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školy: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ZŠ Štětí, Ostrovní 300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Autor: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Francová Alena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Vzdělávací oblast: Člověk a příroda_Fyzika_Závěrečný přehled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Datum: 02/2012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materiálu: 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VY_32_INOVACE_FY.ZP.9.A.04_jaderny_reaktor_jaderna_energetika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Číslo operačního programu: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CZ.1.07/1.4.00/21.1693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projektu: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PRIMA ŠKOLA</a:t>
            </a:r>
          </a:p>
        </p:txBody>
      </p:sp>
      <p:pic>
        <p:nvPicPr>
          <p:cNvPr id="14340" name="Picture 4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8913"/>
            <a:ext cx="1812925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obrázek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75" y="1588"/>
            <a:ext cx="5672138" cy="10953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CC0099"/>
                </a:solidFill>
              </a:rPr>
              <a:t>jadernou energii využíváme k výrobě elektřiny,</a:t>
            </a:r>
          </a:p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CC0099"/>
                </a:solidFill>
              </a:rPr>
              <a:t>uvolňuje se v jaderném reaktoru, </a:t>
            </a:r>
          </a:p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CC0099"/>
                </a:solidFill>
              </a:rPr>
              <a:t>v něm probíhá řetězová reakce štěpení uranu 235 (dalším štěpným materiálem je plutonium 239, uran 233-vzniká z thoria 232)</a:t>
            </a:r>
          </a:p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CC0099"/>
                </a:solidFill>
              </a:rPr>
              <a:t>palivo je v podobě palivových článků (uranové tyče nebo tablety zabudované do kovových pouzder),</a:t>
            </a:r>
          </a:p>
          <a:p>
            <a:pPr>
              <a:buFont typeface="Wingdings 3" pitchFamily="18" charset="2"/>
              <a:buNone/>
            </a:pPr>
            <a:endParaRPr lang="cs-CZ" sz="2800" b="1" smtClean="0">
              <a:solidFill>
                <a:srgbClr val="CC0099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800" b="1" smtClean="0">
              <a:solidFill>
                <a:srgbClr val="CC0099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2800" b="1" smtClean="0">
              <a:solidFill>
                <a:srgbClr val="CC0099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7030A0"/>
                </a:solidFill>
              </a:rPr>
              <a:t>Výroba jaderné energie:</a:t>
            </a:r>
            <a:endParaRPr lang="cs-CZ" sz="36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641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008000"/>
                </a:solidFill>
              </a:rPr>
              <a:t>Základní část , kde probíhá řetězová reakce, se nazývá AKTIVNÍ ZÓNA,</a:t>
            </a:r>
          </a:p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008000"/>
                </a:solidFill>
              </a:rPr>
              <a:t>MODERÁTOR (zpomalovač) – voda, grafit - zpomaluje neutrony vyletující z jader po každém štěpení,</a:t>
            </a:r>
          </a:p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008000"/>
                </a:solidFill>
              </a:rPr>
              <a:t>REGULAČNÍ TYČE – k ovládání reaktoru,</a:t>
            </a:r>
          </a:p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008000"/>
                </a:solidFill>
              </a:rPr>
              <a:t>TLAKOVÁ NÁDOBA – slouží k udržení vody v kapalném stavu i při teplotách vyšších, než je teplota varu </a:t>
            </a:r>
          </a:p>
          <a:p>
            <a:pPr>
              <a:buFont typeface="Wingdings" pitchFamily="2" charset="2"/>
              <a:buChar char="q"/>
            </a:pPr>
            <a:r>
              <a:rPr lang="cs-CZ" b="1" smtClean="0">
                <a:solidFill>
                  <a:srgbClr val="008000"/>
                </a:solidFill>
              </a:rPr>
              <a:t>PAROGENERÁTOR – horká voda zde odevzdá teplo, slouží k pohonu turbíny</a:t>
            </a:r>
          </a:p>
          <a:p>
            <a:pPr>
              <a:buFont typeface="Wingdings" pitchFamily="2" charset="2"/>
              <a:buChar char="q"/>
            </a:pPr>
            <a:endParaRPr lang="cs-CZ" b="1" smtClean="0">
              <a:solidFill>
                <a:srgbClr val="008000"/>
              </a:solidFill>
            </a:endParaRPr>
          </a:p>
          <a:p>
            <a:pPr>
              <a:buFont typeface="Wingdings 3" pitchFamily="18" charset="2"/>
              <a:buNone/>
            </a:pPr>
            <a:endParaRPr lang="cs-CZ" b="1" smtClean="0">
              <a:solidFill>
                <a:srgbClr val="008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CC00"/>
                </a:solidFill>
              </a:rPr>
              <a:t>Jaderný reaktor – jeho části</a:t>
            </a:r>
            <a:endParaRPr lang="cs-CZ" sz="3600" dirty="0">
              <a:solidFill>
                <a:srgbClr val="00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963" y="214313"/>
            <a:ext cx="8793162" cy="658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ovéPole 3"/>
          <p:cNvSpPr txBox="1">
            <a:spLocks noChangeArrowheads="1"/>
          </p:cNvSpPr>
          <p:nvPr/>
        </p:nvSpPr>
        <p:spPr bwMode="auto">
          <a:xfrm>
            <a:off x="285750" y="142875"/>
            <a:ext cx="37147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CC0000"/>
                </a:solidFill>
                <a:latin typeface="Lucida Sans Unicode" pitchFamily="34" charset="0"/>
              </a:rPr>
              <a:t>Schéma nejběžnější JE</a:t>
            </a:r>
          </a:p>
        </p:txBody>
      </p:sp>
      <p:sp>
        <p:nvSpPr>
          <p:cNvPr id="17411" name="TextovéPole 4"/>
          <p:cNvSpPr txBox="1">
            <a:spLocks noChangeArrowheads="1"/>
          </p:cNvSpPr>
          <p:nvPr/>
        </p:nvSpPr>
        <p:spPr bwMode="auto">
          <a:xfrm>
            <a:off x="214313" y="571500"/>
            <a:ext cx="8715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008000"/>
                </a:solidFill>
                <a:latin typeface="Lucida Sans Unicode" pitchFamily="34" charset="0"/>
              </a:rPr>
              <a:t>1)reaktorová hala, 2) chladící věž, 3) tlakovodní reaktor 4) řídící tyče, </a:t>
            </a:r>
          </a:p>
          <a:p>
            <a:r>
              <a:rPr lang="cs-CZ" b="1">
                <a:solidFill>
                  <a:srgbClr val="008000"/>
                </a:solidFill>
                <a:latin typeface="Lucida Sans Unicode" pitchFamily="34" charset="0"/>
              </a:rPr>
              <a:t>6) parogenerátor, 7) aktivní zóna 8) turbína, 9) elektrický generátor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85725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FF3300"/>
                </a:solidFill>
              </a:rPr>
              <a:t>Jaderný reaktor – aktivní zóna</a:t>
            </a:r>
            <a:endParaRPr lang="cs-CZ" sz="3600" dirty="0">
              <a:solidFill>
                <a:srgbClr val="FF33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352550"/>
            <a:ext cx="699135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14563"/>
            <a:ext cx="5043488" cy="379253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0000FF"/>
                </a:solidFill>
              </a:rPr>
              <a:t>poprvé uskutečnil řetězovou jadernou reakci,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0000FF"/>
                </a:solidFill>
              </a:rPr>
              <a:t>v roce 1942 uvedl do chodu první jaderný reaktor,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99FF"/>
                </a:solidFill>
                <a:effectLst/>
              </a:rPr>
              <a:t>Enrico Fermi – 1901 - 1954</a:t>
            </a:r>
            <a:br>
              <a:rPr lang="cs-CZ" sz="3600" dirty="0" smtClean="0">
                <a:solidFill>
                  <a:srgbClr val="0099FF"/>
                </a:solidFill>
                <a:effectLst/>
              </a:rPr>
            </a:br>
            <a:r>
              <a:rPr lang="cs-CZ" sz="3600" dirty="0" smtClean="0">
                <a:solidFill>
                  <a:srgbClr val="0099FF"/>
                </a:solidFill>
                <a:effectLst/>
              </a:rPr>
              <a:t>italský fyzik, od r. 1938 působil v USA</a:t>
            </a:r>
            <a:endParaRPr lang="cs-CZ" sz="3600" dirty="0">
              <a:solidFill>
                <a:srgbClr val="0099FF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25" y="2286000"/>
            <a:ext cx="2409825" cy="337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CC"/>
                </a:solidFill>
              </a:rPr>
              <a:t>První pokusy využít jadernou energii k výrobě elektřiny proběhly v 50. letech 20. století ve Spojených státech amerických a v tehdejším Sovětském svazu.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CC"/>
                </a:solidFill>
              </a:rPr>
              <a:t>Jaderné reaktory zároveň sloužily k pohonu ponorek a ledoborců.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CC"/>
                </a:solidFill>
              </a:rPr>
              <a:t>Od 60. let 20. století se po celém světě rozvíjela výstavba jaderných elektráren …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CC00CC"/>
                </a:solidFill>
              </a:rPr>
              <a:t>A dnes se v nich získává skoro pětina světové produkce elektřiny.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660066"/>
                </a:solidFill>
                <a:effectLst/>
              </a:rPr>
              <a:t>Jaderná energetika - historicky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138"/>
            <a:ext cx="4114800" cy="3233737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2400" b="1" smtClean="0">
                <a:solidFill>
                  <a:srgbClr val="009900"/>
                </a:solidFill>
              </a:rPr>
              <a:t>Spojené státy americké,</a:t>
            </a:r>
          </a:p>
          <a:p>
            <a:pPr>
              <a:buFont typeface="Wingdings 3" pitchFamily="18" charset="2"/>
              <a:buNone/>
            </a:pPr>
            <a:r>
              <a:rPr lang="cs-CZ" sz="2400" b="1" smtClean="0">
                <a:solidFill>
                  <a:srgbClr val="009900"/>
                </a:solidFill>
              </a:rPr>
              <a:t>Francie,</a:t>
            </a:r>
          </a:p>
          <a:p>
            <a:pPr>
              <a:buFont typeface="Wingdings 3" pitchFamily="18" charset="2"/>
              <a:buNone/>
            </a:pPr>
            <a:r>
              <a:rPr lang="cs-CZ" sz="2400" b="1" smtClean="0">
                <a:solidFill>
                  <a:srgbClr val="009900"/>
                </a:solidFill>
              </a:rPr>
              <a:t>Rusko,</a:t>
            </a:r>
          </a:p>
          <a:p>
            <a:pPr>
              <a:buFont typeface="Wingdings 3" pitchFamily="18" charset="2"/>
              <a:buNone/>
            </a:pPr>
            <a:r>
              <a:rPr lang="cs-CZ" sz="2400" b="1" smtClean="0">
                <a:solidFill>
                  <a:srgbClr val="009900"/>
                </a:solidFill>
              </a:rPr>
              <a:t>Japonsko,</a:t>
            </a:r>
          </a:p>
          <a:p>
            <a:pPr>
              <a:buFont typeface="Wingdings 3" pitchFamily="18" charset="2"/>
              <a:buNone/>
            </a:pPr>
            <a:r>
              <a:rPr lang="cs-CZ" sz="2400" b="1" smtClean="0">
                <a:solidFill>
                  <a:srgbClr val="009900"/>
                </a:solidFill>
              </a:rPr>
              <a:t>Kanada,</a:t>
            </a:r>
          </a:p>
          <a:p>
            <a:pPr>
              <a:buFont typeface="Wingdings 3" pitchFamily="18" charset="2"/>
              <a:buNone/>
            </a:pPr>
            <a:r>
              <a:rPr lang="cs-CZ" sz="2400" b="1" smtClean="0">
                <a:solidFill>
                  <a:srgbClr val="009900"/>
                </a:solidFill>
              </a:rPr>
              <a:t>Velká Británie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33CC33"/>
                </a:solidFill>
                <a:effectLst/>
              </a:rPr>
              <a:t>Jaderné elektrárny s největším výkonem:</a:t>
            </a:r>
            <a:endParaRPr lang="cs-CZ" sz="3200" dirty="0">
              <a:solidFill>
                <a:srgbClr val="33CC33"/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2286000"/>
            <a:ext cx="5572125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143625" y="5929313"/>
            <a:ext cx="2428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8000"/>
                </a:solidFill>
                <a:latin typeface="Lucida Sans Unicode" pitchFamily="34" charset="0"/>
              </a:rPr>
              <a:t>Francie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71563"/>
            <a:ext cx="7900988" cy="1928812"/>
          </a:xfrm>
        </p:spPr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99FF"/>
                </a:solidFill>
              </a:rPr>
              <a:t>Některé země, např. </a:t>
            </a:r>
            <a:r>
              <a:rPr lang="cs-CZ" sz="2800" b="1" u="sng" dirty="0" smtClean="0">
                <a:solidFill>
                  <a:srgbClr val="0033CC"/>
                </a:solidFill>
              </a:rPr>
              <a:t>Rakousko</a:t>
            </a:r>
            <a:r>
              <a:rPr lang="cs-CZ" sz="2800" b="1" dirty="0" smtClean="0">
                <a:solidFill>
                  <a:srgbClr val="0099FF"/>
                </a:solidFill>
              </a:rPr>
              <a:t>, jaderné elektrárny ze zásady odmítají.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99FF"/>
                </a:solidFill>
              </a:rPr>
              <a:t>Jiné chtějí v dohledné době od získávání elektřiny v jaderných elektrárnách upustit (např. </a:t>
            </a:r>
            <a:r>
              <a:rPr lang="cs-CZ" sz="2800" b="1" dirty="0" smtClean="0">
                <a:solidFill>
                  <a:srgbClr val="0033CC"/>
                </a:solidFill>
              </a:rPr>
              <a:t>Švédsko, Německo</a:t>
            </a:r>
            <a:r>
              <a:rPr lang="cs-CZ" sz="2800" b="1" dirty="0" smtClean="0">
                <a:solidFill>
                  <a:srgbClr val="0099FF"/>
                </a:solidFill>
              </a:rPr>
              <a:t>)</a:t>
            </a:r>
            <a:endParaRPr lang="cs-CZ" sz="2800" b="1" dirty="0">
              <a:solidFill>
                <a:srgbClr val="0099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00FF"/>
                </a:solidFill>
                <a:effectLst/>
              </a:rPr>
              <a:t>Odmítání jaderných elektráren:</a:t>
            </a:r>
            <a:endParaRPr lang="cs-CZ" sz="3600" dirty="0">
              <a:solidFill>
                <a:srgbClr val="0000FF"/>
              </a:solidFill>
              <a:effectLst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3286125"/>
            <a:ext cx="57150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14313" y="4786313"/>
            <a:ext cx="26431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0033CC"/>
                </a:solidFill>
                <a:latin typeface="Lucida Sans Unicode" pitchFamily="34" charset="0"/>
              </a:rPr>
              <a:t>Vodní elektrárna v Rakousku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143375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3600" b="1" smtClean="0">
                <a:solidFill>
                  <a:srgbClr val="CC0000"/>
                </a:solidFill>
              </a:rPr>
              <a:t>V provozu je jaderná elektrárna v </a:t>
            </a:r>
            <a:r>
              <a:rPr lang="cs-CZ" sz="3600" b="1" u="sng" smtClean="0">
                <a:solidFill>
                  <a:srgbClr val="800000"/>
                </a:solidFill>
              </a:rPr>
              <a:t>Dukovanech</a:t>
            </a:r>
            <a:r>
              <a:rPr lang="cs-CZ" sz="3600" b="1" smtClean="0">
                <a:solidFill>
                  <a:srgbClr val="CC0000"/>
                </a:solidFill>
              </a:rPr>
              <a:t> na Třebíčsku a jižních Čechách elektrárna </a:t>
            </a:r>
            <a:r>
              <a:rPr lang="cs-CZ" sz="3600" b="1" u="sng" smtClean="0">
                <a:solidFill>
                  <a:srgbClr val="800000"/>
                </a:solidFill>
              </a:rPr>
              <a:t>Temelín</a:t>
            </a:r>
            <a:r>
              <a:rPr lang="cs-CZ" sz="3600" b="1" smtClean="0">
                <a:solidFill>
                  <a:srgbClr val="CC0000"/>
                </a:solidFill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cs-CZ" sz="3600" b="1" smtClean="0">
                <a:solidFill>
                  <a:srgbClr val="CC0000"/>
                </a:solidFill>
              </a:rPr>
              <a:t>Jaderné elektrárny u nás se podílejí na výrobě elektrické energie asi 31 %.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800000"/>
                </a:solidFill>
                <a:effectLst/>
              </a:rPr>
              <a:t>Jaderné elektrárny v České republice:</a:t>
            </a:r>
            <a:endParaRPr lang="cs-CZ" sz="3200" dirty="0">
              <a:solidFill>
                <a:srgbClr val="80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813" y="1246188"/>
            <a:ext cx="7969250" cy="448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1214438" y="428625"/>
            <a:ext cx="62865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99FF"/>
                </a:solidFill>
                <a:latin typeface="Lucida Sans Unicode" pitchFamily="34" charset="0"/>
              </a:rPr>
              <a:t>Jaderná elektrárna Dukovany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1500188"/>
            <a:ext cx="6786563" cy="423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1500188" y="642938"/>
            <a:ext cx="5286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8000"/>
                </a:solidFill>
                <a:latin typeface="Lucida Sans Unicode" pitchFamily="34" charset="0"/>
              </a:rPr>
              <a:t>Jaderná elektrárna Temelín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2714625"/>
          </a:xfrm>
        </p:spPr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660066"/>
                </a:solidFill>
              </a:rPr>
              <a:t>Havarijní tyče </a:t>
            </a:r>
            <a:r>
              <a:rPr lang="cs-CZ" sz="2800" b="1" dirty="0" smtClean="0">
                <a:solidFill>
                  <a:srgbClr val="CC00CC"/>
                </a:solidFill>
              </a:rPr>
              <a:t>(v případě nebezpečí automaticky zastaví řetězovou reakci,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660066"/>
                </a:solidFill>
              </a:rPr>
              <a:t>Automatické ochrany</a:t>
            </a:r>
            <a:r>
              <a:rPr lang="cs-CZ" sz="2800" b="1" dirty="0" smtClean="0">
                <a:solidFill>
                  <a:srgbClr val="CC00CC"/>
                </a:solidFill>
              </a:rPr>
              <a:t>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660066"/>
                </a:solidFill>
              </a:rPr>
              <a:t>Systémy dodatečného chlazení</a:t>
            </a:r>
            <a:r>
              <a:rPr lang="cs-CZ" sz="2800" b="1" dirty="0" smtClean="0">
                <a:solidFill>
                  <a:srgbClr val="CC00CC"/>
                </a:solidFill>
              </a:rPr>
              <a:t>,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660066"/>
                </a:solidFill>
              </a:rPr>
              <a:t>Kontejnment</a:t>
            </a:r>
            <a:r>
              <a:rPr lang="cs-CZ" sz="2800" b="1" dirty="0" smtClean="0">
                <a:solidFill>
                  <a:srgbClr val="CC00CC"/>
                </a:solidFill>
              </a:rPr>
              <a:t> (ochranná obálka z oceli a betonu)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sz="28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660066"/>
                </a:solidFill>
                <a:effectLst/>
              </a:rPr>
              <a:t>Bezpečnostní opatření: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714750"/>
            <a:ext cx="3792538" cy="308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000250" y="5786438"/>
            <a:ext cx="25003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660066"/>
                </a:solidFill>
                <a:latin typeface="Lucida Sans Unicode" pitchFamily="34" charset="0"/>
              </a:rPr>
              <a:t>Kontejnment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6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14563"/>
            <a:ext cx="8229600" cy="379253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3333CC"/>
                </a:solidFill>
              </a:rPr>
              <a:t>neznečišťuje životní prostředí popílkem, oxidy síry a dusíku</a:t>
            </a:r>
          </a:p>
          <a:p>
            <a:pPr>
              <a:buFont typeface="Wingdings" pitchFamily="2" charset="2"/>
              <a:buChar char="q"/>
            </a:pPr>
            <a:r>
              <a:rPr lang="cs-CZ" sz="3200" b="1" smtClean="0">
                <a:solidFill>
                  <a:srgbClr val="3333CC"/>
                </a:solidFill>
              </a:rPr>
              <a:t>nezvyšuje koncentraci oxidu uhličitého v atmosféře a tím nebezpečí skleníkového efektu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00FF"/>
                </a:solidFill>
                <a:effectLst/>
              </a:rPr>
              <a:t> Pozitiva jaderné elektrárny ve srovnání s uhelnou elektrárnou:</a:t>
            </a:r>
            <a:endParaRPr lang="cs-CZ" sz="3600" dirty="0">
              <a:solidFill>
                <a:srgbClr val="0000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28750"/>
            <a:ext cx="8229600" cy="2071688"/>
          </a:xfrm>
        </p:spPr>
        <p:txBody>
          <a:bodyPr>
            <a:normAutofit fontScale="92500" lnSpcReduction="2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8000"/>
                </a:solidFill>
              </a:rPr>
              <a:t>možnost havárie, jaderný výbuch ohrožuje člověka pronikavým zářením, vysokými teplotami, tlakovou vlnou a dlouhodobým zamořením přírodního prostředí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sz="2800" b="1" dirty="0" smtClean="0">
                <a:solidFill>
                  <a:srgbClr val="008000"/>
                </a:solidFill>
              </a:rPr>
              <a:t>nedořešená otázka konečné likvidace vyhořelého paliva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sz="2800" b="1" dirty="0">
              <a:solidFill>
                <a:srgbClr val="008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CC00"/>
                </a:solidFill>
                <a:effectLst/>
              </a:rPr>
              <a:t>Hlavní obavy, které jaderná energetika vyvolává na veřejnosti:</a:t>
            </a:r>
            <a:endParaRPr lang="cs-CZ" sz="3200" dirty="0">
              <a:solidFill>
                <a:srgbClr val="00CC0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3643313"/>
            <a:ext cx="4500563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28625" y="4857750"/>
            <a:ext cx="3571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rgbClr val="660066"/>
                </a:solidFill>
                <a:latin typeface="Lucida Sans Unicode" pitchFamily="34" charset="0"/>
              </a:rPr>
              <a:t>vodní bazén pro skladování vyhořelého paliva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5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928813"/>
            <a:ext cx="8229600" cy="4078287"/>
          </a:xfrm>
        </p:spPr>
        <p:txBody>
          <a:bodyPr>
            <a:normAutofit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b="1" dirty="0" smtClean="0">
                <a:solidFill>
                  <a:srgbClr val="990099"/>
                </a:solidFill>
              </a:rPr>
              <a:t>Zahynulo několik stovek lidí, především požárníků a členů týmů likvidující následky havárie na nemoc z ozáření.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b="1" dirty="0" smtClean="0">
                <a:solidFill>
                  <a:srgbClr val="990099"/>
                </a:solidFill>
              </a:rPr>
              <a:t>Značné množství lidí bylo ohroženo na zdraví, muselo opustit své domovy.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b="1" dirty="0" smtClean="0">
                <a:solidFill>
                  <a:srgbClr val="990099"/>
                </a:solidFill>
              </a:rPr>
              <a:t>Katastrofa způsobila velké ekonomické škody.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cs-CZ" b="1" dirty="0" smtClean="0">
                <a:solidFill>
                  <a:srgbClr val="990099"/>
                </a:solidFill>
              </a:rPr>
              <a:t>Příčinou bylo hrubé porušení předpisů provozním personálem, ale také nevhodná koncepce reaktoru.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b="1" dirty="0">
              <a:solidFill>
                <a:srgbClr val="99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CC0099"/>
                </a:solidFill>
                <a:effectLst/>
              </a:rPr>
              <a:t>Nejzávažnější katastrofa na 4.bloku jaderné elektrárny v Černobylu na Ukrajině v roce 1986</a:t>
            </a:r>
            <a:endParaRPr lang="cs-CZ" sz="3200" dirty="0">
              <a:solidFill>
                <a:srgbClr val="CC0099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FF3300"/>
                </a:solidFill>
              </a:rPr>
              <a:t>Výzkum a technický rozvoj pokračuje rychlým tempem.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FF3300"/>
                </a:solidFill>
              </a:rPr>
              <a:t>Vznikají projekty nových elektráren s tzv. inher</a:t>
            </a:r>
            <a:r>
              <a:rPr lang="cs-CZ" sz="2800" b="1" smtClean="0">
                <a:solidFill>
                  <a:srgbClr val="FF3300"/>
                </a:solidFill>
                <a:latin typeface="Arial" charset="0"/>
              </a:rPr>
              <a:t>ent</a:t>
            </a:r>
            <a:r>
              <a:rPr lang="cs-CZ" sz="2800" b="1" smtClean="0">
                <a:solidFill>
                  <a:srgbClr val="FF3300"/>
                </a:solidFill>
              </a:rPr>
              <a:t>ní bezpečností (které se v případě nebezpečí samy odstaví bez zásahu člověka).</a:t>
            </a:r>
          </a:p>
          <a:p>
            <a:pPr>
              <a:buFont typeface="Wingdings" pitchFamily="2" charset="2"/>
              <a:buChar char="q"/>
            </a:pPr>
            <a:r>
              <a:rPr lang="cs-CZ" sz="2800" b="1" smtClean="0">
                <a:solidFill>
                  <a:srgbClr val="FF3300"/>
                </a:solidFill>
              </a:rPr>
              <a:t>Uvažuje se o umísťování jaderných elektráren pod zem, zdokonaluje se počítačové řízení elektráren.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CC0000"/>
                </a:solidFill>
                <a:effectLst/>
              </a:rPr>
              <a:t>Budoucnost jaderných elektráren ???</a:t>
            </a:r>
            <a:endParaRPr lang="cs-CZ" sz="3600" dirty="0">
              <a:solidFill>
                <a:srgbClr val="CC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63" y="428625"/>
            <a:ext cx="600075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142875" y="2286000"/>
            <a:ext cx="2500313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3333CC"/>
                </a:solidFill>
              </a:rPr>
              <a:t>N</a:t>
            </a:r>
            <a:r>
              <a:rPr lang="cs-CZ" sz="2800" b="1">
                <a:solidFill>
                  <a:srgbClr val="3333CC"/>
                </a:solidFill>
                <a:latin typeface="Lucida Sans Unicode" pitchFamily="34" charset="0"/>
              </a:rPr>
              <a:t>ástin slibné budoucnosti jaderných elektráren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4935537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70C0"/>
                </a:solidFill>
              </a:rPr>
              <a:t>galerie office </a:t>
            </a: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2"/>
              </a:rPr>
              <a:t>http://artemis.osu.cz/mmfyz/jm/img/small/jadern%FD%20reaktor.jpg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3"/>
              </a:rPr>
              <a:t>http://www.pise.cz/blog/img/fyzmatik/113774.jpg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4"/>
              </a:rPr>
              <a:t>http://astronuklfyzika.sweb.cz/JadReaktor.gif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5"/>
              </a:rPr>
              <a:t>http://www.nobelprize.org/nobel_prizes/physics/laureates/1938/fermi.jpg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6"/>
              </a:rPr>
              <a:t>http://atominfo.cz/wp-content/uploads/2011/07/nuclear_belleville.jpg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7"/>
              </a:rPr>
              <a:t>http://media.novinky.cz/042/280424-top_foto1-snfrw.jpg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8"/>
              </a:rPr>
              <a:t>http://www.vyletnik.cz/images/profily/users/1970/jaderna-elektrarna-dukovany-informacni-centrum-2952b4d341.jpg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9"/>
              </a:rPr>
              <a:t>http://www.casopisstavebnictvi.cz/UserFiles/Image/0704/47_02.jpg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70C0"/>
                </a:solidFill>
                <a:hlinkClick r:id="rId10"/>
              </a:rPr>
              <a:t>http://img.ihned.cz/attachment.php/560/12034560/aist8BE7HILMjlPQWbcdefgpyzU29ARV/finsko_elektrarna_jaderna_stavba_1_ilu.jpg.jpg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 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11"/>
              </a:rPr>
              <a:t>http://www.stava.cz/img/edee/novinky/23/cez-stava-final-scren-33_big.jpg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12"/>
              </a:rPr>
              <a:t>http://hp.ujf.cas.cz/~wagner/popclan/fukusima/japonsko_Osel_soubory/image025.jpg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13"/>
              </a:rPr>
              <a:t>http://img81.imageshack.us/img81/8151/ap1000simulatednightfa7.jpg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00FF"/>
                </a:solidFill>
                <a:hlinkClick r:id="rId14"/>
              </a:rPr>
              <a:t>http://astrolot.cz/databaze/image/cernobyl2.jpg</a:t>
            </a:r>
            <a:r>
              <a:rPr lang="cs-CZ" sz="1200" b="1" smtClean="0">
                <a:solidFill>
                  <a:srgbClr val="0000FF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70C0"/>
                </a:solidFill>
                <a:hlinkClick r:id="rId15"/>
              </a:rPr>
              <a:t>http://upload.wikimedia.org/wikipedia/commons/d/d2/Nuclear_power_plant-pressurized_water_reactor-PWR.png</a:t>
            </a:r>
            <a:r>
              <a:rPr lang="cs-CZ" sz="1200" b="1" smtClean="0">
                <a:solidFill>
                  <a:srgbClr val="0070C0"/>
                </a:solidFill>
              </a:rPr>
              <a:t> </a:t>
            </a:r>
            <a:r>
              <a:rPr lang="en-US" sz="1200" b="1" smtClean="0">
                <a:solidFill>
                  <a:srgbClr val="0070C0"/>
                </a:solidFill>
              </a:rPr>
              <a:t>[</a:t>
            </a:r>
            <a:r>
              <a:rPr lang="cs-CZ" sz="1200" b="1" smtClean="0">
                <a:solidFill>
                  <a:srgbClr val="0070C0"/>
                </a:solidFill>
              </a:rPr>
              <a:t>cit.: 2012-02-24</a:t>
            </a:r>
            <a:r>
              <a:rPr lang="en-US" sz="1200" b="1" smtClean="0">
                <a:solidFill>
                  <a:srgbClr val="0070C0"/>
                </a:solidFill>
              </a:rPr>
              <a:t>]</a:t>
            </a:r>
            <a:endParaRPr lang="cs-CZ" sz="1200" b="1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B050"/>
                </a:solidFill>
              </a:rPr>
              <a:t>Použité zdroje:</a:t>
            </a:r>
            <a:endParaRPr lang="cs-CZ" sz="36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64100"/>
          </a:xfrm>
        </p:spPr>
        <p:txBody>
          <a:bodyPr/>
          <a:lstStyle/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Žák používá znalosti z chemie. </a:t>
            </a:r>
          </a:p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Žák  vyjmenuje základní části jaderné elektrárny, popíše aktivní zónu. </a:t>
            </a:r>
          </a:p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Žák vysvětlí, k čemu slouží regulační a havarijní tyče. </a:t>
            </a:r>
          </a:p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Žák vysvětlí, jak dochází k pohonu turbíny.</a:t>
            </a:r>
          </a:p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Význam osobnosti Enrica Fermiho. </a:t>
            </a:r>
          </a:p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Žák vyjmenuje bezpečnostní opatření a zná, k čemu slouží kontejnment. </a:t>
            </a:r>
          </a:p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Stručné pozastavení u historie.</a:t>
            </a:r>
          </a:p>
          <a:p>
            <a:pPr marL="566738" indent="-457200">
              <a:buFont typeface="Wingdings 3" pitchFamily="18" charset="2"/>
              <a:buAutoNum type="arabicParenR"/>
            </a:pPr>
            <a:r>
              <a:rPr lang="cs-CZ" sz="2400" b="1" smtClean="0">
                <a:solidFill>
                  <a:srgbClr val="00B0F0"/>
                </a:solidFill>
              </a:rPr>
              <a:t>Nástin budoucnosti jaderných elektráren</a:t>
            </a:r>
            <a:endParaRPr lang="cs-CZ" sz="2400" b="1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002060"/>
                </a:solidFill>
              </a:rPr>
              <a:t>Metodika prezentace:</a:t>
            </a:r>
            <a:endParaRPr lang="cs-CZ" sz="36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718</TotalTime>
  <Words>647</Words>
  <Application>Microsoft Office PowerPoint</Application>
  <PresentationFormat>Předvádění na obrazovce (4:3)</PresentationFormat>
  <Paragraphs>83</Paragraphs>
  <Slides>20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20</vt:i4>
      </vt:variant>
    </vt:vector>
  </HeadingPairs>
  <TitlesOfParts>
    <vt:vector size="35" baseType="lpstr">
      <vt:lpstr>Lucida Sans Unicode</vt:lpstr>
      <vt:lpstr>Arial</vt:lpstr>
      <vt:lpstr>Wingdings 3</vt:lpstr>
      <vt:lpstr>Verdana</vt:lpstr>
      <vt:lpstr>Wingdings 2</vt:lpstr>
      <vt:lpstr>Calibri</vt:lpstr>
      <vt:lpstr>Wingdings</vt:lpstr>
      <vt:lpstr>Shluk</vt:lpstr>
      <vt:lpstr>Shluk</vt:lpstr>
      <vt:lpstr>Shluk</vt:lpstr>
      <vt:lpstr>Shluk</vt:lpstr>
      <vt:lpstr>Shluk</vt:lpstr>
      <vt:lpstr>Shluk</vt:lpstr>
      <vt:lpstr>Shluk</vt:lpstr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SlamovaLi</cp:lastModifiedBy>
  <cp:revision>40</cp:revision>
  <dcterms:created xsi:type="dcterms:W3CDTF">2012-02-14T18:01:17Z</dcterms:created>
  <dcterms:modified xsi:type="dcterms:W3CDTF">2012-06-18T10:03:48Z</dcterms:modified>
</cp:coreProperties>
</file>