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57" r:id="rId20"/>
    <p:sldId id="2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3333FF"/>
    <a:srgbClr val="3399FF"/>
    <a:srgbClr val="993366"/>
    <a:srgbClr val="CC0066"/>
    <a:srgbClr val="009900"/>
    <a:srgbClr val="FF9900"/>
    <a:srgbClr val="FF0066"/>
    <a:srgbClr val="CC00C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10.6.2012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jadrovaenergia.yw.sk/uran.jpg" TargetMode="External"/><Relationship Id="rId3" Type="http://schemas.openxmlformats.org/officeDocument/2006/relationships/hyperlink" Target="http://proatom.luksoft.cz/jaderneelektrarny/reaktory/bwr.jpg" TargetMode="External"/><Relationship Id="rId7" Type="http://schemas.openxmlformats.org/officeDocument/2006/relationships/hyperlink" Target="http://upload.wikimedia.org/wikipedia/commons/d/db/JE_Temelin1.jpg" TargetMode="External"/><Relationship Id="rId2" Type="http://schemas.openxmlformats.org/officeDocument/2006/relationships/hyperlink" Target="http://fyzika.jreichl.com/data/Mikro_4jaderka_soubory/image15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tominfo.cz/wp-content/uploads/2010/09/steam_generator.jpg" TargetMode="External"/><Relationship Id="rId5" Type="http://schemas.openxmlformats.org/officeDocument/2006/relationships/hyperlink" Target="http://www.energyweb.cz/web/schemata/jaderna/parogenerator/1204_02.jpg" TargetMode="External"/><Relationship Id="rId4" Type="http://schemas.openxmlformats.org/officeDocument/2006/relationships/hyperlink" Target="http://www.skoda-js.cz/img/edee/news/img_3239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251726" y="5138560"/>
            <a:ext cx="7421478" cy="114300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Žák odpovídá na otázky. Žák sám tvoří odpovědi, vybírá z různého počtu možností odpovědí správnou odpověď. Otázky slouží k zopakování probraného učiva. Otázky jsou použity ke zkoušení, k testu.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251726" y="4623271"/>
            <a:ext cx="7587028" cy="500066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Jaderná energetika, souhrnné otázky a úkoly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82798" y="1530003"/>
            <a:ext cx="58904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příroda_Fyzika_Závěrečný přehled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02/2012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VY_32_INOVACE_FY.ZP.9.A.05_jaderna_energetika_souhrnne_otazky_a_</a:t>
            </a:r>
            <a:r>
              <a:rPr lang="cs-CZ" b="1" dirty="0" err="1" smtClean="0">
                <a:solidFill>
                  <a:srgbClr val="002060"/>
                </a:solidFill>
              </a:rPr>
              <a:t>ukoly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33908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33908"/>
            <a:ext cx="5672777" cy="10960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6"/>
            <a:ext cx="5257808" cy="422136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Zařízení, ve kterém probíhá řetězová jaderná reakce.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V současné době ve všech běžně užívaných reaktorech je reakce založena na štěpení jader.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Jadernou energii využíváme k výrobě elektřiny.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66FF"/>
                </a:solidFill>
                <a:effectLst/>
              </a:rPr>
              <a:t>Odpověz na otázky:</a:t>
            </a:r>
            <a:br>
              <a:rPr lang="cs-CZ" sz="3600" dirty="0" smtClean="0">
                <a:solidFill>
                  <a:srgbClr val="0066FF"/>
                </a:solidFill>
                <a:effectLst/>
              </a:rPr>
            </a:br>
            <a:r>
              <a:rPr lang="cs-CZ" sz="3600" dirty="0" smtClean="0">
                <a:solidFill>
                  <a:srgbClr val="0066FF"/>
                </a:solidFill>
                <a:effectLst/>
              </a:rPr>
              <a:t>1) Co je jaderný reaktor?</a:t>
            </a:r>
            <a:endParaRPr lang="cs-CZ" sz="3600" dirty="0">
              <a:solidFill>
                <a:srgbClr val="0066FF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928802"/>
            <a:ext cx="3148018" cy="389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42844" y="1571612"/>
            <a:ext cx="2286016" cy="421484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00FF00"/>
                </a:solidFill>
              </a:rPr>
              <a:t>Odpověď: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rgbClr val="00FF00"/>
                </a:solidFill>
              </a:rPr>
              <a:t>Řetězová jaderná reakce probíhá v AKTIVNÍ ZÓNĚ.</a:t>
            </a:r>
            <a:endParaRPr lang="cs-CZ" sz="3200" b="1" dirty="0">
              <a:solidFill>
                <a:srgbClr val="00FF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2) V které části jaderného reaktoru probíhá řetězová jaderná reakce?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1714488"/>
            <a:ext cx="6372801" cy="3529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786050" y="5500702"/>
            <a:ext cx="607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339933"/>
                </a:solidFill>
              </a:rPr>
              <a:t>Rozměry aktivní zóny 4,5m průměr x 3,7m výška</a:t>
            </a:r>
            <a:endParaRPr lang="cs-CZ" b="1" dirty="0">
              <a:solidFill>
                <a:srgbClr val="3399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2213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a) palivové články slouží jako palivo, které se vkládá do reaktoru (nejčastěji uranové tyče nebo tablety zabudované do kovových pouzder)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b) slouží k ovládání reaktoru, pohlcují přebytečné neutrony (jsou z kadmia nebo oceli s příměsí boru)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c) slouží k zastavení řetězové reakce</a:t>
            </a:r>
            <a:endParaRPr lang="cs-CZ" sz="2800" b="1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660066"/>
                </a:solidFill>
                <a:effectLst/>
              </a:rPr>
              <a:t>3) Vysvětli funkci a) palivových článků, b) </a:t>
            </a:r>
            <a:r>
              <a:rPr lang="cs-CZ" sz="3600" dirty="0" smtClean="0">
                <a:solidFill>
                  <a:srgbClr val="D60093"/>
                </a:solidFill>
                <a:effectLst/>
              </a:rPr>
              <a:t>regulačních tyčí </a:t>
            </a:r>
            <a:r>
              <a:rPr lang="cs-CZ" sz="3600" dirty="0" smtClean="0">
                <a:solidFill>
                  <a:srgbClr val="660066"/>
                </a:solidFill>
                <a:effectLst/>
              </a:rPr>
              <a:t>a c) </a:t>
            </a:r>
            <a:r>
              <a:rPr lang="cs-CZ" sz="3600" dirty="0" smtClean="0">
                <a:solidFill>
                  <a:srgbClr val="D60093"/>
                </a:solidFill>
                <a:effectLst/>
              </a:rPr>
              <a:t>havarijních tyčí</a:t>
            </a:r>
            <a:r>
              <a:rPr lang="cs-CZ" sz="3600" dirty="0" smtClean="0">
                <a:solidFill>
                  <a:srgbClr val="660066"/>
                </a:solidFill>
                <a:effectLst/>
              </a:rPr>
              <a:t>.</a:t>
            </a:r>
            <a:endParaRPr lang="cs-CZ" sz="3600" dirty="0">
              <a:solidFill>
                <a:srgbClr val="66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3642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A50021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Neutrony se zpomalují k účinnému průběhu řetězové reakce.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Zpomalené neutrony mají více času proniknout do jádra uranu a rozštěpit ho.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Zpomalují se tzv. moderátorem, zpomalovačem.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Ke zpomalování neutronů se v reaktorech používá buď voda nebo grafit.</a:t>
            </a:r>
            <a:endParaRPr lang="cs-CZ" sz="2800" b="1" dirty="0">
              <a:solidFill>
                <a:srgbClr val="A5002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effectLst/>
              </a:rPr>
              <a:t>4) Proč se neutrony v jaderném reaktoru zpomalují a čím?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1643050"/>
            <a:ext cx="3971924" cy="4286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Slouží k udržení vody v kapalném stavu i při teplotách vyšších, než je teplota varu.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V tlakové nádobě je umístěna aktivní zóna.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99"/>
                </a:solidFill>
                <a:effectLst/>
              </a:rPr>
              <a:t>5) K čemu slouží tlaková nádoba jaderného reaktoru?</a:t>
            </a:r>
            <a:endParaRPr lang="cs-CZ" sz="3600" dirty="0">
              <a:solidFill>
                <a:srgbClr val="000099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7309" y="2357430"/>
            <a:ext cx="4225220" cy="3881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857365"/>
            <a:ext cx="8229600" cy="16430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Vyvíječ páry.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Slouží k vytváření páry k pohonu turbíny.</a:t>
            </a:r>
          </a:p>
          <a:p>
            <a:pPr>
              <a:buNone/>
            </a:pP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6) Co je parogenerátor?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643314"/>
            <a:ext cx="3857652" cy="2893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142976" y="4786322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9900"/>
                </a:solidFill>
              </a:rPr>
              <a:t>model parogenerátoru</a:t>
            </a:r>
            <a:endParaRPr lang="cs-CZ" sz="24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571480"/>
            <a:ext cx="60960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285984" y="5143512"/>
            <a:ext cx="5357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9900"/>
                </a:solidFill>
              </a:rPr>
              <a:t>parogenerátor –americká konstrukce</a:t>
            </a:r>
            <a:endParaRPr lang="cs-CZ" sz="32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66"/>
                </a:solidFill>
                <a:effectLst/>
              </a:rPr>
              <a:t>7) Proč jsou u jaderné elektrárny vysoké chladící věže a co z nich vychází?</a:t>
            </a:r>
            <a:endParaRPr lang="cs-CZ" sz="3200" dirty="0">
              <a:solidFill>
                <a:srgbClr val="CC0066"/>
              </a:solidFill>
              <a:effectLst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785926"/>
            <a:ext cx="5102669" cy="393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14282" y="1428736"/>
            <a:ext cx="36433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66"/>
                </a:solidFill>
              </a:rPr>
              <a:t>Odpověď:</a:t>
            </a:r>
          </a:p>
          <a:p>
            <a:r>
              <a:rPr lang="cs-CZ" sz="2400" b="1" dirty="0" smtClean="0">
                <a:solidFill>
                  <a:srgbClr val="FF0066"/>
                </a:solidFill>
              </a:rPr>
              <a:t>Slouží k ochlazování teplé vody, která je ochlazována přirozeným tahem proudícího vzduchu a stéká do bazénů pod věžemi.</a:t>
            </a:r>
          </a:p>
          <a:p>
            <a:r>
              <a:rPr lang="cs-CZ" sz="2400" b="1" dirty="0" smtClean="0">
                <a:solidFill>
                  <a:srgbClr val="FF0066"/>
                </a:solidFill>
              </a:rPr>
              <a:t>Část vody se odpaří a uniká jako pára, která se mění na bílé obláčky mlhy.</a:t>
            </a:r>
            <a:endParaRPr lang="cs-CZ" sz="24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00307"/>
            <a:ext cx="8229600" cy="1785950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plutonium 239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uran 233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uran 235</a:t>
            </a: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8) Jaký štěpný materiál jako jediný se nachází v přírodě?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Vyber správnou odpověď: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2543134"/>
            <a:ext cx="3428535" cy="3886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649861"/>
          </a:xfrm>
        </p:spPr>
        <p:txBody>
          <a:bodyPr>
            <a:normAutofit fontScale="92500"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CC33"/>
                </a:solidFill>
              </a:rPr>
              <a:t>Tým sovětských vědců pod vedením italského fyzika Enrica Fermiho, 2. prosince 1962 na univerzitě v Moskvě.</a:t>
            </a:r>
          </a:p>
          <a:p>
            <a:pPr marL="624078" indent="-514350">
              <a:buAutoNum type="alphaLcParenR"/>
            </a:pPr>
            <a:endParaRPr lang="cs-CZ" sz="3200" b="1" dirty="0" smtClean="0">
              <a:solidFill>
                <a:srgbClr val="33CC33"/>
              </a:solidFill>
            </a:endParaRP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CC33"/>
                </a:solidFill>
              </a:rPr>
              <a:t>Tým amerických vědců pod vedením italského fyzika Enrica Fermiho, 2. prosince 1942 na univerzitě v Chicagu.</a:t>
            </a:r>
            <a:endParaRPr lang="cs-CZ" sz="32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9) Kdo, kdy a kde spustil první jaderný reaktor?</a:t>
            </a:r>
            <a:br>
              <a:rPr lang="cs-CZ" sz="3600" dirty="0" smtClean="0">
                <a:solidFill>
                  <a:srgbClr val="009900"/>
                </a:solidFill>
                <a:effectLst/>
              </a:rPr>
            </a:br>
            <a:r>
              <a:rPr lang="cs-CZ" sz="3600" dirty="0" smtClean="0">
                <a:solidFill>
                  <a:srgbClr val="009900"/>
                </a:solidFill>
                <a:effectLst/>
              </a:rPr>
              <a:t>Vyber správnou odpověď: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143248"/>
            <a:ext cx="8229600" cy="2864043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Rakousko, Švédsko, Německo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USA, Francie, Rusko, Japonsko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Kanada, Velká Británie</a:t>
            </a:r>
            <a:endParaRPr lang="cs-CZ" sz="3200" b="1" dirty="0">
              <a:solidFill>
                <a:srgbClr val="9933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CC00CC"/>
                </a:solidFill>
                <a:effectLst/>
              </a:rPr>
              <a:t>10) V kterých zemích je nejvíce jaderných elektráren?</a:t>
            </a:r>
            <a:br>
              <a:rPr lang="cs-CZ" sz="3600" dirty="0" smtClean="0">
                <a:solidFill>
                  <a:srgbClr val="CC00CC"/>
                </a:solidFill>
                <a:effectLst/>
              </a:rPr>
            </a:br>
            <a:r>
              <a:rPr lang="cs-CZ" sz="3600" dirty="0" smtClean="0">
                <a:solidFill>
                  <a:srgbClr val="CC00CC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CC00CC"/>
                </a:solidFill>
                <a:effectLst/>
              </a:rPr>
            </a:br>
            <a:r>
              <a:rPr lang="cs-CZ" sz="3600" dirty="0" smtClean="0">
                <a:solidFill>
                  <a:srgbClr val="CC00CC"/>
                </a:solidFill>
                <a:effectLst/>
              </a:rPr>
              <a:t>(správně může být i více odpovědí)</a:t>
            </a:r>
            <a:endParaRPr lang="cs-CZ" sz="3600" dirty="0">
              <a:solidFill>
                <a:srgbClr val="CC00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2928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66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66"/>
                </a:solidFill>
              </a:rPr>
              <a:t>Vysoký výstupní výkon vzhledem k dodanému množství paliva.</a:t>
            </a:r>
          </a:p>
          <a:p>
            <a:pPr>
              <a:buNone/>
            </a:pPr>
            <a:endParaRPr lang="cs-CZ" sz="2800" b="1" dirty="0" smtClean="0">
              <a:solidFill>
                <a:srgbClr val="FF0066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66"/>
                </a:solidFill>
              </a:rPr>
              <a:t>Neznečisťuje životní prostředí popílkem, oxidy síry a dusíku a nezvyšuje koncentraci oxidu uhličitého v atmosféře a tím nebezpečí skleníkového efektu (oproti uhelné).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66"/>
                </a:solidFill>
                <a:effectLst/>
              </a:rPr>
              <a:t>11) Jaké jsou výhody jaderných elektráren?</a:t>
            </a:r>
            <a:endParaRPr lang="cs-CZ" sz="3600" dirty="0">
              <a:solidFill>
                <a:srgbClr val="FF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4355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Vysoké náklady na výstavbu.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Technologicky náročné získávání paliva.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Produkce jaderného odpadu a riziko jaderné havárie.</a:t>
            </a:r>
          </a:p>
          <a:p>
            <a:pPr>
              <a:buNone/>
            </a:pP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9900"/>
                </a:solidFill>
                <a:effectLst/>
              </a:rPr>
              <a:t>12) Jaké jsou nevýhody jaderných elektráren?</a:t>
            </a:r>
            <a:endParaRPr lang="cs-CZ" sz="3600" dirty="0">
              <a:solidFill>
                <a:srgbClr val="FF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1432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systémy automatického odstavení reaktoru,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dodatečné chlazení,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betonový kontejnment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tzv. inherentní bezpečnost (odstavení bez zásahu člověka)</a:t>
            </a: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13) Jak je zajištěna bezpečnost jaderné elektrárny?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393561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993366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Zde se skladuje vyhořelé palivo.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Mezisklady mohou být mokré (bazénové) nebo suché.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Jsou buď přímo na území elektrárny, nebo mimo něj.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Vyhořelé palivo se zalévá do skla a umisťuje do ocelových, popř. betonových obalů.</a:t>
            </a:r>
            <a:endParaRPr lang="cs-CZ" sz="2800" b="1" dirty="0">
              <a:solidFill>
                <a:srgbClr val="9933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66"/>
                </a:solidFill>
                <a:effectLst/>
              </a:rPr>
              <a:t>14) Co je to mezisklad vyhořelého paliva?</a:t>
            </a:r>
            <a:endParaRPr lang="cs-CZ" sz="3200" dirty="0">
              <a:solidFill>
                <a:srgbClr val="CC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0070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3333FF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sluneční záření,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větrné energie,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vodní energie,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energie přílivu,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geotermální energie</a:t>
            </a:r>
          </a:p>
          <a:p>
            <a:pPr>
              <a:buNone/>
            </a:pP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3399FF"/>
                </a:solidFill>
                <a:effectLst/>
              </a:rPr>
              <a:t>15) V jakých formách lidstvo čerpá obnovitelné zdroje energie??</a:t>
            </a:r>
            <a:endParaRPr lang="cs-CZ" sz="3600" dirty="0">
              <a:solidFill>
                <a:srgbClr val="3399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285720" y="357167"/>
          <a:ext cx="7786737" cy="6000787"/>
        </p:xfrm>
        <a:graphic>
          <a:graphicData uri="http://schemas.openxmlformats.org/drawingml/2006/table">
            <a:tbl>
              <a:tblPr/>
              <a:tblGrid>
                <a:gridCol w="357190"/>
                <a:gridCol w="384404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</a:tblGrid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štěpný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materiál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záření -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pronikavé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zpomalovač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neutronů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základní část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reaktoru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vyvíječ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páry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záření - málo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pronikavé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místo přepravy vyhořelého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paliva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bezpečnostní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zařízení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9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italský fyzik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zastaví řetězovou reakci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11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úložiště vyhořelého paliva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název jaderné elektrárny v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ČR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13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16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záření pohltitelné hliníkovým plechem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14348" y="35716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U R A N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14348" y="82419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G A M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14348" y="1285860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M O D E R Á T O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14348" y="1752889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A K T I V N Í   Z Ó N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14348" y="2214554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P A R O G E N E R Á T O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14348" y="4538971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H A V A R I J N Í   T Y Č E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857224" y="264318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A L F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66748" y="3110211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K O N T E J N E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14348" y="357187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K O N T E J N M E N T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14348" y="403890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E N R I C O   F E R M I 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14348" y="500063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M E Z I S K L A D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4348" y="546766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 T E M E L Í N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14348" y="5929330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B E T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782000" y="357166"/>
            <a:ext cx="360000" cy="6012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ts val="6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R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D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O</a:t>
            </a:r>
          </a:p>
          <a:p>
            <a:pPr>
              <a:spcBef>
                <a:spcPts val="5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</a:p>
          <a:p>
            <a:pPr>
              <a:spcBef>
                <a:spcPts val="5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</a:t>
            </a:r>
          </a:p>
          <a:p>
            <a:pPr>
              <a:spcBef>
                <a:spcPts val="6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T</a:t>
            </a:r>
          </a:p>
          <a:p>
            <a:pPr>
              <a:spcBef>
                <a:spcPts val="8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8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V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T</a:t>
            </a:r>
          </a:p>
          <a:p>
            <a:pPr>
              <a:spcBef>
                <a:spcPts val="700"/>
              </a:spcBef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  <a:endParaRPr lang="cs-CZ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43504" y="28572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CC33"/>
                </a:solidFill>
              </a:rPr>
              <a:t>16) Vyřeš křížovku:</a:t>
            </a:r>
            <a:endParaRPr lang="cs-CZ" sz="2800" b="1" dirty="0">
              <a:solidFill>
                <a:srgbClr val="33CC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20" grpId="0" build="allAtOnce"/>
      <p:bldP spid="21" grpId="0" build="allAtOnce"/>
      <p:bldP spid="22" grpId="0" build="allAtOnce"/>
      <p:bldP spid="23" grpId="0" build="allAtOnce"/>
      <p:bldP spid="24" grpId="0" build="allAtOnce"/>
      <p:bldP spid="25" grpId="0" build="allAtOnce"/>
      <p:bldP spid="26" grpId="0" build="allAtOnce"/>
      <p:bldP spid="27" grpId="0" build="allAtOnce"/>
      <p:bldP spid="28" grpId="0" build="allAtOnce"/>
      <p:bldP spid="29" grpId="0" build="allAtOnce"/>
      <p:bldP spid="30" grpId="0" build="allAtOnce"/>
      <p:bldP spid="31" grpId="0" build="allAtOnce"/>
      <p:bldP spid="32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0192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galerie office </a:t>
            </a: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2"/>
              </a:rPr>
              <a:t>http://fyzika.jreichl.com/data/Mikro_4jaderka_soubory/image156.jpg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3"/>
              </a:rPr>
              <a:t>http://proatom.luksoft.cz/jaderneelektrarny/reaktory/bwr.jpg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4"/>
              </a:rPr>
              <a:t>http://www.skoda-js.cz/img/edee/news/img_3239.jpg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5"/>
              </a:rPr>
              <a:t>http://www.energyweb.cz/web/schemata/jaderna/parogenerator/1204_02.jpg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6"/>
              </a:rPr>
              <a:t>http://atominfo.cz/wp-content/uploads/2010/09/steam_generator.jpg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7"/>
              </a:rPr>
              <a:t>http://upload.wikimedia.org/wikipedia/commons/d/db/JE_Temelin1.jpg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8"/>
              </a:rPr>
              <a:t>http://jadrovaenergia.yw.sk/uran.jpg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sz="1200" b="1" dirty="0" smtClean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odpovídá na otázky.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tvoří odpovědi.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vybírá z možných odpovědí správnou odpověď.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ke zkoušení žáka.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k testování vědomostí žáků.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jako forma zopakování probraného učiva.</a:t>
            </a:r>
            <a:endParaRPr lang="cs-CZ" b="1" dirty="0">
              <a:solidFill>
                <a:srgbClr val="3333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Metodika prezentace: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171</TotalTime>
  <Words>972</Words>
  <Application>Microsoft Office PowerPoint</Application>
  <PresentationFormat>Předvádění na obrazovce (4:3)</PresentationFormat>
  <Paragraphs>282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Shluk</vt:lpstr>
      <vt:lpstr>Prezentace aplikace PowerPoint</vt:lpstr>
      <vt:lpstr>Odpověz na otázky: 1) Co je jaderný reaktor?</vt:lpstr>
      <vt:lpstr>2) V které části jaderného reaktoru probíhá řetězová jaderná reakce?</vt:lpstr>
      <vt:lpstr>3) Vysvětli funkci a) palivových článků, b) regulačních tyčí a c) havarijních tyčí.</vt:lpstr>
      <vt:lpstr>4) Proč se neutrony v jaderném reaktoru zpomalují a čím?</vt:lpstr>
      <vt:lpstr>5) K čemu slouží tlaková nádoba jaderného reaktoru?</vt:lpstr>
      <vt:lpstr>6) Co je parogenerátor?</vt:lpstr>
      <vt:lpstr>Prezentace aplikace PowerPoint</vt:lpstr>
      <vt:lpstr>7) Proč jsou u jaderné elektrárny vysoké chladící věže a co z nich vychází?</vt:lpstr>
      <vt:lpstr>8) Jaký štěpný materiál jako jediný se nachází v přírodě? Vyber správnou odpověď:</vt:lpstr>
      <vt:lpstr>9) Kdo, kdy a kde spustil první jaderný reaktor? Vyber správnou odpověď:</vt:lpstr>
      <vt:lpstr>10) V kterých zemích je nejvíce jaderných elektráren? Vyber správnou odpověď: (správně může být i více odpovědí)</vt:lpstr>
      <vt:lpstr>11) Jaké jsou výhody jaderných elektráren?</vt:lpstr>
      <vt:lpstr>12) Jaké jsou nevýhody jaderných elektráren?</vt:lpstr>
      <vt:lpstr>13) Jak je zajištěna bezpečnost jaderné elektrárny?</vt:lpstr>
      <vt:lpstr>14) Co je to mezisklad vyhořelého paliva?</vt:lpstr>
      <vt:lpstr>15) V jakých formách lidstvo čerpá obnovitelné zdroje energie??</vt:lpstr>
      <vt:lpstr>Prezentace aplikace PowerPoint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Jan Táborský</cp:lastModifiedBy>
  <cp:revision>32</cp:revision>
  <dcterms:created xsi:type="dcterms:W3CDTF">2012-02-15T18:45:51Z</dcterms:created>
  <dcterms:modified xsi:type="dcterms:W3CDTF">2012-06-10T14:05:29Z</dcterms:modified>
</cp:coreProperties>
</file>