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3" r:id="rId5"/>
    <p:sldId id="264" r:id="rId6"/>
    <p:sldId id="265" r:id="rId7"/>
    <p:sldId id="266" r:id="rId8"/>
    <p:sldId id="267" r:id="rId9"/>
    <p:sldId id="271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CC00"/>
    <a:srgbClr val="009900"/>
    <a:srgbClr val="0099FF"/>
    <a:srgbClr val="800080"/>
    <a:srgbClr val="3333CC"/>
    <a:srgbClr val="33CC33"/>
    <a:srgbClr val="CC00CC"/>
    <a:srgbClr val="FF3300"/>
    <a:srgbClr val="FF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7/The_Earth_seen_from_Apollo_17.jpg/280px-The_Earth_seen_from_Apollo_17.jpg" TargetMode="External"/><Relationship Id="rId13" Type="http://schemas.openxmlformats.org/officeDocument/2006/relationships/hyperlink" Target="http://upload.wikimedia.org/wikipedia/commons/a/a4/Phobos_deimos_diff_rotated.jpg" TargetMode="External"/><Relationship Id="rId18" Type="http://schemas.openxmlformats.org/officeDocument/2006/relationships/hyperlink" Target="http://cs.wikipedia.org/wiki" TargetMode="External"/><Relationship Id="rId3" Type="http://schemas.openxmlformats.org/officeDocument/2006/relationships/hyperlink" Target="http://www.observatory.cz/static/elearn/velke/icon.jpg" TargetMode="External"/><Relationship Id="rId7" Type="http://schemas.openxmlformats.org/officeDocument/2006/relationships/hyperlink" Target="http://upload.wikimedia.org/wikipedia/commons/thumb/5/54/Venus_In-Situ_Explorer.png/220px-Venus_In-Situ_Explorer.png" TargetMode="External"/><Relationship Id="rId12" Type="http://schemas.openxmlformats.org/officeDocument/2006/relationships/hyperlink" Target="http://upload.wikimedia.org/wikipedia/commons/thumb/7/7d/Mars_atmosphere.jpg/220px-Mars_atmosphere.jpg" TargetMode="External"/><Relationship Id="rId17" Type="http://schemas.openxmlformats.org/officeDocument/2006/relationships/hyperlink" Target="http://upload.wikimedia.org/wikipedia/commons/0/0e/Nasa_earth.jpg" TargetMode="External"/><Relationship Id="rId2" Type="http://schemas.openxmlformats.org/officeDocument/2006/relationships/hyperlink" Target="http://gimeda.cz/soustava/ter.jpg" TargetMode="External"/><Relationship Id="rId16" Type="http://schemas.openxmlformats.org/officeDocument/2006/relationships/hyperlink" Target="http://upload.wikimedia.org/wikipedia/commons/c/c3/Olympus_Mons-scale-white_in_km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5/Venus_globe.jpg/220px-Venus_globe.jpg" TargetMode="External"/><Relationship Id="rId11" Type="http://schemas.openxmlformats.org/officeDocument/2006/relationships/hyperlink" Target="http://www.astronomie.cz/data/2010/07/hoax_mars1.png" TargetMode="External"/><Relationship Id="rId5" Type="http://schemas.openxmlformats.org/officeDocument/2006/relationships/hyperlink" Target="http://planety.astro.cz/obr/planety/soustava/zeme_merkur.png" TargetMode="External"/><Relationship Id="rId15" Type="http://schemas.openxmlformats.org/officeDocument/2006/relationships/hyperlink" Target="http://upload.wikimedia.org/wikipedia/commons/b/bc/Venuspioneeruv.jpg" TargetMode="External"/><Relationship Id="rId10" Type="http://schemas.openxmlformats.org/officeDocument/2006/relationships/hyperlink" Target="http://upload.wikimedia.org/wikipedia/commons/8/8e/Pangea_animation_03.gif" TargetMode="External"/><Relationship Id="rId4" Type="http://schemas.openxmlformats.org/officeDocument/2006/relationships/hyperlink" Target="http://www.scienceweek.cz/cache/images/50/ac1f94dff71220e5de739f4feb860b3f6cc39d61.png" TargetMode="External"/><Relationship Id="rId9" Type="http://schemas.openxmlformats.org/officeDocument/2006/relationships/hyperlink" Target="http://upload.wikimedia.org/wikipedia/commons/0/0e/Pr%C5%AF%C5%99ez_Zem%C3%AD.png" TargetMode="External"/><Relationship Id="rId14" Type="http://schemas.openxmlformats.org/officeDocument/2006/relationships/hyperlink" Target="http://www.aldebaran.cz/astrofyzika/sunsystem/images/slun_sou/terplnt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67044" y="4797152"/>
            <a:ext cx="7421478" cy="17145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Žák navazuje                  na znalosti ze zeměpisu. Žák porovnává poznatky získané                         v zeměpise a ve fyzice s podrobnějšími informacemi o jednotlivých planetách v literatuře nebo na internetu. Žák se zaměří na planety zemského typu (terestrické). Žák odpovídá na otázky, vytváří vlastní odpověď nebo </a:t>
            </a:r>
            <a:r>
              <a:rPr lang="cs-CZ" sz="1600" b="1" noProof="0" smtClean="0">
                <a:solidFill>
                  <a:srgbClr val="00B0F0"/>
                </a:solidFill>
              </a:rPr>
              <a:t>vybírá </a:t>
            </a:r>
            <a:r>
              <a:rPr lang="cs-CZ" sz="1600" b="1" noProof="0" smtClean="0">
                <a:solidFill>
                  <a:srgbClr val="00B0F0"/>
                </a:solidFill>
              </a:rPr>
              <a:t>s </a:t>
            </a:r>
            <a:r>
              <a:rPr lang="cs-CZ" sz="1600" b="1" noProof="0" dirty="0" smtClean="0">
                <a:solidFill>
                  <a:srgbClr val="00B0F0"/>
                </a:solidFill>
              </a:rPr>
              <a:t>možností odpovědí.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571472" y="4342180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Terestrické planety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53162" y="1340768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r>
              <a:rPr lang="cs-CZ" smtClean="0">
                <a:solidFill>
                  <a:srgbClr val="002060"/>
                </a:solidFill>
              </a:rPr>
              <a:t/>
            </a:r>
            <a:br>
              <a:rPr lang="cs-CZ" smtClean="0">
                <a:solidFill>
                  <a:srgbClr val="002060"/>
                </a:solidFill>
              </a:rPr>
            </a:br>
            <a:r>
              <a:rPr lang="cs-CZ" b="1" smtClean="0">
                <a:solidFill>
                  <a:srgbClr val="002060"/>
                </a:solidFill>
              </a:rPr>
              <a:t>VY_32_INOVACE_FY.ZP.9.A.06</a:t>
            </a:r>
            <a:r>
              <a:rPr lang="cs-CZ" b="1" dirty="0" smtClean="0">
                <a:solidFill>
                  <a:srgbClr val="002060"/>
                </a:solidFill>
              </a:rPr>
              <a:t>_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terestricke_ planety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1076" y="483512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4673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86182" y="1285860"/>
            <a:ext cx="1928826" cy="187623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Merkur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Venuše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Země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Mars</a:t>
            </a:r>
          </a:p>
          <a:p>
            <a:pPr>
              <a:buNone/>
            </a:pPr>
            <a:endParaRPr lang="cs-CZ" sz="2800" b="1" dirty="0">
              <a:solidFill>
                <a:srgbClr val="CC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Planety zemského typu (terestrické):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571876"/>
            <a:ext cx="7120742" cy="24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Podobná struktura-centrální kovové jádro, převážně ze železa, obklopené křemičitanovým pláštěm, který přechází                  v kůru.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Různorodý povrch, jejich topografii tvoří krátery, kaňony, hory a sopky.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Relativně malá hmotnost, ale látky, z nichž jsou složeny, mají poměrně velkou průměrnou hustotu.</a:t>
            </a:r>
          </a:p>
          <a:p>
            <a:pPr>
              <a:buNone/>
            </a:pPr>
            <a:endParaRPr lang="cs-CZ" sz="2800" b="1" dirty="0" smtClean="0">
              <a:solidFill>
                <a:srgbClr val="A50021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Charakteristika planet zemského typu: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nejbližší Slunci, nejmenší planeta,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nejmenší sklon rotační osy,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první sonda – americká Mariner 10 (70. léta)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r. 2008 sonda Messenger,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krajina plná impaktních kráterů, nízkých pohoří a lávových planin,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teplota dosahuje na téměř 430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°C,                               na polokouli odvrácené panuje mráz až -180°C,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atmosféra je složená především z kyslíku                        a sodíku, vodíku a helia,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předpokládá se, že jádro je tvořeno železem                  a niklem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Merkur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332173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42910" y="428604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900"/>
                </a:solidFill>
              </a:rPr>
              <a:t>Merkur </a:t>
            </a:r>
            <a:endParaRPr lang="cs-CZ" sz="3600" b="1" dirty="0">
              <a:solidFill>
                <a:srgbClr val="0099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1857364"/>
            <a:ext cx="4864564" cy="3405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928926" y="5786454"/>
            <a:ext cx="5715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Porovnání Merkuru se Zemí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„sesterská planeta“ Země, „Jitřenka“ či „Večernice“,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nejhustší atmosféra ze všech terestrických planet, tvořena převážně z oxidu uhličitého,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suchý a prašný svět,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planeta pokryta hustou vrstvou mraků,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teploty přes 450</a:t>
            </a:r>
            <a:r>
              <a:rPr lang="cs-CZ" sz="2800" b="1" dirty="0" smtClean="0">
                <a:solidFill>
                  <a:srgbClr val="D60093"/>
                </a:solidFill>
                <a:latin typeface="Arial"/>
                <a:cs typeface="Arial"/>
              </a:rPr>
              <a:t>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povrch 10% hornatý, 70% roviny,                     20% prolákliny,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nejméně před 100 miliony let byla                     na povrchu hojná vulkanická činnost</a:t>
            </a:r>
          </a:p>
          <a:p>
            <a:pPr>
              <a:buNone/>
            </a:pPr>
            <a:endParaRPr lang="cs-CZ" sz="2800" b="1" dirty="0" smtClean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Venuše 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071678"/>
            <a:ext cx="3619518" cy="3619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214546" y="121442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99"/>
                </a:solidFill>
              </a:rPr>
              <a:t>Venuše </a:t>
            </a:r>
            <a:endParaRPr lang="cs-CZ" sz="3200" b="1" dirty="0">
              <a:solidFill>
                <a:srgbClr val="990099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1" y="1214422"/>
            <a:ext cx="4167987" cy="344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jako na jediné planetě existence života,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70% vodní plochy, voda v kapalném stavu na jediné planetě,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30% pevnina, rozmanitě tvarovaná,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skládá se ze tří vrstev – kůra, plášť a jádro,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obíhá kolem Slunce (365,25 dne),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otáčí se kolem své osy (23 hod. 56 min),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na pólech zploštělá,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atmosféra – 78% dusík, 21% kyslík,                0,9% argon, 0,04% oxid uhličitý, stopy neonu, vodíku, helia, ozonu, metanu                     a oxidu dusnatého</a:t>
            </a:r>
            <a:endParaRPr lang="cs-CZ" sz="2800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CC"/>
                </a:solidFill>
                <a:effectLst/>
              </a:rPr>
              <a:t>Země </a:t>
            </a:r>
            <a:endParaRPr lang="cs-CZ" sz="3600" dirty="0">
              <a:solidFill>
                <a:srgbClr val="00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3300"/>
                </a:solidFill>
              </a:rPr>
              <a:t>Největší terestrická planeta (co do velikosti, tak i v hmotnosti).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3300"/>
                </a:solidFill>
              </a:rPr>
              <a:t>Mezi terestrickými tělesy planeta s: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největší hustota,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největší povrchová gravitace,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nejsilnější magnetické pole,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nejrychlejší rotace,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jako jediná má aktivní deskovou tektoniku.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Fyzikální charakteristiky Země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619228"/>
            <a:ext cx="4357718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42976" y="50004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</a:rPr>
              <a:t>Země</a:t>
            </a:r>
            <a:endParaRPr lang="cs-CZ" sz="32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000108"/>
            <a:ext cx="6731874" cy="526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357422" y="428604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Průřez Zemí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2976" y="428604"/>
            <a:ext cx="7000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</a:rPr>
              <a:t>Předpokládaný rozpad kontinentů</a:t>
            </a:r>
            <a:endParaRPr lang="cs-CZ" sz="3200" b="1" dirty="0">
              <a:solidFill>
                <a:srgbClr val="0000CC"/>
              </a:solidFill>
            </a:endParaRPr>
          </a:p>
        </p:txBody>
      </p:sp>
      <p:pic>
        <p:nvPicPr>
          <p:cNvPr id="4" name="Obrázek 3" descr="Pangea_animation_0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2372" y="1357297"/>
            <a:ext cx="5661462" cy="45291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Zemi nejpodobnější,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1976 sonda Viking,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velmi tenká atmosféra, z 95% tvořena oxidem uhličitým,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teploty se pohybují v rozmezí 20 </a:t>
            </a: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°C- (-120 °C),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charakteristicky červená – povrch pokryt vrstvou oxidu železnatého,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oblasti kráterů, pohoří, rozsáhlé pouště, ledové čepičky na pólech, hluboké příkopy a velmi vysoké sopky (Olympus Mons)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dva měsíce - </a:t>
            </a:r>
            <a:r>
              <a:rPr lang="cs-CZ" sz="2600" b="1" dirty="0" err="1" smtClean="0">
                <a:solidFill>
                  <a:srgbClr val="CC00CC"/>
                </a:solidFill>
              </a:rPr>
              <a:t>Phobos</a:t>
            </a:r>
            <a:r>
              <a:rPr lang="cs-CZ" sz="2600" b="1" dirty="0" smtClean="0">
                <a:solidFill>
                  <a:srgbClr val="CC00CC"/>
                </a:solidFill>
              </a:rPr>
              <a:t> a Deimos (Strach a Hrůza),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vyschlá koryta řek ukazují na to, že kdysi na Marsu byla voda</a:t>
            </a:r>
          </a:p>
          <a:p>
            <a:pPr>
              <a:buNone/>
            </a:pPr>
            <a:endParaRPr lang="cs-CZ" sz="26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6600CC"/>
                </a:solidFill>
                <a:effectLst/>
              </a:rPr>
              <a:t>Mars </a:t>
            </a:r>
            <a:endParaRPr lang="cs-CZ" sz="3600" dirty="0">
              <a:solidFill>
                <a:srgbClr val="66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536938"/>
            <a:ext cx="7286676" cy="545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3267059" cy="3668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14290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900"/>
                </a:solidFill>
              </a:rPr>
              <a:t>Povrch Marsu</a:t>
            </a:r>
            <a:endParaRPr lang="cs-CZ" sz="3600" b="1" dirty="0">
              <a:solidFill>
                <a:srgbClr val="0099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6498" y="2071678"/>
            <a:ext cx="4700784" cy="2952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786314" y="5572140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9900"/>
                </a:solidFill>
              </a:rPr>
              <a:t>Phobos</a:t>
            </a:r>
            <a:r>
              <a:rPr lang="cs-CZ" sz="3200" b="1" dirty="0" smtClean="0">
                <a:solidFill>
                  <a:srgbClr val="009900"/>
                </a:solidFill>
              </a:rPr>
              <a:t> a Deimos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7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785926"/>
            <a:ext cx="5143536" cy="1928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Odpověď na otázku č.1: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Merkur,     Venuše,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Země,       Mars</a:t>
            </a:r>
            <a:endParaRPr lang="cs-CZ" sz="3200" b="1" dirty="0">
              <a:solidFill>
                <a:srgbClr val="66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186766" cy="15716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Odpověz na otázky: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1) Vyjmenuj terestrické planety.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643314"/>
            <a:ext cx="8215370" cy="3000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00705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Jsou tvořeny především z křemičitanových hornin.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Nemají pevný povrch a jsou tvořeny především z vodíku a hélia.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Jejich topografii tvoří krátery, kaňony, hory a sopky.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Mají rychlou rotaci kolem své osy.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Mají relativné malou hmotnost.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50019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2</a:t>
            </a:r>
            <a:r>
              <a:rPr lang="cs-CZ" sz="3100" dirty="0" smtClean="0">
                <a:solidFill>
                  <a:srgbClr val="009900"/>
                </a:solidFill>
                <a:effectLst/>
              </a:rPr>
              <a:t>) Vyjmenuj rozdíly terestrických planet oproti velkým planetám.</a:t>
            </a:r>
            <a:br>
              <a:rPr lang="cs-CZ" sz="3100" dirty="0" smtClean="0">
                <a:solidFill>
                  <a:srgbClr val="009900"/>
                </a:solidFill>
                <a:effectLst/>
              </a:rPr>
            </a:br>
            <a:r>
              <a:rPr lang="cs-CZ" sz="3100" dirty="0" smtClean="0">
                <a:solidFill>
                  <a:srgbClr val="009900"/>
                </a:solidFill>
                <a:effectLst/>
              </a:rPr>
              <a:t>Vyber správné odpovědi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.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4400552" cy="3578423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Země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Mars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Venuše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Merkur</a:t>
            </a:r>
            <a:endParaRPr lang="cs-CZ" sz="36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Které planetě se říká „Jitřenka“ či „Večernice“?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2071678"/>
            <a:ext cx="4066316" cy="4370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2543164" cy="3578423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Merkur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Venuše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Země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Mars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4) Na které planetě se nachází  hora Olympus Mons?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285992"/>
            <a:ext cx="4672019" cy="436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4356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Odpověď na otázku č.5: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78% dusík,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21% kyslík,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0,9% argon,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0,04% oxid uhličitý,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stopy neonu, vodíku, helia, ozonu, metanu a oxidu dusnatého.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3300"/>
                </a:solidFill>
                <a:effectLst/>
              </a:rPr>
              <a:t>5) Co tvoří atmosféru Země?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6257940" cy="1785950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Venuše (Veněra, Magellan)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Mars (</a:t>
            </a:r>
            <a:r>
              <a:rPr lang="cs-CZ" sz="2800" b="1" dirty="0" err="1" smtClean="0">
                <a:solidFill>
                  <a:srgbClr val="CC00CC"/>
                </a:solidFill>
              </a:rPr>
              <a:t>Phobos</a:t>
            </a:r>
            <a:r>
              <a:rPr lang="cs-CZ" sz="2800" b="1" dirty="0" smtClean="0">
                <a:solidFill>
                  <a:srgbClr val="CC00CC"/>
                </a:solidFill>
              </a:rPr>
              <a:t>, Deimos)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Merkur (Mariner, Messenger)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6) Která terestrická planeta má dva měsíce? (Jak se jmenují?)</a:t>
            </a:r>
            <a:br>
              <a:rPr lang="cs-CZ" sz="3600" dirty="0" smtClean="0">
                <a:solidFill>
                  <a:srgbClr val="800080"/>
                </a:solidFill>
                <a:effectLst/>
              </a:rPr>
            </a:br>
            <a:r>
              <a:rPr lang="cs-CZ" sz="36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286256"/>
            <a:ext cx="3571900" cy="224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5329246" cy="100013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Odpověď na otázku č. 7:</a:t>
            </a:r>
          </a:p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6378 km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7) Jaký je poloměr planety Země?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786058"/>
            <a:ext cx="5010765" cy="3758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a)Všechny planety se otáčejí kolem osy                ve stejném směru, ve kterém se otáčí                     i Slunce, s výjimkou Uranu.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b)Všechny planety se otáčejí kolem osy                  ve stejném směru, proti pohybu rotace Slunce, s výjimkou Marsu.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CC"/>
                </a:solidFill>
                <a:effectLst/>
              </a:rPr>
              <a:t>8</a:t>
            </a:r>
            <a:r>
              <a:rPr lang="cs-CZ" sz="2800" dirty="0" smtClean="0">
                <a:solidFill>
                  <a:srgbClr val="3333CC"/>
                </a:solidFill>
                <a:effectLst/>
              </a:rPr>
              <a:t>) V jakém směru se otáčejí planety kolem své osy?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Je mezi planetami nějaká výjimka?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33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Odpověď na otázku č.9: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značka AU,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je rovna střední vzdálenosti mezi Zemí a Sluncem,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tj. 150 milionů km.</a:t>
            </a:r>
          </a:p>
          <a:p>
            <a:pPr>
              <a:buNone/>
            </a:pP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FF"/>
                </a:solidFill>
                <a:effectLst/>
              </a:rPr>
              <a:t>9) Čemu je rovna astronomická jednotka?</a:t>
            </a:r>
            <a:endParaRPr lang="cs-CZ" sz="3600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1"/>
            <a:ext cx="8229600" cy="20717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10: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Pro větší vzdálenosti se používá jednotka </a:t>
            </a:r>
            <a:r>
              <a:rPr lang="cs-CZ" sz="3200" b="1" u="sng" dirty="0" smtClean="0">
                <a:solidFill>
                  <a:srgbClr val="00CC00"/>
                </a:solidFill>
              </a:rPr>
              <a:t>světelný rok </a:t>
            </a:r>
            <a:r>
              <a:rPr lang="cs-CZ" sz="3200" b="1" dirty="0" smtClean="0">
                <a:solidFill>
                  <a:srgbClr val="00CC00"/>
                </a:solidFill>
              </a:rPr>
              <a:t>(l.y.).</a:t>
            </a:r>
          </a:p>
          <a:p>
            <a:pPr>
              <a:buNone/>
            </a:pPr>
            <a:endParaRPr lang="cs-CZ" sz="3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</a:rPr>
              <a:t>10) Jaká jednotka se používá                     pro větší vzdálenosti než AU? </a:t>
            </a:r>
            <a:endParaRPr lang="cs-CZ" sz="360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http://gimeda.cz/soustava/ter.jpg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http://www.observatory.cz/static/elearn/velke/icon.jpg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http://www.scienceweek.cz/cache/images/50/ac1f94dff71220e5de739f4feb860b3f6cc39d61.png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http://planety.astro.cz/obr/planety/soustava/zeme_merkur.png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http://upload.wikimedia.org/wikipedia/commons/thumb/8/85/Venus_globe.jpg/220px-Venus_globe.jpg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http://upload.wikimedia.org/wikipedia/commons/thumb/5/54/Venus_In-Situ_Explorer.png/220px-Venus_In-Situ_Explorer.png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http://upload.wikimedia.org/wikipedia/commons/thumb/9/97/The_Earth_seen_from_Apollo_17.jpg/280px-The_Earth_seen_from_Apollo_17.jpg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http://upload.wikimedia.org/wikipedia/commons/0/0e/Pr%C5%AF%C5%99ez_Zem%C3%AD.png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http://upload.wikimedia.org/wikipedia/commons/8/8e/Pangea_animation_03.gif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http://www.astronomie.cz/data/2010/07/hoax_mars1.png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http://upload.wikimedia.org/wikipedia/commons/thumb/7/7d/Mars_atmosphere.jpg/220px-Mars_atmosphere.jpg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http://upload.wikimedia.org/wikipedia/commons/a/a4/Phobos_deimos_diff_rotated.jpg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http://www.aldebaran.cz/astrofyzika/sunsystem/images/slun_sou/terplnt.jpg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http://upload.wikimedia.org/wikipedia/commons/b/bc/Venuspioneeruv.jpg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http://upload.wikimedia.org/wikipedia/commons/c/c3/Olympus_Mons-scale-white_in_km.png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7"/>
              </a:rPr>
              <a:t>http://upload.wikimedia.org/wikipedia/commons/0/0e/Nasa_earth.jpg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8"/>
              </a:rPr>
              <a:t>http://cs.wikipedia.org/wiki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vyjmenuje planety podle jejich vzrůstající vzdálenosti od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Porovnává poznatky získané v zeměpise                         a ve fyzice s podrobnějšími informacemi                 o jednotlivých planetách v literatuře nebo               na internetu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se zaměří na planety zemského typu (terestrické).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hlavní charakteristiky terestrických planet.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odpovídá na otázky, které </a:t>
            </a:r>
            <a:r>
              <a:rPr lang="cs-CZ" sz="2800" b="1" smtClean="0">
                <a:solidFill>
                  <a:srgbClr val="0033CC"/>
                </a:solidFill>
              </a:rPr>
              <a:t>slouží                     k </a:t>
            </a:r>
            <a:r>
              <a:rPr lang="cs-CZ" sz="2800" b="1" dirty="0" smtClean="0">
                <a:solidFill>
                  <a:srgbClr val="0033CC"/>
                </a:solidFill>
              </a:rPr>
              <a:t>zopakování probraného učiva.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250</TotalTime>
  <Words>1050</Words>
  <Application>Microsoft Office PowerPoint</Application>
  <PresentationFormat>Předvádění na obrazovce (4:3)</PresentationFormat>
  <Paragraphs>136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Planety zemského typu (terestrické):</vt:lpstr>
      <vt:lpstr>Charakteristika planet zemského typu:</vt:lpstr>
      <vt:lpstr>Merkur</vt:lpstr>
      <vt:lpstr>Snímek 5</vt:lpstr>
      <vt:lpstr>Venuše </vt:lpstr>
      <vt:lpstr>Snímek 7</vt:lpstr>
      <vt:lpstr>Země </vt:lpstr>
      <vt:lpstr>Fyzikální charakteristiky Země</vt:lpstr>
      <vt:lpstr>Snímek 10</vt:lpstr>
      <vt:lpstr>Snímek 11</vt:lpstr>
      <vt:lpstr>Snímek 12</vt:lpstr>
      <vt:lpstr>Mars </vt:lpstr>
      <vt:lpstr>Snímek 14</vt:lpstr>
      <vt:lpstr>Snímek 15</vt:lpstr>
      <vt:lpstr>Odpověz na otázky: 1) Vyjmenuj terestrické planety.</vt:lpstr>
      <vt:lpstr> 2) Vyjmenuj rozdíly terestrických planet oproti velkým planetám. Vyber správné odpovědi. </vt:lpstr>
      <vt:lpstr>3) Které planetě se říká „Jitřenka“ či „Večernice“? Vyber správnou odpověď:</vt:lpstr>
      <vt:lpstr>4) Na které planetě se nachází  hora Olympus Mons? Vyber správnou odpověď: </vt:lpstr>
      <vt:lpstr>5) Co tvoří atmosféru Země?</vt:lpstr>
      <vt:lpstr>6) Která terestrická planeta má dva měsíce? (Jak se jmenují?) Vyber správnou odpověď:</vt:lpstr>
      <vt:lpstr>7) Jaký je poloměr planety Země?</vt:lpstr>
      <vt:lpstr>8) V jakém směru se otáčejí planety kolem své osy?  Je mezi planetami nějaká výjimka?  Vyber správnou odpověď:</vt:lpstr>
      <vt:lpstr>9) Čemu je rovna astronomická jednotka?</vt:lpstr>
      <vt:lpstr>10) Jaká jednotka se používá                     pro větší vzdálenosti než AU?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39</cp:revision>
  <dcterms:created xsi:type="dcterms:W3CDTF">2012-02-21T18:34:57Z</dcterms:created>
  <dcterms:modified xsi:type="dcterms:W3CDTF">2012-06-16T15:45:20Z</dcterms:modified>
</cp:coreProperties>
</file>