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3"/>
  </p:notesMasterIdLst>
  <p:sldIdLst>
    <p:sldId id="256" r:id="rId2"/>
    <p:sldId id="288" r:id="rId3"/>
    <p:sldId id="257" r:id="rId4"/>
    <p:sldId id="258" r:id="rId5"/>
    <p:sldId id="261" r:id="rId6"/>
    <p:sldId id="262" r:id="rId7"/>
    <p:sldId id="263" r:id="rId8"/>
    <p:sldId id="268" r:id="rId9"/>
    <p:sldId id="264" r:id="rId10"/>
    <p:sldId id="265" r:id="rId11"/>
    <p:sldId id="266" r:id="rId12"/>
    <p:sldId id="267" r:id="rId13"/>
    <p:sldId id="292" r:id="rId14"/>
    <p:sldId id="269" r:id="rId15"/>
    <p:sldId id="270" r:id="rId16"/>
    <p:sldId id="273" r:id="rId17"/>
    <p:sldId id="274" r:id="rId18"/>
    <p:sldId id="275" r:id="rId19"/>
    <p:sldId id="276" r:id="rId20"/>
    <p:sldId id="277" r:id="rId21"/>
    <p:sldId id="278" r:id="rId22"/>
    <p:sldId id="280" r:id="rId23"/>
    <p:sldId id="279" r:id="rId24"/>
    <p:sldId id="281" r:id="rId25"/>
    <p:sldId id="282" r:id="rId26"/>
    <p:sldId id="283" r:id="rId27"/>
    <p:sldId id="285" r:id="rId28"/>
    <p:sldId id="284" r:id="rId29"/>
    <p:sldId id="286" r:id="rId30"/>
    <p:sldId id="287" r:id="rId31"/>
    <p:sldId id="289" r:id="rId32"/>
    <p:sldId id="290" r:id="rId33"/>
    <p:sldId id="291" r:id="rId34"/>
    <p:sldId id="294" r:id="rId35"/>
    <p:sldId id="295" r:id="rId36"/>
    <p:sldId id="296" r:id="rId37"/>
    <p:sldId id="297" r:id="rId38"/>
    <p:sldId id="298" r:id="rId39"/>
    <p:sldId id="259" r:id="rId40"/>
    <p:sldId id="293" r:id="rId41"/>
    <p:sldId id="260" r:id="rId4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00CC00"/>
    <a:srgbClr val="0000FF"/>
    <a:srgbClr val="3366FF"/>
    <a:srgbClr val="CC0099"/>
    <a:srgbClr val="CC3399"/>
    <a:srgbClr val="33CC33"/>
    <a:srgbClr val="CC0000"/>
    <a:srgbClr val="3333CC"/>
    <a:srgbClr val="00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7496" autoAdjust="0"/>
  </p:normalViewPr>
  <p:slideViewPr>
    <p:cSldViewPr>
      <p:cViewPr varScale="1">
        <p:scale>
          <a:sx n="73" d="100"/>
          <a:sy n="73" d="100"/>
        </p:scale>
        <p:origin x="-42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25A9ED-B4FC-4678-A153-2A04EDD4B9A9}" type="datetimeFigureOut">
              <a:rPr lang="cs-CZ" smtClean="0"/>
              <a:pPr/>
              <a:t>10.6.2012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F8CAC8-A065-4662-A915-B7168DA00AE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383140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F8CAC8-A065-4662-A915-B7168DA00AEC}" type="slidenum">
              <a:rPr lang="cs-CZ" smtClean="0"/>
              <a:pPr/>
              <a:t>6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5BFE939-905C-4F8B-894B-FDA25049011A}" type="datetimeFigureOut">
              <a:rPr lang="cs-CZ" smtClean="0"/>
              <a:pPr/>
              <a:t>10.6.2012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33E73D9-0FE4-42B3-B382-7E03A764D38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5BFE939-905C-4F8B-894B-FDA25049011A}" type="datetimeFigureOut">
              <a:rPr lang="cs-CZ" smtClean="0"/>
              <a:pPr/>
              <a:t>10.6.2012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3E73D9-0FE4-42B3-B382-7E03A764D38C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5BFE939-905C-4F8B-894B-FDA25049011A}" type="datetimeFigureOut">
              <a:rPr lang="cs-CZ" smtClean="0"/>
              <a:pPr/>
              <a:t>10.6.2012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3E73D9-0FE4-42B3-B382-7E03A764D38C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5BFE939-905C-4F8B-894B-FDA25049011A}" type="datetimeFigureOut">
              <a:rPr lang="cs-CZ" smtClean="0"/>
              <a:pPr/>
              <a:t>10.6.2012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3E73D9-0FE4-42B3-B382-7E03A764D38C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5BFE939-905C-4F8B-894B-FDA25049011A}" type="datetimeFigureOut">
              <a:rPr lang="cs-CZ" smtClean="0"/>
              <a:pPr/>
              <a:t>10.6.2012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3E73D9-0FE4-42B3-B382-7E03A764D38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5BFE939-905C-4F8B-894B-FDA25049011A}" type="datetimeFigureOut">
              <a:rPr lang="cs-CZ" smtClean="0"/>
              <a:pPr/>
              <a:t>10.6.2012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3E73D9-0FE4-42B3-B382-7E03A764D38C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5BFE939-905C-4F8B-894B-FDA25049011A}" type="datetimeFigureOut">
              <a:rPr lang="cs-CZ" smtClean="0"/>
              <a:pPr/>
              <a:t>10.6.2012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3E73D9-0FE4-42B3-B382-7E03A764D38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75BFE939-905C-4F8B-894B-FDA25049011A}" type="datetimeFigureOut">
              <a:rPr lang="cs-CZ" smtClean="0"/>
              <a:pPr/>
              <a:t>10.6.2012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3E73D9-0FE4-42B3-B382-7E03A764D38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5BFE939-905C-4F8B-894B-FDA25049011A}" type="datetimeFigureOut">
              <a:rPr lang="cs-CZ" smtClean="0"/>
              <a:pPr/>
              <a:t>10.6.2012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33E73D9-0FE4-42B3-B382-7E03A764D38C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5BFE939-905C-4F8B-894B-FDA25049011A}" type="datetimeFigureOut">
              <a:rPr lang="cs-CZ" smtClean="0"/>
              <a:pPr/>
              <a:t>10.6.2012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3E73D9-0FE4-42B3-B382-7E03A764D38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5BFE939-905C-4F8B-894B-FDA25049011A}" type="datetimeFigureOut">
              <a:rPr lang="cs-CZ" smtClean="0"/>
              <a:pPr/>
              <a:t>10.6.2012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3E73D9-0FE4-42B3-B382-7E03A764D38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75BFE939-905C-4F8B-894B-FDA25049011A}" type="datetimeFigureOut">
              <a:rPr lang="cs-CZ" smtClean="0"/>
              <a:pPr/>
              <a:t>10.6.2012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E33E73D9-0FE4-42B3-B382-7E03A764D38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hyperlink" Target="http://nd04.jxs.cz/316/253/efe6f514ab_75984737_o2.gif" TargetMode="External"/><Relationship Id="rId13" Type="http://schemas.openxmlformats.org/officeDocument/2006/relationships/hyperlink" Target="http://upload.wikimedia.org/wikipedia/commons/7/77/Neptune_Full_Disk_View_-_GPN-2000-000443.jpg" TargetMode="External"/><Relationship Id="rId3" Type="http://schemas.openxmlformats.org/officeDocument/2006/relationships/hyperlink" Target="http://upload.wikimedia.org/wikipedia/commons/thumb/e/e2/Jupiter-Earth-Spot_comparison.jpg/220px-Jupiter-Earth-Spot_comparison.jpg" TargetMode="External"/><Relationship Id="rId7" Type="http://schemas.openxmlformats.org/officeDocument/2006/relationships/hyperlink" Target="http://upload.wikimedia.org/wikipedia/commons/3/39/Saturn_Rings_PIA06175_cs.jpg" TargetMode="External"/><Relationship Id="rId12" Type="http://schemas.openxmlformats.org/officeDocument/2006/relationships/hyperlink" Target="http://upload.wikimedia.org/wikipedia/commons/f/fd/Neptune_diagram.svg" TargetMode="External"/><Relationship Id="rId2" Type="http://schemas.openxmlformats.org/officeDocument/2006/relationships/hyperlink" Target="http://files.planeta-jupiter.webnode.cz/200000104-72236731df/nitro.gif" TargetMode="External"/><Relationship Id="rId16" Type="http://schemas.openxmlformats.org/officeDocument/2006/relationships/hyperlink" Target="http://upload.wikimedia.org/wikipedia/commons/f/ff/Masa_de_triton_cs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7/7c/Interior_of_Saturn-cs.jpg" TargetMode="External"/><Relationship Id="rId11" Type="http://schemas.openxmlformats.org/officeDocument/2006/relationships/hyperlink" Target="http://upload.wikimedia.org/wikipedia/commons/2/2a/Uranus,_Earth_size_comparison.jpg" TargetMode="External"/><Relationship Id="rId5" Type="http://schemas.openxmlformats.org/officeDocument/2006/relationships/hyperlink" Target="http://upload.wikimedia.org/wikipedia/commons/a/a8/Satelliti_galileiani_e_Giove.jpg" TargetMode="External"/><Relationship Id="rId15" Type="http://schemas.openxmlformats.org/officeDocument/2006/relationships/hyperlink" Target="http://www.aldebaran.cz/bulletin/2006_32/skvrna.jpg" TargetMode="External"/><Relationship Id="rId10" Type="http://schemas.openxmlformats.org/officeDocument/2006/relationships/hyperlink" Target="http://upload.wikimedia.org/wikipedia/commons/b/bb/Uranus.jpg" TargetMode="External"/><Relationship Id="rId4" Type="http://schemas.openxmlformats.org/officeDocument/2006/relationships/hyperlink" Target="http://upload.wikimedia.org/wikipedia/commons/e/ed/PIA01627_Ringe-cs.jpg" TargetMode="External"/><Relationship Id="rId9" Type="http://schemas.openxmlformats.org/officeDocument/2006/relationships/hyperlink" Target="http://upload.wikimedia.org/wikipedia/commons/3/31/Vnitrni_stavba_Uranu_cs.png" TargetMode="External"/><Relationship Id="rId14" Type="http://schemas.openxmlformats.org/officeDocument/2006/relationships/hyperlink" Target="http://nd01.jxs.cz/475/862/17393d776b_15199387_o2.jpg" TargetMode="External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3/39/Saturn,_Earth_size_comparison.jpg/220px-Saturn,_Earth_size_comparison.jpg" TargetMode="External"/><Relationship Id="rId3" Type="http://schemas.openxmlformats.org/officeDocument/2006/relationships/hyperlink" Target="http://www.aldebaran.cz/astrofyzika/sunsystem/images/slun_sou/jovian.jpg" TargetMode="External"/><Relationship Id="rId7" Type="http://schemas.openxmlformats.org/officeDocument/2006/relationships/hyperlink" Target="http://fyzweb.cuni.cz/zajimavosti/novinky/planety/neptun.jpg" TargetMode="External"/><Relationship Id="rId12" Type="http://schemas.openxmlformats.org/officeDocument/2006/relationships/hyperlink" Target="http://upload.wikimedia.org/wikipedia/commons/d/d1/Pluto,_Earth_size_comparison.jpg" TargetMode="External"/><Relationship Id="rId2" Type="http://schemas.openxmlformats.org/officeDocument/2006/relationships/hyperlink" Target="http://upload.wikimedia.org/wikipedia/commons/a/a6/Triton_moon_mosaic_Voyager_2_(large)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planetarium.cz/kalendar/Cassini-Huygens/IMG/Saturnovy_mesice.jpg" TargetMode="External"/><Relationship Id="rId11" Type="http://schemas.openxmlformats.org/officeDocument/2006/relationships/hyperlink" Target="http://www.planetarium.cz/skoly/IMG_porady/Vesmir_kolem_nas_ik.jpg" TargetMode="External"/><Relationship Id="rId5" Type="http://schemas.openxmlformats.org/officeDocument/2006/relationships/hyperlink" Target="http://www.astro.cz/_data/images/news/2005/04/21/planeta_Jupiter.jpg" TargetMode="External"/><Relationship Id="rId10" Type="http://schemas.openxmlformats.org/officeDocument/2006/relationships/hyperlink" Target="http://www.planetary.cz/wp-content/uploads/triton-voyager-PIA02246.jpg" TargetMode="External"/><Relationship Id="rId4" Type="http://schemas.openxmlformats.org/officeDocument/2006/relationships/hyperlink" Target="http://files.kosmetikaradka.webnode.cz/200000102-def7bdff17/ATT00235.jpg" TargetMode="External"/><Relationship Id="rId9" Type="http://schemas.openxmlformats.org/officeDocument/2006/relationships/hyperlink" Target="http://planets.cz/wp-content/galerie/mesice-jupiteru/all.jpg" TargetMode="Externa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1331640" y="4797152"/>
            <a:ext cx="7421478" cy="1643074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760" lvl="0" indent="-256032" algn="just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9. ročníku</a:t>
            </a:r>
            <a:r>
              <a:rPr lang="cs-CZ" sz="1600" b="1" dirty="0" smtClean="0">
                <a:solidFill>
                  <a:srgbClr val="00B0F0"/>
                </a:solidFill>
              </a:rPr>
              <a:t>. Žák navazuje na znalosti ze zeměpisu. Žák porovnává poznatky získané v zeměpise a ve fyzice s podrobnějšími informacemi o jednotlivých planetách v literatuře nebo na internetu. Žák se zaměří na velké planety. Žák odpovídá na otázky, vytváří vlastní odpověď nebo vybírá s možností odpovědí. </a:t>
            </a:r>
            <a:endParaRPr lang="cs-CZ" sz="1600" b="1" noProof="0" dirty="0" smtClean="0">
              <a:solidFill>
                <a:srgbClr val="00B0F0"/>
              </a:solidFill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526809" y="4328112"/>
            <a:ext cx="7587028" cy="500066"/>
          </a:xfrm>
          <a:prstGeom prst="rect">
            <a:avLst/>
          </a:prstGeom>
        </p:spPr>
        <p:txBody>
          <a:bodyPr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Velké planety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764015" y="1470379"/>
            <a:ext cx="589040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příroda_Fyzika_Závěrečný přehled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03/2012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r>
              <a:rPr lang="cs-CZ" smtClean="0">
                <a:solidFill>
                  <a:srgbClr val="002060"/>
                </a:solidFill>
              </a:rPr>
              <a:t/>
            </a:r>
            <a:br>
              <a:rPr lang="cs-CZ" smtClean="0">
                <a:solidFill>
                  <a:srgbClr val="002060"/>
                </a:solidFill>
              </a:rPr>
            </a:br>
            <a:r>
              <a:rPr lang="cs-CZ" b="1" smtClean="0">
                <a:solidFill>
                  <a:srgbClr val="002060"/>
                </a:solidFill>
              </a:rPr>
              <a:t>VY_32_INOVACE_FY.ZP.9.A.07_velke_planety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380622"/>
            <a:ext cx="1811936" cy="1714512"/>
          </a:xfrm>
          <a:prstGeom prst="rect">
            <a:avLst/>
          </a:prstGeom>
          <a:noFill/>
        </p:spPr>
      </p:pic>
      <p:pic>
        <p:nvPicPr>
          <p:cNvPr id="8" name="obrázek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380622"/>
            <a:ext cx="5672777" cy="109609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1" y="1000108"/>
            <a:ext cx="8568087" cy="48053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285720" y="285728"/>
            <a:ext cx="83582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66FF"/>
                </a:solidFill>
              </a:rPr>
              <a:t>Poměr velikostí planet (planetky) vzhledem k Slunci</a:t>
            </a:r>
            <a:endParaRPr lang="cs-CZ" sz="2400" b="1" dirty="0">
              <a:solidFill>
                <a:srgbClr val="0066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33CC"/>
                </a:solidFill>
                <a:effectLst/>
              </a:rPr>
              <a:t>Velké planety:</a:t>
            </a:r>
            <a:endParaRPr lang="cs-CZ" sz="36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481329"/>
            <a:ext cx="2114536" cy="2304862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9900"/>
                </a:solidFill>
              </a:rPr>
              <a:t>Jupiter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9900"/>
                </a:solidFill>
              </a:rPr>
              <a:t>Saturn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9900"/>
                </a:solidFill>
              </a:rPr>
              <a:t>Uran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9900"/>
                </a:solidFill>
              </a:rPr>
              <a:t>Neptun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28926" y="1571612"/>
            <a:ext cx="5142466" cy="45939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allAtOnce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660033"/>
                </a:solidFill>
              </a:rPr>
              <a:t>Větší rozměry i hmotnost, ale poměrně malé průměrné hustoty.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660033"/>
                </a:solidFill>
              </a:rPr>
              <a:t>Zvláštností je rychlá rotace kolem vlastní osy (zploštělé).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660033"/>
                </a:solidFill>
              </a:rPr>
              <a:t>Svým chemickým složením se podobají Slunci.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660033"/>
                </a:solidFill>
              </a:rPr>
              <a:t>Mohutné atmosféry, složené převážně z methanu a čpavku.</a:t>
            </a: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990099"/>
                </a:solidFill>
                <a:effectLst/>
              </a:rPr>
              <a:t>Charakteristika velkých planet: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CC33"/>
                </a:solidFill>
              </a:rPr>
              <a:t>na Jupiter připadá 70% z celkové hmotnosti všech planet 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CC33"/>
                </a:solidFill>
              </a:rPr>
              <a:t>atmosféra 8krát silnější než pozemská,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CC33"/>
                </a:solidFill>
              </a:rPr>
              <a:t>nejrychlejší planeta, otočí se kolem své osy za méně než 10 hodin,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CC33"/>
                </a:solidFill>
              </a:rPr>
              <a:t>kolem planety krouží pásy mračen,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CC33"/>
                </a:solidFill>
              </a:rPr>
              <a:t>má vlastní silné magnetické pole, je 10 000 krát intenzivnější v porovnání se zemskou magnetosférou</a:t>
            </a:r>
          </a:p>
          <a:p>
            <a:pPr>
              <a:buNone/>
            </a:pPr>
            <a:endParaRPr lang="cs-CZ" sz="2800" b="1" dirty="0">
              <a:solidFill>
                <a:srgbClr val="33CC33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9900"/>
                </a:solidFill>
                <a:effectLst/>
              </a:rPr>
              <a:t>Jupiter</a:t>
            </a:r>
            <a:endParaRPr lang="cs-CZ" sz="3600" dirty="0">
              <a:solidFill>
                <a:srgbClr val="0099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3186106" cy="3519308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u="sng" dirty="0" smtClean="0">
                <a:solidFill>
                  <a:srgbClr val="0033CC"/>
                </a:solidFill>
              </a:rPr>
              <a:t>Jádro</a:t>
            </a:r>
            <a:r>
              <a:rPr lang="cs-CZ" b="1" dirty="0" smtClean="0">
                <a:solidFill>
                  <a:srgbClr val="0033CC"/>
                </a:solidFill>
              </a:rPr>
              <a:t> =kámen,</a:t>
            </a:r>
          </a:p>
          <a:p>
            <a:pPr>
              <a:buNone/>
            </a:pPr>
            <a:r>
              <a:rPr lang="cs-CZ" b="1" u="sng" dirty="0" smtClean="0">
                <a:solidFill>
                  <a:srgbClr val="0033CC"/>
                </a:solidFill>
              </a:rPr>
              <a:t>Vnitřní plášť </a:t>
            </a:r>
            <a:r>
              <a:rPr lang="cs-CZ" b="1" dirty="0" smtClean="0">
                <a:solidFill>
                  <a:srgbClr val="0033CC"/>
                </a:solidFill>
              </a:rPr>
              <a:t>=kovový vodík,</a:t>
            </a:r>
          </a:p>
          <a:p>
            <a:pPr>
              <a:buNone/>
            </a:pPr>
            <a:r>
              <a:rPr lang="cs-CZ" b="1" u="sng" dirty="0" smtClean="0">
                <a:solidFill>
                  <a:srgbClr val="0033CC"/>
                </a:solidFill>
              </a:rPr>
              <a:t>Vnější plášť </a:t>
            </a:r>
            <a:r>
              <a:rPr lang="cs-CZ" b="1" dirty="0" smtClean="0">
                <a:solidFill>
                  <a:srgbClr val="0033CC"/>
                </a:solidFill>
              </a:rPr>
              <a:t>= tekutý vodík,</a:t>
            </a:r>
          </a:p>
          <a:p>
            <a:pPr>
              <a:buNone/>
            </a:pPr>
            <a:r>
              <a:rPr lang="cs-CZ" b="1" u="sng" dirty="0" smtClean="0">
                <a:solidFill>
                  <a:srgbClr val="0033CC"/>
                </a:solidFill>
              </a:rPr>
              <a:t>Atmosféra</a:t>
            </a:r>
            <a:r>
              <a:rPr lang="cs-CZ" b="1" dirty="0" smtClean="0">
                <a:solidFill>
                  <a:srgbClr val="0033CC"/>
                </a:solidFill>
              </a:rPr>
              <a:t> = </a:t>
            </a:r>
            <a:r>
              <a:rPr lang="cs-CZ" sz="2800" b="1" dirty="0" smtClean="0">
                <a:solidFill>
                  <a:srgbClr val="0033CC"/>
                </a:solidFill>
              </a:rPr>
              <a:t>vodík 90%/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33CC"/>
                </a:solidFill>
              </a:rPr>
              <a:t>  helium</a:t>
            </a:r>
            <a:endParaRPr lang="cs-CZ" sz="2800" b="1" dirty="0">
              <a:solidFill>
                <a:srgbClr val="0033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66CC"/>
                </a:solidFill>
                <a:effectLst/>
              </a:rPr>
              <a:t>Stavba Jupiteru</a:t>
            </a:r>
            <a:endParaRPr lang="cs-CZ" sz="3600" dirty="0">
              <a:solidFill>
                <a:srgbClr val="0066CC"/>
              </a:solidFill>
              <a:effectLst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1357298"/>
            <a:ext cx="4519627" cy="41719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800080"/>
                </a:solidFill>
              </a:rPr>
              <a:t>Jupiter má prstenec a 63 měsíců,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800080"/>
                </a:solidFill>
              </a:rPr>
              <a:t>čtyřem největším se podle objevitele říká galileiovské: </a:t>
            </a:r>
            <a:r>
              <a:rPr lang="cs-CZ" sz="2800" b="1" u="sng" dirty="0" smtClean="0">
                <a:solidFill>
                  <a:srgbClr val="FF3399"/>
                </a:solidFill>
              </a:rPr>
              <a:t>Io, Europa, Ganymedes, Callisto,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800080"/>
                </a:solidFill>
              </a:rPr>
              <a:t>Io je zabarven červenožlutě (sopky vyvrhující síru),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800080"/>
                </a:solidFill>
              </a:rPr>
              <a:t>Io vyvíjí největší sopečnou aktivitu ve sluneční soustavě,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800080"/>
                </a:solidFill>
              </a:rPr>
              <a:t>Europa má oceán, na kterém plavou ledovce,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800080"/>
                </a:solidFill>
              </a:rPr>
              <a:t>Ganymedes je největší měsíc ve sluneční soustavě</a:t>
            </a:r>
            <a:endParaRPr lang="cs-CZ" sz="2800" b="1" dirty="0">
              <a:solidFill>
                <a:srgbClr val="80008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D60093"/>
                </a:solidFill>
                <a:effectLst/>
              </a:rPr>
              <a:t>Jupiterovy měsíce</a:t>
            </a:r>
            <a:endParaRPr lang="cs-CZ" sz="3600" dirty="0">
              <a:solidFill>
                <a:srgbClr val="D60093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effectLst/>
              </a:rPr>
              <a:t>Jupiterovy (galileovské) měsíce</a:t>
            </a:r>
            <a:endParaRPr lang="cs-CZ" sz="36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4810" y="1142984"/>
            <a:ext cx="3857652" cy="550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571472" y="2000240"/>
            <a:ext cx="300039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Odshora:</a:t>
            </a:r>
          </a:p>
          <a:p>
            <a:r>
              <a:rPr lang="cs-CZ" sz="3600" b="1" dirty="0" smtClean="0">
                <a:solidFill>
                  <a:srgbClr val="FF0000"/>
                </a:solidFill>
              </a:rPr>
              <a:t>Io</a:t>
            </a:r>
          </a:p>
          <a:p>
            <a:r>
              <a:rPr lang="cs-CZ" sz="3600" b="1" dirty="0" smtClean="0">
                <a:solidFill>
                  <a:srgbClr val="FF0000"/>
                </a:solidFill>
              </a:rPr>
              <a:t>Europa</a:t>
            </a:r>
          </a:p>
          <a:p>
            <a:r>
              <a:rPr lang="cs-CZ" sz="3600" b="1" dirty="0" smtClean="0">
                <a:solidFill>
                  <a:srgbClr val="FF0000"/>
                </a:solidFill>
              </a:rPr>
              <a:t>Ganymedes</a:t>
            </a:r>
          </a:p>
          <a:p>
            <a:r>
              <a:rPr lang="cs-CZ" sz="3600" b="1" dirty="0" smtClean="0">
                <a:solidFill>
                  <a:srgbClr val="FF0000"/>
                </a:solidFill>
              </a:rPr>
              <a:t>Callisto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972056" cy="796908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33CC33"/>
                </a:solidFill>
                <a:effectLst/>
              </a:rPr>
              <a:t>Jupiterovy prstence</a:t>
            </a:r>
            <a:endParaRPr lang="cs-CZ" sz="3600" dirty="0">
              <a:solidFill>
                <a:srgbClr val="33CC33"/>
              </a:solidFill>
              <a:effectLst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04" y="1142984"/>
            <a:ext cx="6643734" cy="49828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3108" y="2143116"/>
            <a:ext cx="4643470" cy="3989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571472" y="571480"/>
            <a:ext cx="81439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800080"/>
                </a:solidFill>
              </a:rPr>
              <a:t>Jupiter je 2,5 krát hmotnější než ostatní planety dohromady.</a:t>
            </a:r>
            <a:endParaRPr lang="cs-CZ" sz="3600" b="1" dirty="0">
              <a:solidFill>
                <a:srgbClr val="80008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28596" y="214290"/>
            <a:ext cx="8229600" cy="1357322"/>
          </a:xfrm>
        </p:spPr>
        <p:txBody>
          <a:bodyPr>
            <a:noAutofit/>
          </a:bodyPr>
          <a:lstStyle/>
          <a:p>
            <a:r>
              <a:rPr lang="cs-CZ" sz="3200" dirty="0" smtClean="0">
                <a:solidFill>
                  <a:srgbClr val="6600FF"/>
                </a:solidFill>
                <a:effectLst/>
              </a:rPr>
              <a:t>Animace pořízená sondou Voyager 1 ukazuje pohyb atmosférických pásů:</a:t>
            </a:r>
            <a:endParaRPr lang="cs-CZ" sz="3200" dirty="0">
              <a:solidFill>
                <a:srgbClr val="6600FF"/>
              </a:solidFill>
              <a:effectLst/>
            </a:endParaRPr>
          </a:p>
        </p:txBody>
      </p:sp>
      <p:pic>
        <p:nvPicPr>
          <p:cNvPr id="4" name="Obrázek 3" descr="790106-0203_Voyager_58M_to_31M_reduced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714744" y="1646713"/>
            <a:ext cx="4714895" cy="483579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00"/>
                </a:solidFill>
              </a:rPr>
              <a:t>„Pán prstenců“,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00"/>
                </a:solidFill>
              </a:rPr>
              <a:t>nejzajímavější jsou na něm právě prstence tvořené miliardami částeček ledu a prachu,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00"/>
                </a:solidFill>
              </a:rPr>
              <a:t>má nejvíc přirozených družic (Měsíců) ze všech planet, popsáno jich je přes 60,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00"/>
                </a:solidFill>
              </a:rPr>
              <a:t>největší měsíc Titan (jako jediný měsíc má hustou atmosféru),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00"/>
                </a:solidFill>
              </a:rPr>
              <a:t>nejvíce zploštělá planeta,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00"/>
                </a:solidFill>
              </a:rPr>
              <a:t>skládá se ze 75% vodíku a 25% hélia se stopami metanu, vody a amoniaku</a:t>
            </a:r>
          </a:p>
          <a:p>
            <a:pPr>
              <a:buFont typeface="Wingdings" pitchFamily="2" charset="2"/>
              <a:buChar char="q"/>
            </a:pPr>
            <a:endParaRPr lang="cs-CZ" sz="2800" b="1" dirty="0" smtClean="0">
              <a:solidFill>
                <a:srgbClr val="CC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effectLst/>
              </a:rPr>
              <a:t>Saturn</a:t>
            </a:r>
            <a:endParaRPr lang="cs-CZ" sz="3600" dirty="0">
              <a:solidFill>
                <a:srgbClr val="FF0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00232" y="1500174"/>
            <a:ext cx="5500726" cy="47756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357158" y="428604"/>
            <a:ext cx="76438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9900"/>
                </a:solidFill>
              </a:rPr>
              <a:t>Porovnání velikosti Saturnu se Zemí</a:t>
            </a:r>
            <a:endParaRPr lang="cs-CZ" sz="3200" b="1" dirty="0">
              <a:solidFill>
                <a:srgbClr val="0099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5329246" cy="939784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33CC33"/>
                </a:solidFill>
                <a:effectLst/>
              </a:rPr>
              <a:t>Vnitřní stavba Saturnu</a:t>
            </a:r>
            <a:endParaRPr lang="cs-CZ" sz="3600" dirty="0">
              <a:solidFill>
                <a:srgbClr val="33CC33"/>
              </a:solidFill>
              <a:effectLst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85984" y="1285860"/>
            <a:ext cx="5619757" cy="42148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2357422" y="5643578"/>
            <a:ext cx="55007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8000"/>
                </a:solidFill>
              </a:rPr>
              <a:t>kolem jádra je tekutý kovový vodík</a:t>
            </a:r>
            <a:endParaRPr lang="cs-CZ" sz="2400" b="1" dirty="0">
              <a:solidFill>
                <a:srgbClr val="008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build="allAtOnce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800080"/>
                </a:solidFill>
                <a:effectLst/>
              </a:rPr>
              <a:t>Pohled na prstence Saturnu</a:t>
            </a:r>
            <a:endParaRPr lang="cs-CZ" sz="3600" dirty="0">
              <a:solidFill>
                <a:srgbClr val="800080"/>
              </a:solidFill>
              <a:effectLst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1714488"/>
            <a:ext cx="8715436" cy="39290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857232"/>
            <a:ext cx="5810268" cy="57760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428596" y="357166"/>
            <a:ext cx="80724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9900"/>
                </a:solidFill>
              </a:rPr>
              <a:t>Porovnání velikostí některých Saturnových měsíců</a:t>
            </a:r>
            <a:endParaRPr lang="cs-CZ" sz="2400" b="1" dirty="0">
              <a:solidFill>
                <a:srgbClr val="0099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792869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33CC"/>
                </a:solidFill>
              </a:rPr>
              <a:t>vzhledem k vzdálenosti od Slunce na něj dopadá už jen zlomek slunečního světla,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33CC"/>
                </a:solidFill>
              </a:rPr>
              <a:t>neobyčejný mráz (- 215 </a:t>
            </a:r>
            <a:r>
              <a:rPr lang="cs-CZ" sz="2800" b="1" dirty="0" smtClean="0">
                <a:solidFill>
                  <a:srgbClr val="3333CC"/>
                </a:solidFill>
                <a:latin typeface="Arial"/>
                <a:cs typeface="Arial"/>
              </a:rPr>
              <a:t>°C),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33CC"/>
                </a:solidFill>
                <a:latin typeface="Arial"/>
                <a:cs typeface="Arial"/>
              </a:rPr>
              <a:t>atmosféra je tvořena vodíkem (83%), heliem (15%) a metanem (2%),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33CC"/>
                </a:solidFill>
                <a:latin typeface="Arial"/>
                <a:cs typeface="Arial"/>
              </a:rPr>
              <a:t>dlouho známo pět měsíců, až sondou Voyager 2 a teleskopy byly objeveny další (známo 27)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33CC"/>
                </a:solidFill>
              </a:rPr>
              <a:t>84 let= 1 rok na Uranu,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33CC"/>
                </a:solidFill>
              </a:rPr>
              <a:t>má slabé prstence,</a:t>
            </a:r>
          </a:p>
          <a:p>
            <a:pPr>
              <a:buNone/>
            </a:pPr>
            <a:endParaRPr lang="cs-CZ" sz="2800" b="1" dirty="0">
              <a:solidFill>
                <a:srgbClr val="3333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2828916" cy="72547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66FF"/>
                </a:solidFill>
                <a:effectLst/>
              </a:rPr>
              <a:t>Uran</a:t>
            </a:r>
            <a:endParaRPr lang="cs-CZ" sz="3600" dirty="0">
              <a:solidFill>
                <a:srgbClr val="0066FF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85918" y="1857364"/>
            <a:ext cx="6554679" cy="45005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428596" y="285728"/>
            <a:ext cx="821537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9900"/>
                </a:solidFill>
              </a:rPr>
              <a:t>Jádro žhavé kamenné, nad ním vrstva směsi vody, metanu a amoniaku, atmosféra tvořená vodíkem, heliem a metanem.</a:t>
            </a:r>
            <a:endParaRPr lang="cs-CZ" sz="2800" b="1" dirty="0">
              <a:solidFill>
                <a:srgbClr val="0099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00232" y="928670"/>
            <a:ext cx="5433471" cy="55149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857224" y="428604"/>
            <a:ext cx="78581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FF"/>
                </a:solidFill>
              </a:rPr>
              <a:t>Uran na snímku sondy Voyager 2(1986)</a:t>
            </a:r>
            <a:endParaRPr lang="cs-CZ" sz="2800" b="1" dirty="0">
              <a:solidFill>
                <a:srgbClr val="0066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857232"/>
            <a:ext cx="5643602" cy="56436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1285852" y="285728"/>
            <a:ext cx="63579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800080"/>
                </a:solidFill>
              </a:rPr>
              <a:t>Porovnání velikosti Země a Uranu</a:t>
            </a:r>
            <a:endParaRPr lang="cs-CZ" sz="2800" b="1" dirty="0">
              <a:solidFill>
                <a:srgbClr val="80008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CC00"/>
                </a:solidFill>
              </a:rPr>
              <a:t>oběh kolem Slunce trvá 165,5 pozemských let,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CC00"/>
                </a:solidFill>
              </a:rPr>
              <a:t>stavbou se podobá Uranu,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CC00"/>
                </a:solidFill>
              </a:rPr>
              <a:t>při menší velikosti (oproti Uranu) má větší hustotu, proto má jeho rozžhavené jádro větší mocnost,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CC00"/>
                </a:solidFill>
              </a:rPr>
              <a:t>díky metanu modré zabarvení planety,</a:t>
            </a:r>
          </a:p>
          <a:p>
            <a:pPr>
              <a:buNone/>
            </a:pPr>
            <a:endParaRPr lang="cs-CZ" sz="2800" b="1" dirty="0">
              <a:solidFill>
                <a:srgbClr val="00CC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2614602" cy="868346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8000"/>
                </a:solidFill>
                <a:effectLst/>
              </a:rPr>
              <a:t>Neptun</a:t>
            </a:r>
            <a:endParaRPr lang="cs-CZ" sz="3600" dirty="0">
              <a:solidFill>
                <a:srgbClr val="008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868" y="1428148"/>
            <a:ext cx="5214974" cy="52078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500034" y="214290"/>
            <a:ext cx="785818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FF"/>
                </a:solidFill>
              </a:rPr>
              <a:t>Neptun vyfotografovaný sondou Voyager 2 v roce  1990</a:t>
            </a:r>
            <a:endParaRPr lang="cs-CZ" sz="2800" b="1" dirty="0">
              <a:solidFill>
                <a:srgbClr val="0066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43306" y="2143116"/>
            <a:ext cx="5107791" cy="39290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285720" y="1571612"/>
            <a:ext cx="3071834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66FF"/>
                </a:solidFill>
              </a:rPr>
              <a:t>1-horní vrstva atmosféry, vrcholky mraků</a:t>
            </a:r>
          </a:p>
          <a:p>
            <a:r>
              <a:rPr lang="cs-CZ" sz="2400" b="1" dirty="0" smtClean="0">
                <a:solidFill>
                  <a:srgbClr val="0066FF"/>
                </a:solidFill>
              </a:rPr>
              <a:t>2-atmosféra složená z vodíku, hélia a metanu</a:t>
            </a:r>
          </a:p>
          <a:p>
            <a:r>
              <a:rPr lang="cs-CZ" sz="2400" b="1" dirty="0" smtClean="0">
                <a:solidFill>
                  <a:srgbClr val="0066FF"/>
                </a:solidFill>
              </a:rPr>
              <a:t>3-plášť tvořený vodou, čpavkem a ledem metanu</a:t>
            </a:r>
          </a:p>
          <a:p>
            <a:r>
              <a:rPr lang="cs-CZ" sz="2400" b="1" dirty="0" smtClean="0">
                <a:solidFill>
                  <a:srgbClr val="0066FF"/>
                </a:solidFill>
              </a:rPr>
              <a:t>4-kamenoledové jádro</a:t>
            </a:r>
            <a:endParaRPr lang="cs-CZ" sz="2400" b="1" dirty="0">
              <a:solidFill>
                <a:srgbClr val="0066FF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85852" y="428604"/>
            <a:ext cx="407196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0099"/>
                </a:solidFill>
              </a:rPr>
              <a:t>Stavba Neptunu</a:t>
            </a:r>
            <a:endParaRPr lang="cs-CZ" sz="3600" b="1" dirty="0">
              <a:solidFill>
                <a:srgbClr val="0000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/>
      <p:bldP spid="5" grpId="0" build="allAtOnce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1876234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FF0066"/>
                </a:solidFill>
              </a:rPr>
              <a:t>leží jižně od rovníku,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FF0066"/>
                </a:solidFill>
              </a:rPr>
              <a:t>jedná se o obrovskou vířící bouři,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FF0066"/>
                </a:solidFill>
              </a:rPr>
              <a:t>nejvyšší naměřená rychlost větru zde činí 2200 km/h,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C00CC"/>
                </a:solidFill>
                <a:effectLst/>
              </a:rPr>
              <a:t>Velká tmavá skvrna - Scooter</a:t>
            </a:r>
            <a:endParaRPr lang="cs-CZ" sz="3600" dirty="0">
              <a:solidFill>
                <a:srgbClr val="CC00CC"/>
              </a:solidFill>
              <a:effectLst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9058" y="3071810"/>
            <a:ext cx="4455320" cy="34208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28736"/>
            <a:ext cx="8229600" cy="4714907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CC0000"/>
                </a:solidFill>
              </a:rPr>
              <a:t>13 přirozených družic, 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CC0000"/>
                </a:solidFill>
              </a:rPr>
              <a:t>ve vzdálenosti zhruba 335 000 km kolem Neptunu krouží </a:t>
            </a:r>
            <a:r>
              <a:rPr lang="cs-CZ" sz="3200" b="1" u="sng" dirty="0" smtClean="0">
                <a:solidFill>
                  <a:srgbClr val="CC0000"/>
                </a:solidFill>
              </a:rPr>
              <a:t>Triton</a:t>
            </a:r>
            <a:r>
              <a:rPr lang="cs-CZ" sz="3200" b="1" dirty="0" smtClean="0">
                <a:solidFill>
                  <a:srgbClr val="CC0000"/>
                </a:solidFill>
              </a:rPr>
              <a:t>-je to jediný  velký měsíc, který obíhá planetu v obráceném směru,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CC0000"/>
                </a:solidFill>
              </a:rPr>
              <a:t>nejdelší oběžnou dráhu má měsíc </a:t>
            </a:r>
            <a:r>
              <a:rPr lang="cs-CZ" sz="3200" b="1" u="sng" dirty="0" smtClean="0">
                <a:solidFill>
                  <a:srgbClr val="CC0000"/>
                </a:solidFill>
              </a:rPr>
              <a:t>Neso</a:t>
            </a:r>
            <a:r>
              <a:rPr lang="cs-CZ" sz="3200" b="1" dirty="0" smtClean="0">
                <a:solidFill>
                  <a:srgbClr val="CC0000"/>
                </a:solidFill>
              </a:rPr>
              <a:t>, vzdálený od Neptunu zhruba 48 milionů km</a:t>
            </a:r>
          </a:p>
          <a:p>
            <a:pPr>
              <a:buNone/>
            </a:pPr>
            <a:endParaRPr lang="cs-CZ" sz="2800" b="1" dirty="0" smtClean="0">
              <a:solidFill>
                <a:srgbClr val="CC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effectLst/>
              </a:rPr>
              <a:t>Měsíce Neptunu</a:t>
            </a:r>
            <a:endParaRPr lang="cs-CZ" sz="3600" dirty="0">
              <a:solidFill>
                <a:srgbClr val="FF0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33CC33"/>
                </a:solidFill>
              </a:rPr>
              <a:t>zajímavým ho činí jeho neobyčejně nízká teplota: (-235</a:t>
            </a:r>
            <a:r>
              <a:rPr lang="cs-CZ" sz="3200" b="1" dirty="0" smtClean="0">
                <a:solidFill>
                  <a:srgbClr val="33CC33"/>
                </a:solidFill>
                <a:latin typeface="Arial"/>
                <a:cs typeface="Arial"/>
              </a:rPr>
              <a:t>°C) se nejvíce přibližuje absolutní nule (- 273°C = 0 K),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33CC33"/>
                </a:solidFill>
                <a:latin typeface="Arial"/>
                <a:cs typeface="Arial"/>
              </a:rPr>
              <a:t>jeho severní pól září modře,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33CC33"/>
                </a:solidFill>
                <a:latin typeface="Arial"/>
                <a:cs typeface="Arial"/>
              </a:rPr>
              <a:t>jeho jižní pól září červeně,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33CC33"/>
                </a:solidFill>
                <a:latin typeface="Arial"/>
                <a:cs typeface="Arial"/>
              </a:rPr>
              <a:t>na jižní polokouli jsou ledové sopky chrlící kouř dusíku a prachu</a:t>
            </a:r>
          </a:p>
          <a:p>
            <a:pPr>
              <a:buNone/>
            </a:pPr>
            <a:endParaRPr lang="cs-CZ" sz="2800" b="1" dirty="0">
              <a:solidFill>
                <a:srgbClr val="33CC33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9900"/>
                </a:solidFill>
                <a:effectLst/>
              </a:rPr>
              <a:t>Triton – Neptunův měsíc</a:t>
            </a:r>
            <a:endParaRPr lang="cs-CZ" sz="3600" dirty="0">
              <a:solidFill>
                <a:srgbClr val="0099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85852" y="943571"/>
            <a:ext cx="6929486" cy="52048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2786050" y="214290"/>
            <a:ext cx="34290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CC0000"/>
                </a:solidFill>
              </a:rPr>
              <a:t>Triton a Neptun</a:t>
            </a:r>
            <a:endParaRPr lang="cs-CZ" sz="3200" b="1" dirty="0">
              <a:solidFill>
                <a:srgbClr val="CC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14546" y="2000240"/>
            <a:ext cx="6500858" cy="42890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428596" y="357166"/>
            <a:ext cx="82868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66CC"/>
                </a:solidFill>
              </a:rPr>
              <a:t>Tento nepoměr mohl nastat, když Triton při zachycení Neptunem zničil značnou část Neptunových původních měsíců. Ostatní měsíce tvoří 0,3 %.</a:t>
            </a:r>
            <a:endParaRPr lang="cs-CZ" sz="2400" b="1" dirty="0">
              <a:solidFill>
                <a:srgbClr val="0066C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5257808" cy="1233291"/>
          </a:xfrm>
        </p:spPr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rgbClr val="990099"/>
                </a:solidFill>
              </a:rPr>
              <a:t>Odpověď na otázku č. 1:</a:t>
            </a:r>
          </a:p>
          <a:p>
            <a:pPr>
              <a:buNone/>
            </a:pPr>
            <a:r>
              <a:rPr lang="cs-CZ" b="1" dirty="0" smtClean="0">
                <a:solidFill>
                  <a:srgbClr val="990099"/>
                </a:solidFill>
              </a:rPr>
              <a:t>Jupiter, Saturn, Uran, Neptun </a:t>
            </a:r>
            <a:endParaRPr lang="cs-CZ" b="1" dirty="0">
              <a:solidFill>
                <a:srgbClr val="990099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990099"/>
                </a:solidFill>
                <a:effectLst/>
              </a:rPr>
              <a:t>Odpověz na otázky:</a:t>
            </a:r>
            <a:br>
              <a:rPr lang="cs-CZ" sz="3200" dirty="0" smtClean="0">
                <a:solidFill>
                  <a:srgbClr val="990099"/>
                </a:solidFill>
                <a:effectLst/>
              </a:rPr>
            </a:br>
            <a:r>
              <a:rPr lang="cs-CZ" sz="3200" dirty="0" smtClean="0">
                <a:solidFill>
                  <a:srgbClr val="990099"/>
                </a:solidFill>
                <a:effectLst/>
              </a:rPr>
              <a:t>1) Vyjmenuj velké planety</a:t>
            </a:r>
            <a:endParaRPr lang="cs-CZ" sz="3200" dirty="0">
              <a:solidFill>
                <a:srgbClr val="990099"/>
              </a:solidFill>
              <a:effectLst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00232" y="2428868"/>
            <a:ext cx="6858048" cy="37890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596" y="2428869"/>
            <a:ext cx="2900354" cy="2643206"/>
          </a:xfrm>
        </p:spPr>
        <p:txBody>
          <a:bodyPr>
            <a:normAutofit/>
          </a:bodyPr>
          <a:lstStyle/>
          <a:p>
            <a:pPr marL="624078" indent="-514350">
              <a:buAutoNum type="alphaUcParenR"/>
            </a:pPr>
            <a:r>
              <a:rPr lang="cs-CZ" sz="3200" b="1" dirty="0" smtClean="0">
                <a:solidFill>
                  <a:srgbClr val="3333CC"/>
                </a:solidFill>
              </a:rPr>
              <a:t>SATURN</a:t>
            </a:r>
          </a:p>
          <a:p>
            <a:pPr marL="624078" indent="-514350">
              <a:buAutoNum type="alphaUcParenR"/>
            </a:pPr>
            <a:r>
              <a:rPr lang="cs-CZ" sz="3200" b="1" dirty="0" smtClean="0">
                <a:solidFill>
                  <a:srgbClr val="3333CC"/>
                </a:solidFill>
              </a:rPr>
              <a:t>VENUŠE</a:t>
            </a:r>
          </a:p>
          <a:p>
            <a:pPr marL="624078" indent="-514350">
              <a:buAutoNum type="alphaUcParenR"/>
            </a:pPr>
            <a:r>
              <a:rPr lang="cs-CZ" sz="3200" b="1" dirty="0" smtClean="0">
                <a:solidFill>
                  <a:srgbClr val="3333CC"/>
                </a:solidFill>
              </a:rPr>
              <a:t>JUPITER</a:t>
            </a:r>
          </a:p>
          <a:p>
            <a:pPr marL="624078" indent="-514350">
              <a:buAutoNum type="alphaUcParenR"/>
            </a:pPr>
            <a:r>
              <a:rPr lang="cs-CZ" sz="3200" b="1" dirty="0" smtClean="0">
                <a:solidFill>
                  <a:srgbClr val="3333CC"/>
                </a:solidFill>
              </a:rPr>
              <a:t>NEPTUN</a:t>
            </a:r>
            <a:endParaRPr lang="cs-CZ" sz="3200" b="1" dirty="0">
              <a:solidFill>
                <a:srgbClr val="3333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9916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9900"/>
                </a:solidFill>
                <a:effectLst/>
              </a:rPr>
              <a:t>2) Která z planet zaujímá 70% celkové hmotnosti všech planet?</a:t>
            </a:r>
            <a:br>
              <a:rPr lang="cs-CZ" sz="3600" dirty="0" smtClean="0">
                <a:solidFill>
                  <a:srgbClr val="009900"/>
                </a:solidFill>
                <a:effectLst/>
              </a:rPr>
            </a:br>
            <a:r>
              <a:rPr lang="cs-CZ" sz="3600" dirty="0" smtClean="0">
                <a:solidFill>
                  <a:srgbClr val="009900"/>
                </a:solidFill>
                <a:effectLst/>
              </a:rPr>
              <a:t>Vyber správnou odpověď:</a:t>
            </a:r>
            <a:endParaRPr lang="cs-CZ" sz="3600" dirty="0">
              <a:solidFill>
                <a:srgbClr val="009900"/>
              </a:solidFill>
              <a:effectLst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86182" y="2214554"/>
            <a:ext cx="4614799" cy="4314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14282" y="2071678"/>
            <a:ext cx="3328982" cy="3857651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009900"/>
                </a:solidFill>
              </a:rPr>
              <a:t>A) JUPITER (popsáno přes 50 měsíců)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9900"/>
                </a:solidFill>
              </a:rPr>
              <a:t>B) URAN (popsáno přes 40 měsíců)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9900"/>
                </a:solidFill>
              </a:rPr>
              <a:t>C) SATURN (popsáno přes 60 měsíců)</a:t>
            </a:r>
            <a:endParaRPr lang="cs-CZ" sz="3200" b="1" dirty="0">
              <a:solidFill>
                <a:srgbClr val="0099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25602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800000"/>
                </a:solidFill>
                <a:effectLst/>
              </a:rPr>
              <a:t>3) Která z planet má nejvíc přirozených družic?</a:t>
            </a:r>
            <a:br>
              <a:rPr lang="cs-CZ" sz="3600" dirty="0" smtClean="0">
                <a:solidFill>
                  <a:srgbClr val="800000"/>
                </a:solidFill>
                <a:effectLst/>
              </a:rPr>
            </a:br>
            <a:r>
              <a:rPr lang="cs-CZ" sz="3600" dirty="0" smtClean="0">
                <a:solidFill>
                  <a:srgbClr val="800000"/>
                </a:solidFill>
                <a:effectLst/>
              </a:rPr>
              <a:t>Vyber správnou odpověď:</a:t>
            </a:r>
            <a:endParaRPr lang="cs-CZ" sz="3600" dirty="0">
              <a:solidFill>
                <a:srgbClr val="800000"/>
              </a:solidFill>
              <a:effectLst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86182" y="1826668"/>
            <a:ext cx="5174034" cy="4436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8" dur="indefinite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285993"/>
            <a:ext cx="2971792" cy="2357454"/>
          </a:xfrm>
        </p:spPr>
        <p:txBody>
          <a:bodyPr>
            <a:normAutofit/>
          </a:bodyPr>
          <a:lstStyle/>
          <a:p>
            <a:pPr marL="624078" indent="-514350">
              <a:buAutoNum type="alphaUcParenR"/>
            </a:pPr>
            <a:r>
              <a:rPr lang="cs-CZ" sz="3200" b="1" dirty="0" smtClean="0">
                <a:solidFill>
                  <a:srgbClr val="CC0000"/>
                </a:solidFill>
              </a:rPr>
              <a:t>NEPTUN</a:t>
            </a:r>
          </a:p>
          <a:p>
            <a:pPr marL="624078" indent="-514350">
              <a:buAutoNum type="alphaUcParenR"/>
            </a:pPr>
            <a:r>
              <a:rPr lang="cs-CZ" sz="3200" b="1" dirty="0" smtClean="0">
                <a:solidFill>
                  <a:srgbClr val="CC0000"/>
                </a:solidFill>
              </a:rPr>
              <a:t>JUPITER</a:t>
            </a:r>
          </a:p>
          <a:p>
            <a:pPr marL="624078" indent="-514350">
              <a:buAutoNum type="alphaUcParenR"/>
            </a:pPr>
            <a:r>
              <a:rPr lang="cs-CZ" sz="3200" b="1" dirty="0" smtClean="0">
                <a:solidFill>
                  <a:srgbClr val="CC0000"/>
                </a:solidFill>
              </a:rPr>
              <a:t>SATURN</a:t>
            </a:r>
          </a:p>
          <a:p>
            <a:pPr marL="624078" indent="-514350">
              <a:buAutoNum type="alphaUcParenR"/>
            </a:pPr>
            <a:r>
              <a:rPr lang="cs-CZ" sz="3200" b="1" dirty="0" smtClean="0">
                <a:solidFill>
                  <a:srgbClr val="CC0000"/>
                </a:solidFill>
              </a:rPr>
              <a:t>URAN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11354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3333FF"/>
                </a:solidFill>
                <a:effectLst/>
              </a:rPr>
              <a:t>4) Na které planetě byla naměřená nejvyšší rychlost větru (2200 km/h)?</a:t>
            </a:r>
            <a:br>
              <a:rPr lang="cs-CZ" sz="3600" dirty="0" smtClean="0">
                <a:solidFill>
                  <a:srgbClr val="3333FF"/>
                </a:solidFill>
                <a:effectLst/>
              </a:rPr>
            </a:br>
            <a:r>
              <a:rPr lang="cs-CZ" sz="3600" dirty="0" smtClean="0">
                <a:solidFill>
                  <a:srgbClr val="3333FF"/>
                </a:solidFill>
                <a:effectLst/>
              </a:rPr>
              <a:t>Vyber správnou odpověď:</a:t>
            </a:r>
            <a:endParaRPr lang="cs-CZ" sz="3600" dirty="0">
              <a:solidFill>
                <a:srgbClr val="3333FF"/>
              </a:solidFill>
              <a:effectLst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7686" y="2143116"/>
            <a:ext cx="4295775" cy="45100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4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571745"/>
            <a:ext cx="3043230" cy="2714644"/>
          </a:xfrm>
        </p:spPr>
        <p:txBody>
          <a:bodyPr>
            <a:normAutofit/>
          </a:bodyPr>
          <a:lstStyle/>
          <a:p>
            <a:pPr marL="852678" indent="-742950">
              <a:buAutoNum type="alphaUcParenR"/>
            </a:pPr>
            <a:r>
              <a:rPr lang="cs-CZ" sz="3600" b="1" dirty="0" smtClean="0">
                <a:solidFill>
                  <a:srgbClr val="FF0000"/>
                </a:solidFill>
              </a:rPr>
              <a:t>JUPITER</a:t>
            </a:r>
          </a:p>
          <a:p>
            <a:pPr marL="852678" indent="-742950">
              <a:buAutoNum type="alphaUcParenR"/>
            </a:pPr>
            <a:r>
              <a:rPr lang="cs-CZ" sz="3600" b="1" dirty="0" smtClean="0">
                <a:solidFill>
                  <a:srgbClr val="FF0000"/>
                </a:solidFill>
              </a:rPr>
              <a:t>SATURN</a:t>
            </a:r>
          </a:p>
          <a:p>
            <a:pPr marL="852678" indent="-742950">
              <a:buAutoNum type="alphaUcParenR"/>
            </a:pPr>
            <a:r>
              <a:rPr lang="cs-CZ" sz="3600" b="1" dirty="0" smtClean="0">
                <a:solidFill>
                  <a:srgbClr val="FF0000"/>
                </a:solidFill>
              </a:rPr>
              <a:t>URAN</a:t>
            </a:r>
          </a:p>
          <a:p>
            <a:pPr marL="852678" indent="-742950">
              <a:buAutoNum type="alphaUcParenR"/>
            </a:pPr>
            <a:r>
              <a:rPr lang="cs-CZ" sz="3600" b="1" dirty="0" smtClean="0">
                <a:solidFill>
                  <a:srgbClr val="FF0000"/>
                </a:solidFill>
              </a:rPr>
              <a:t>NEPTUN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9704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effectLst/>
              </a:rPr>
              <a:t>5) Které planetě by se mohlo říkat „Pán prstenců“?</a:t>
            </a:r>
            <a:br>
              <a:rPr lang="cs-CZ" sz="3600" dirty="0" smtClean="0">
                <a:solidFill>
                  <a:srgbClr val="FF0000"/>
                </a:solidFill>
                <a:effectLst/>
              </a:rPr>
            </a:br>
            <a:r>
              <a:rPr lang="cs-CZ" sz="3600" dirty="0" smtClean="0">
                <a:solidFill>
                  <a:srgbClr val="FF0000"/>
                </a:solidFill>
                <a:effectLst/>
              </a:rPr>
              <a:t>Vyber správnou odpověď:</a:t>
            </a:r>
            <a:endParaRPr lang="cs-CZ" sz="3600" dirty="0">
              <a:solidFill>
                <a:srgbClr val="FF0000"/>
              </a:solidFill>
              <a:effectLst/>
            </a:endParaRP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29190" y="2214554"/>
            <a:ext cx="3429024" cy="4293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785786" y="5143512"/>
            <a:ext cx="7572428" cy="93521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b="1" dirty="0" smtClean="0">
                <a:solidFill>
                  <a:srgbClr val="CC0000"/>
                </a:solidFill>
              </a:rPr>
              <a:t>Callisto, Ganymedes, Europa, Io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82792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3333CC"/>
                </a:solidFill>
                <a:effectLst/>
              </a:rPr>
              <a:t>6) Vyjmenuj čtyři největší Jupiterovy (galileiovské) měsíce.</a:t>
            </a:r>
            <a:endParaRPr lang="cs-CZ" sz="3600" dirty="0">
              <a:solidFill>
                <a:srgbClr val="3333CC"/>
              </a:solidFill>
              <a:effectLst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9063" y="1919288"/>
            <a:ext cx="8905875" cy="301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071810"/>
            <a:ext cx="4114800" cy="2935481"/>
          </a:xfrm>
        </p:spPr>
        <p:txBody>
          <a:bodyPr>
            <a:normAutofit/>
          </a:bodyPr>
          <a:lstStyle/>
          <a:p>
            <a:pPr marL="624078" indent="-514350">
              <a:buAutoNum type="alphaUcParenR"/>
            </a:pPr>
            <a:r>
              <a:rPr lang="cs-CZ" sz="3200" b="1" dirty="0" smtClean="0">
                <a:solidFill>
                  <a:srgbClr val="008000"/>
                </a:solidFill>
              </a:rPr>
              <a:t>Triton (Neptun)</a:t>
            </a:r>
          </a:p>
          <a:p>
            <a:pPr marL="624078" indent="-514350">
              <a:buAutoNum type="alphaUcParenR"/>
            </a:pPr>
            <a:endParaRPr lang="cs-CZ" sz="3200" b="1" dirty="0" smtClean="0">
              <a:solidFill>
                <a:srgbClr val="008000"/>
              </a:solidFill>
            </a:endParaRPr>
          </a:p>
          <a:p>
            <a:pPr marL="624078" indent="-514350">
              <a:buAutoNum type="alphaUcParenR"/>
            </a:pPr>
            <a:r>
              <a:rPr lang="cs-CZ" sz="3200" b="1" dirty="0" smtClean="0">
                <a:solidFill>
                  <a:srgbClr val="008000"/>
                </a:solidFill>
              </a:rPr>
              <a:t>Europa (Jupiter)</a:t>
            </a:r>
          </a:p>
          <a:p>
            <a:pPr marL="624078" indent="-514350">
              <a:buAutoNum type="alphaUcParenR"/>
            </a:pPr>
            <a:endParaRPr lang="cs-CZ" sz="3200" b="1" dirty="0" smtClean="0">
              <a:solidFill>
                <a:srgbClr val="008000"/>
              </a:solidFill>
            </a:endParaRPr>
          </a:p>
          <a:p>
            <a:pPr marL="624078" indent="-514350">
              <a:buAutoNum type="alphaUcParenR"/>
            </a:pPr>
            <a:r>
              <a:rPr lang="cs-CZ" sz="3200" b="1" dirty="0" smtClean="0">
                <a:solidFill>
                  <a:srgbClr val="008000"/>
                </a:solidFill>
              </a:rPr>
              <a:t>Titan (Saturn)</a:t>
            </a:r>
          </a:p>
          <a:p>
            <a:pPr marL="624078" indent="-514350">
              <a:buAutoNum type="alphaUcParenR"/>
            </a:pPr>
            <a:endParaRPr lang="cs-CZ" sz="3200" b="1" dirty="0" smtClean="0">
              <a:solidFill>
                <a:srgbClr val="008000"/>
              </a:solidFill>
            </a:endParaRPr>
          </a:p>
          <a:p>
            <a:pPr marL="624078" indent="-514350">
              <a:buAutoNum type="alphaUcParenR"/>
            </a:pPr>
            <a:endParaRPr lang="cs-CZ" sz="3200" b="1" dirty="0">
              <a:solidFill>
                <a:srgbClr val="008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97172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33CC33"/>
                </a:solidFill>
                <a:effectLst/>
              </a:rPr>
              <a:t>7) Na kterém měsíci (které planety) se teplota přibližuje absolutní nule (-273 </a:t>
            </a:r>
            <a:r>
              <a:rPr lang="cs-CZ" sz="3600" dirty="0" smtClean="0">
                <a:solidFill>
                  <a:srgbClr val="33CC33"/>
                </a:solidFill>
                <a:effectLst/>
                <a:latin typeface="Arial"/>
                <a:cs typeface="Arial"/>
              </a:rPr>
              <a:t>°C = 0 K)</a:t>
            </a:r>
            <a:r>
              <a:rPr lang="cs-CZ" sz="3600" dirty="0" smtClean="0">
                <a:solidFill>
                  <a:srgbClr val="33CC33"/>
                </a:solidFill>
                <a:effectLst/>
              </a:rPr>
              <a:t> </a:t>
            </a:r>
            <a:br>
              <a:rPr lang="cs-CZ" sz="3600" dirty="0" smtClean="0">
                <a:solidFill>
                  <a:srgbClr val="33CC33"/>
                </a:solidFill>
                <a:effectLst/>
              </a:rPr>
            </a:br>
            <a:r>
              <a:rPr lang="cs-CZ" sz="3600" dirty="0" smtClean="0">
                <a:solidFill>
                  <a:srgbClr val="33CC33"/>
                </a:solidFill>
                <a:effectLst/>
              </a:rPr>
              <a:t>Vyber správnou odpověď:  </a:t>
            </a:r>
            <a:endParaRPr lang="cs-CZ" sz="3600" dirty="0">
              <a:solidFill>
                <a:srgbClr val="33CC33"/>
              </a:solidFill>
              <a:effectLst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86380" y="3071810"/>
            <a:ext cx="3214695" cy="32146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071810"/>
            <a:ext cx="8229600" cy="293548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CC0099"/>
                </a:solidFill>
              </a:rPr>
              <a:t>Odpověď na otázku č. 8:</a:t>
            </a:r>
          </a:p>
          <a:p>
            <a:pPr algn="ctr">
              <a:buNone/>
            </a:pPr>
            <a:r>
              <a:rPr lang="cs-CZ" sz="3200" b="1" dirty="0" smtClean="0">
                <a:solidFill>
                  <a:srgbClr val="CC0099"/>
                </a:solidFill>
              </a:rPr>
              <a:t>JUPITER:</a:t>
            </a:r>
          </a:p>
          <a:p>
            <a:pPr algn="ctr">
              <a:buNone/>
            </a:pPr>
            <a:r>
              <a:rPr lang="cs-CZ" sz="3200" b="1" dirty="0" smtClean="0">
                <a:solidFill>
                  <a:srgbClr val="CC0099"/>
                </a:solidFill>
              </a:rPr>
              <a:t>nejrychlejší planeta, otočí se kolem své osy za méně než 10 hodin</a:t>
            </a:r>
            <a:endParaRPr lang="cs-CZ" sz="3200" dirty="0">
              <a:solidFill>
                <a:srgbClr val="CC0099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25668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C3399"/>
                </a:solidFill>
                <a:effectLst/>
              </a:rPr>
              <a:t>8) Která planeta se nejrychleji otočí kolem své osy?  </a:t>
            </a:r>
            <a:endParaRPr lang="cs-CZ" sz="3600" dirty="0">
              <a:solidFill>
                <a:srgbClr val="CC3399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596" y="1928803"/>
            <a:ext cx="8229600" cy="185738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0000FF"/>
                </a:solidFill>
              </a:rPr>
              <a:t>Odpověď na otázku č.9:</a:t>
            </a:r>
          </a:p>
          <a:p>
            <a:pPr algn="ctr">
              <a:buNone/>
            </a:pPr>
            <a:r>
              <a:rPr lang="cs-CZ" sz="4000" b="1" dirty="0" smtClean="0">
                <a:solidFill>
                  <a:srgbClr val="0000FF"/>
                </a:solidFill>
              </a:rPr>
              <a:t>Atmosféra je z VODÍKU, HELIA A METANU</a:t>
            </a:r>
            <a:endParaRPr lang="cs-CZ" sz="4000" b="1" dirty="0">
              <a:solidFill>
                <a:srgbClr val="0000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54164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3366FF"/>
                </a:solidFill>
                <a:effectLst/>
              </a:rPr>
              <a:t>9) Z čeho je složena atmosféra planet Uran a Neptun? </a:t>
            </a:r>
            <a:endParaRPr lang="cs-CZ" sz="3600" dirty="0">
              <a:solidFill>
                <a:srgbClr val="3366FF"/>
              </a:solidFill>
              <a:effectLst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29322" y="3571876"/>
            <a:ext cx="2303858" cy="30718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57158" y="3143248"/>
            <a:ext cx="3571900" cy="135732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b="1" dirty="0" smtClean="0">
                <a:solidFill>
                  <a:srgbClr val="008000"/>
                </a:solidFill>
              </a:rPr>
              <a:t>Odpověď na otázku č. 10: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008000"/>
                </a:solidFill>
              </a:rPr>
              <a:t>do 24. srpna 2006</a:t>
            </a:r>
            <a:endParaRPr lang="cs-CZ" sz="2400" b="1" dirty="0">
              <a:solidFill>
                <a:srgbClr val="008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1142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CC00"/>
                </a:solidFill>
                <a:effectLst/>
              </a:rPr>
              <a:t>10) Vyhledej, do kdy bylo Pluto pokládáno za devátou a nejvzdálenější planetu naší sluneční soustavy.</a:t>
            </a:r>
            <a:endParaRPr lang="cs-CZ" sz="3600" dirty="0">
              <a:solidFill>
                <a:srgbClr val="00CC00"/>
              </a:solidFill>
              <a:effectLst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7686" y="2214554"/>
            <a:ext cx="4500560" cy="45035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285720" y="4857760"/>
            <a:ext cx="364333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8000"/>
                </a:solidFill>
              </a:rPr>
              <a:t>porovnání velikosti Pluta se Zemí</a:t>
            </a:r>
            <a:endParaRPr lang="cs-CZ" sz="2800" b="1" dirty="0">
              <a:solidFill>
                <a:srgbClr val="008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  <p:bldP spid="5" grpId="0" build="allAtOnce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596" y="928670"/>
            <a:ext cx="8229600" cy="507862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b="1" dirty="0" smtClean="0">
                <a:solidFill>
                  <a:srgbClr val="0070C0"/>
                </a:solidFill>
              </a:rPr>
              <a:t>doc. RNDr. Růžena  Kolářová, CSc., PaedDr. Jiří Bohuněk, Fyzika pro 9. ročník základní školy, nakladatelství Prometheus, 2008, ISBN 978-80-7196-193-2.</a:t>
            </a: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2"/>
              </a:rPr>
              <a:t>http://files.planeta-jupiter.webnode.cz/200000104-72236731df/nitro.gif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2012-03-07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3"/>
              </a:rPr>
              <a:t>http://upload.wikimedia.org/wikipedia/commons/thumb/e/e2/Jupiter-Earth-Spot_comparison.jpg/220px-Jupiter-Earth-Spot_comparison.jpg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2012-03-07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4"/>
              </a:rPr>
              <a:t>http://upload.wikimedia.org/wikipedia/commons/e/ed/PIA01627_Ringe-cs.jpg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2012-03-07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5"/>
              </a:rPr>
              <a:t>http://upload.wikimedia.org/wikipedia/commons/a/a8/Satelliti_galileiani_e_Giove.jpg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2012-03-07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6"/>
              </a:rPr>
              <a:t>http://upload.wikimedia.org/wikipedia/commons/7/7c/Interior_of_Saturn-cs.jpg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2012-03-07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7"/>
              </a:rPr>
              <a:t>http://upload.wikimedia.org/wikipedia/commons/3/39/Saturn_Rings_PIA06175_cs.jpg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2012-03-07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8"/>
              </a:rPr>
              <a:t>http://nd04.jxs.cz/316/253/efe6f514ab_75984737_o2.gif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2012-03-07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9"/>
              </a:rPr>
              <a:t>http://upload.wikimedia.org/wikipedia/commons/3/31/Vnitrni_stavba_Uranu_cs.png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2012-03-07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10"/>
              </a:rPr>
              <a:t>http://upload.wikimedia.org/wikipedia/commons/b/bb/Uranus.jpg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2012-03-07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11"/>
              </a:rPr>
              <a:t>http://upload.wikimedia.org/wikipedia/commons/2/2a/Uranus%2C_Earth_size_comparison.jpg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2012-03-07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12"/>
              </a:rPr>
              <a:t>http://upload.wikimedia.org/wikipedia/commons/f/fd/Neptune_diagram.svg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2012-03-07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13"/>
              </a:rPr>
              <a:t>http://upload.wikimedia.org/wikipedia/commons/7/77/Neptune_Full_Disk_View_-_GPN-2000-000443.jpg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2012-03-07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14"/>
              </a:rPr>
              <a:t>http://nd01.jxs.cz/475/862/17393d776b_15199387_o2.jpg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2012-03-07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15"/>
              </a:rPr>
              <a:t>http://www.aldebaran.cz/bulletin/2006_32/skvrna.jpg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2012-03-07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16"/>
              </a:rPr>
              <a:t>http://upload.wikimedia.org/wikipedia/commons/f/ff/Masa_de_triton_cs.png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2012-03-07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B050"/>
                </a:solidFill>
                <a:effectLst/>
              </a:rPr>
              <a:t>Použité zdroje:</a:t>
            </a:r>
            <a:endParaRPr lang="cs-CZ" sz="3600" dirty="0">
              <a:solidFill>
                <a:srgbClr val="00B05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2"/>
              </a:rPr>
              <a:t>http://upload.wikimedia.org/wikipedia/commons/a/a6/Triton_moon_mosaic_Voyager_2_%28large%29.jpg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2012-03-07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3"/>
              </a:rPr>
              <a:t>http://www.aldebaran.cz/astrofyzika/sunsystem/images/slun_sou/jovian.jpg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2012-03-07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4"/>
              </a:rPr>
              <a:t>http://files.kosmetikaradka.webnode.cz/200000102-def7bdff17/ATT00235.jpg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2012-03-07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5"/>
              </a:rPr>
              <a:t>http://www.astro.cz/_data/images/news/2005/04/21/planeta_Jupiter.jpg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2012-03-07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6"/>
              </a:rPr>
              <a:t>http://www.planetarium.cz/kalendar/Cassini-Huygens/IMG/Saturnovy_mesice.jpg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2012-03-07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7"/>
              </a:rPr>
              <a:t>http://fyzweb.cuni.cz/zajimavosti/novinky/planety/neptun.jpg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2012-03-07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8"/>
              </a:rPr>
              <a:t>http://upload.wikimedia.org/wikipedia/commons/thumb/3/39/Saturn,_Earth_size_comparison.jpg/220px-Saturn,_Earth_size_comparison.jpg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9"/>
              </a:rPr>
              <a:t>http://planets.cz/wp-content/galerie/mesice-jupiteru/all.jpg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2012-03-07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10"/>
              </a:rPr>
              <a:t>http://www.planetary.cz/wp-content/uploads/triton-voyager-PIA02246.jpg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2012-03-07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11"/>
              </a:rPr>
              <a:t>http://www.planetarium.cz/skoly/IMG_porady/Vesmir_kolem_nas_ik.jpg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2012-03-07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12"/>
              </a:rPr>
              <a:t>http://upload.wikimedia.org/wikipedia/commons/d/d1/Pluto%2C_Earth_size_comparison.jpg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2012-03-07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9900"/>
                </a:solidFill>
                <a:effectLst/>
              </a:rPr>
              <a:t>Použité zdroje:</a:t>
            </a:r>
            <a:endParaRPr lang="cs-CZ" sz="3600" dirty="0">
              <a:solidFill>
                <a:srgbClr val="0099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24078" indent="-514350">
              <a:buAutoNum type="arabicParenR"/>
            </a:pPr>
            <a:r>
              <a:rPr lang="cs-CZ" sz="2400" b="1" dirty="0" smtClean="0">
                <a:solidFill>
                  <a:srgbClr val="0033CC"/>
                </a:solidFill>
              </a:rPr>
              <a:t>Žák porovnává poznatky získané v zeměpise a ve fyzice s podrobnějšími informacemi o jednotlivých planetách v literatuře nebo na internetu</a:t>
            </a:r>
          </a:p>
          <a:p>
            <a:pPr marL="624078" indent="-514350">
              <a:buAutoNum type="arabicParenR"/>
            </a:pPr>
            <a:r>
              <a:rPr lang="cs-CZ" sz="2400" b="1" dirty="0" smtClean="0">
                <a:solidFill>
                  <a:srgbClr val="0033CC"/>
                </a:solidFill>
              </a:rPr>
              <a:t>Žák se zaměří na velké planety.</a:t>
            </a:r>
          </a:p>
          <a:p>
            <a:pPr marL="624078" indent="-514350">
              <a:buAutoNum type="arabicParenR"/>
            </a:pPr>
            <a:r>
              <a:rPr lang="cs-CZ" sz="2400" b="1" dirty="0" smtClean="0">
                <a:solidFill>
                  <a:srgbClr val="0033CC"/>
                </a:solidFill>
              </a:rPr>
              <a:t>Žák popíše hlavní charakteristiky velkých planet.</a:t>
            </a:r>
          </a:p>
          <a:p>
            <a:pPr marL="624078" indent="-514350">
              <a:buAutoNum type="arabicParenR"/>
            </a:pPr>
            <a:r>
              <a:rPr lang="cs-CZ" sz="2400" b="1" dirty="0" smtClean="0">
                <a:solidFill>
                  <a:srgbClr val="0033CC"/>
                </a:solidFill>
              </a:rPr>
              <a:t>Žák odpovídá na otázky, které slouží k zopakování probraného učiva.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70C0"/>
                </a:solidFill>
                <a:effectLst/>
              </a:rPr>
              <a:t>Metodika prezentace:</a:t>
            </a:r>
            <a:endParaRPr lang="cs-CZ" sz="3600" dirty="0">
              <a:solidFill>
                <a:srgbClr val="0070C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253</TotalTime>
  <Words>1256</Words>
  <Application>Microsoft Office PowerPoint</Application>
  <PresentationFormat>Předvádění na obrazovce (4:3)</PresentationFormat>
  <Paragraphs>169</Paragraphs>
  <Slides>41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41</vt:i4>
      </vt:variant>
    </vt:vector>
  </HeadingPairs>
  <TitlesOfParts>
    <vt:vector size="42" baseType="lpstr">
      <vt:lpstr>Shluk</vt:lpstr>
      <vt:lpstr>Prezentace aplikace PowerPoint</vt:lpstr>
      <vt:lpstr>Prezentace aplikace PowerPoint</vt:lpstr>
      <vt:lpstr>Velké planety:</vt:lpstr>
      <vt:lpstr>Charakteristika velkých planet:</vt:lpstr>
      <vt:lpstr>Jupiter</vt:lpstr>
      <vt:lpstr>Stavba Jupiteru</vt:lpstr>
      <vt:lpstr>Jupiterovy měsíce</vt:lpstr>
      <vt:lpstr>Jupiterovy (galileovské) měsíce</vt:lpstr>
      <vt:lpstr>Jupiterovy prstence</vt:lpstr>
      <vt:lpstr>Prezentace aplikace PowerPoint</vt:lpstr>
      <vt:lpstr>Animace pořízená sondou Voyager 1 ukazuje pohyb atmosférických pásů:</vt:lpstr>
      <vt:lpstr>Saturn</vt:lpstr>
      <vt:lpstr>Prezentace aplikace PowerPoint</vt:lpstr>
      <vt:lpstr>Vnitřní stavba Saturnu</vt:lpstr>
      <vt:lpstr>Pohled na prstence Saturnu</vt:lpstr>
      <vt:lpstr>Prezentace aplikace PowerPoint</vt:lpstr>
      <vt:lpstr>Uran</vt:lpstr>
      <vt:lpstr>Prezentace aplikace PowerPoint</vt:lpstr>
      <vt:lpstr>Prezentace aplikace PowerPoint</vt:lpstr>
      <vt:lpstr>Prezentace aplikace PowerPoint</vt:lpstr>
      <vt:lpstr>Neptun</vt:lpstr>
      <vt:lpstr>Prezentace aplikace PowerPoint</vt:lpstr>
      <vt:lpstr>Prezentace aplikace PowerPoint</vt:lpstr>
      <vt:lpstr>Velká tmavá skvrna - Scooter</vt:lpstr>
      <vt:lpstr>Měsíce Neptunu</vt:lpstr>
      <vt:lpstr>Triton – Neptunův měsíc</vt:lpstr>
      <vt:lpstr>Prezentace aplikace PowerPoint</vt:lpstr>
      <vt:lpstr>Prezentace aplikace PowerPoint</vt:lpstr>
      <vt:lpstr>Odpověz na otázky: 1) Vyjmenuj velké planety</vt:lpstr>
      <vt:lpstr>2) Která z planet zaujímá 70% celkové hmotnosti všech planet? Vyber správnou odpověď:</vt:lpstr>
      <vt:lpstr>3) Která z planet má nejvíc přirozených družic? Vyber správnou odpověď:</vt:lpstr>
      <vt:lpstr>4) Na které planetě byla naměřená nejvyšší rychlost větru (2200 km/h)? Vyber správnou odpověď:</vt:lpstr>
      <vt:lpstr>5) Které planetě by se mohlo říkat „Pán prstenců“? Vyber správnou odpověď:</vt:lpstr>
      <vt:lpstr>6) Vyjmenuj čtyři největší Jupiterovy (galileiovské) měsíce.</vt:lpstr>
      <vt:lpstr>7) Na kterém měsíci (které planety) se teplota přibližuje absolutní nule (-273 °C = 0 K)  Vyber správnou odpověď:  </vt:lpstr>
      <vt:lpstr>8) Která planeta se nejrychleji otočí kolem své osy?  </vt:lpstr>
      <vt:lpstr>9) Z čeho je složena atmosféra planet Uran a Neptun? </vt:lpstr>
      <vt:lpstr>10) Vyhledej, do kdy bylo Pluto pokládáno za devátou a nejvzdálenější planetu naší sluneční soustavy.</vt:lpstr>
      <vt:lpstr>Použité zdroje: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Jan Táborský</cp:lastModifiedBy>
  <cp:revision>45</cp:revision>
  <dcterms:created xsi:type="dcterms:W3CDTF">2012-02-25T13:07:24Z</dcterms:created>
  <dcterms:modified xsi:type="dcterms:W3CDTF">2012-06-10T14:13:48Z</dcterms:modified>
</cp:coreProperties>
</file>