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57" r:id="rId27"/>
    <p:sldId id="258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66CCFF"/>
    <a:srgbClr val="A50021"/>
    <a:srgbClr val="0000FF"/>
    <a:srgbClr val="FF66FF"/>
    <a:srgbClr val="006600"/>
    <a:srgbClr val="66FF33"/>
    <a:srgbClr val="3333FF"/>
    <a:srgbClr val="FFFF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3323573-CF10-44B7-B449-852AD3C4DFD1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6B4970D-ABB6-4F48-B585-6C6300BB9E2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4/40/Opportunity_-_meteorito.png" TargetMode="External"/><Relationship Id="rId3" Type="http://schemas.openxmlformats.org/officeDocument/2006/relationships/hyperlink" Target="http://upload.wikimedia.org/wikipedia/commons/f/f8/Halebopp031197.jpg" TargetMode="External"/><Relationship Id="rId7" Type="http://schemas.openxmlformats.org/officeDocument/2006/relationships/hyperlink" Target="http://upload.wikimedia.org/wikipedia/commons/3/30/Meteor_burst.jpg" TargetMode="External"/><Relationship Id="rId2" Type="http://schemas.openxmlformats.org/officeDocument/2006/relationships/hyperlink" Target="http://upload.wikimedia.org/wikipedia/commons/b/b7/Comet_Halle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c/A_Kaposf%C3%BCred_vasmeteorit_mint%C3%A1ja_k%C3%A9zben.jpg" TargetMode="External"/><Relationship Id="rId11" Type="http://schemas.openxmlformats.org/officeDocument/2006/relationships/hyperlink" Target="http://upload.wikimedia.org/wikipedia/commons/9/9a/Galileo_Gaspra_Mosaic.jpg" TargetMode="External"/><Relationship Id="rId5" Type="http://schemas.openxmlformats.org/officeDocument/2006/relationships/hyperlink" Target="http://www.tyden.cz/obrazek/201104/4d95f373993b2/prstence-kometa-4d95f41813deb_520x174.jpg" TargetMode="External"/><Relationship Id="rId10" Type="http://schemas.openxmlformats.org/officeDocument/2006/relationships/hyperlink" Target="http://www.astrovm.cz/userfiles/image/AKA/Vesta-2.jpg" TargetMode="External"/><Relationship Id="rId4" Type="http://schemas.openxmlformats.org/officeDocument/2006/relationships/hyperlink" Target="http://upload.wikimedia.org/wikipedia/commons/f/ff/Cometorbit.sk.png" TargetMode="External"/><Relationship Id="rId9" Type="http://schemas.openxmlformats.org/officeDocument/2006/relationships/hyperlink" Target="http://apod.nasa.gov/apod/image/0706/MeteorCrater3D_seip.jpg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183540" y="5392702"/>
            <a:ext cx="7421478" cy="107157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0" indent="-256032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zopakování naučeného učiva a prohloubení učiva nového. Žák využije znalostí ze zeměpisu. </a:t>
            </a:r>
            <a:endParaRPr lang="cs-CZ" sz="16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005253" y="4903720"/>
            <a:ext cx="7587028" cy="464347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Malá tělesa: Komety, Meteory/meteority, Planetky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14612" y="1753075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03/2012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>VY_32_INOVACE_FY.ZP.9.A.09_mala_telesa_komety_meteory_meteority_planetky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20688"/>
            <a:ext cx="1811936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15005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malý astronomický objekt podobný planetce složený především z ledu a prachu,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nápadné ohony,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předpokládá se,že kometární jádra vznikají ve vzdálenosti kolem 50 000 AU od Slunce, ve vzdáleném oblaku známém jako Oortův oblak,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většina se po většinu času zdržuje za oběžnou dráhou Pluta,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tvoří je zmrzlý oxid uhličitý, metan a voda smíchaná s prachem a různými nerostnými látkami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99"/>
                </a:solidFill>
                <a:effectLst/>
              </a:rPr>
              <a:t>Komety</a:t>
            </a:r>
            <a:endParaRPr lang="cs-CZ" sz="36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1500175"/>
            <a:ext cx="8229600" cy="400052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u="sng" dirty="0" smtClean="0">
                <a:solidFill>
                  <a:srgbClr val="FF0000"/>
                </a:solidFill>
              </a:rPr>
              <a:t>Jádro</a:t>
            </a:r>
            <a:r>
              <a:rPr lang="cs-CZ" sz="3200" b="1" dirty="0" smtClean="0">
                <a:solidFill>
                  <a:srgbClr val="FF0000"/>
                </a:solidFill>
              </a:rPr>
              <a:t>-pevná část komety o velikosti v řádu kilometrů až desítek kilometrů.</a:t>
            </a:r>
          </a:p>
          <a:p>
            <a:pPr>
              <a:buFont typeface="Wingdings" pitchFamily="2" charset="2"/>
              <a:buChar char="q"/>
            </a:pPr>
            <a:r>
              <a:rPr lang="cs-CZ" sz="3200" b="1" u="sng" dirty="0" smtClean="0">
                <a:solidFill>
                  <a:srgbClr val="FF0000"/>
                </a:solidFill>
              </a:rPr>
              <a:t>Koma</a:t>
            </a:r>
            <a:r>
              <a:rPr lang="cs-CZ" sz="3200" b="1" dirty="0" smtClean="0">
                <a:solidFill>
                  <a:srgbClr val="FF0000"/>
                </a:solidFill>
              </a:rPr>
              <a:t>-kulová obálka kolem jádra, složena především z plynů.</a:t>
            </a:r>
          </a:p>
          <a:p>
            <a:pPr>
              <a:buFont typeface="Wingdings" pitchFamily="2" charset="2"/>
              <a:buChar char="q"/>
            </a:pPr>
            <a:r>
              <a:rPr lang="cs-CZ" sz="3200" b="1" u="sng" dirty="0" smtClean="0">
                <a:solidFill>
                  <a:srgbClr val="FF0000"/>
                </a:solidFill>
              </a:rPr>
              <a:t>Ohon</a:t>
            </a:r>
            <a:r>
              <a:rPr lang="cs-CZ" sz="3200" b="1" dirty="0" smtClean="0">
                <a:solidFill>
                  <a:srgbClr val="FF0000"/>
                </a:solidFill>
              </a:rPr>
              <a:t>-plyn a prachové částice směřující od Slunce (někdy též označovaný jako chvost nebo ocas)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Složení komet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142984"/>
            <a:ext cx="6689094" cy="512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285720" y="214290"/>
            <a:ext cx="8429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66FF"/>
                </a:solidFill>
              </a:rPr>
              <a:t>Halleyova kometa – krátkoperiodická, křižuje dráhu Země každých 76 let</a:t>
            </a:r>
            <a:endParaRPr lang="cs-CZ" sz="28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50142"/>
            <a:ext cx="685804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00034" y="214290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CC33"/>
                </a:solidFill>
              </a:rPr>
              <a:t>Kometa Hale-Bopp s bílým prachovým a modrým plynovým ohonem (březen 1997)</a:t>
            </a:r>
            <a:endParaRPr lang="cs-CZ" sz="28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09"/>
            <a:ext cx="8229600" cy="4000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660066"/>
                </a:solidFill>
              </a:rPr>
              <a:t>Z přibližně 600 komet, které známe je:</a:t>
            </a:r>
          </a:p>
          <a:p>
            <a:pP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660066"/>
                </a:solidFill>
              </a:rPr>
              <a:t>40% komet na eliptických drahách</a:t>
            </a:r>
            <a:r>
              <a:rPr lang="cs-CZ" sz="2800" b="1" dirty="0" smtClean="0">
                <a:solidFill>
                  <a:srgbClr val="660066"/>
                </a:solidFill>
              </a:rPr>
              <a:t>, z toho: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16% krátkoperiodických (perioda je menší než 200 let)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24% dlouhoperiodických (perioda je větší než 200 let)</a:t>
            </a:r>
          </a:p>
          <a:p>
            <a:pP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660066"/>
                </a:solidFill>
              </a:rPr>
              <a:t>49% na parabolických drahách</a:t>
            </a:r>
          </a:p>
          <a:p>
            <a:pP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660066"/>
                </a:solidFill>
              </a:rPr>
              <a:t>11% na hyperbolických drahách</a:t>
            </a:r>
          </a:p>
          <a:p>
            <a:pPr>
              <a:buNone/>
            </a:pPr>
            <a:endParaRPr lang="cs-CZ" sz="2800" b="1" dirty="0" smtClean="0">
              <a:solidFill>
                <a:srgbClr val="660066"/>
              </a:solidFill>
            </a:endParaRPr>
          </a:p>
          <a:p>
            <a:pPr lvl="1"/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Oběžné dráhy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14488"/>
            <a:ext cx="7568472" cy="4300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357290" y="100010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66"/>
                </a:solidFill>
              </a:rPr>
              <a:t>z</a:t>
            </a:r>
            <a:r>
              <a:rPr lang="cs-CZ" sz="2400" b="1" dirty="0" smtClean="0">
                <a:solidFill>
                  <a:srgbClr val="000066"/>
                </a:solidFill>
              </a:rPr>
              <a:t>načně protáhlá oběžná dráha komet</a:t>
            </a:r>
            <a:endParaRPr lang="cs-CZ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1071547"/>
            <a:ext cx="8229600" cy="15716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V červenci 1994 se kometa dostala do gravitačního pole planety Jupiter, byla vychýlena ze své dráhy,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Rozlomila se na několik kusů a s planetou se srazila,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Důsledkem byla mohutná kolize.</a:t>
            </a:r>
          </a:p>
          <a:p>
            <a:pPr>
              <a:buNone/>
            </a:pP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9900"/>
                </a:solidFill>
                <a:effectLst/>
              </a:rPr>
              <a:t>Kometa Shomaker-Levy 9</a:t>
            </a:r>
            <a:endParaRPr lang="cs-CZ" sz="28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928934"/>
            <a:ext cx="8209334" cy="275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99"/>
                </a:solidFill>
              </a:rPr>
              <a:t>V astronomii jsou </a:t>
            </a:r>
            <a:r>
              <a:rPr lang="cs-CZ" sz="2800" b="1" u="sng" dirty="0" smtClean="0">
                <a:solidFill>
                  <a:srgbClr val="660066"/>
                </a:solidFill>
              </a:rPr>
              <a:t>meteory</a:t>
            </a:r>
            <a:r>
              <a:rPr lang="cs-CZ" sz="2800" b="1" dirty="0" smtClean="0">
                <a:solidFill>
                  <a:srgbClr val="CC0099"/>
                </a:solidFill>
              </a:rPr>
              <a:t> označení pro padající hvězdy.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660066"/>
                </a:solidFill>
              </a:rPr>
              <a:t>Meteoroidy</a:t>
            </a:r>
            <a:r>
              <a:rPr lang="cs-CZ" sz="2800" b="1" dirty="0" smtClean="0">
                <a:solidFill>
                  <a:srgbClr val="CC0099"/>
                </a:solidFill>
              </a:rPr>
              <a:t> jsou kosmická tělesa o průměru do jednoho metru.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99"/>
                </a:solidFill>
              </a:rPr>
              <a:t>Při vstupu do atmosféry Země se z nich stanou </a:t>
            </a:r>
            <a:r>
              <a:rPr lang="cs-CZ" sz="2800" b="1" u="sng" dirty="0" smtClean="0">
                <a:solidFill>
                  <a:srgbClr val="660066"/>
                </a:solidFill>
              </a:rPr>
              <a:t>meteory</a:t>
            </a:r>
            <a:r>
              <a:rPr lang="cs-CZ" sz="2800" b="1" dirty="0" smtClean="0">
                <a:solidFill>
                  <a:srgbClr val="CC0099"/>
                </a:solidFill>
              </a:rPr>
              <a:t>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660066"/>
                </a:solidFill>
              </a:rPr>
              <a:t>Meteority</a:t>
            </a:r>
            <a:r>
              <a:rPr lang="cs-CZ" sz="2800" b="1" dirty="0" smtClean="0">
                <a:solidFill>
                  <a:srgbClr val="CC0099"/>
                </a:solidFill>
              </a:rPr>
              <a:t> jsou hmotou, která se z vesmíru dostane až na zemský povrch.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660066"/>
                </a:solidFill>
              </a:rPr>
              <a:t>Meteorické roje </a:t>
            </a:r>
            <a:r>
              <a:rPr lang="cs-CZ" sz="2800" b="1" dirty="0" smtClean="0">
                <a:solidFill>
                  <a:srgbClr val="CC0099"/>
                </a:solidFill>
              </a:rPr>
              <a:t>– houfy padajících hvězd.</a:t>
            </a:r>
            <a:endParaRPr lang="cs-CZ" sz="28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Meteory/meteority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3543296" cy="16619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CC"/>
                </a:solidFill>
              </a:rPr>
              <a:t>kamenné,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CC"/>
                </a:solidFill>
              </a:rPr>
              <a:t>železné,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CC"/>
                </a:solidFill>
              </a:rPr>
              <a:t>směsi obou</a:t>
            </a:r>
            <a:endParaRPr lang="cs-CZ" sz="2800" b="1" dirty="0">
              <a:solidFill>
                <a:srgbClr val="33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471726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Meteory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714356"/>
            <a:ext cx="6000768" cy="450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786050" y="5786454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Železný meteorit (siderit)-Maďarsko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14290"/>
            <a:ext cx="6057472" cy="605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85720" y="2786058"/>
            <a:ext cx="2000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3333FF"/>
                </a:solidFill>
              </a:rPr>
              <a:t>Proud meteorů </a:t>
            </a:r>
            <a:endParaRPr lang="cs-CZ" sz="3200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571480"/>
            <a:ext cx="5938110" cy="5938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785926"/>
            <a:ext cx="24288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CC33"/>
                </a:solidFill>
              </a:rPr>
              <a:t>Meteorit nalezený na Marsu</a:t>
            </a:r>
            <a:endParaRPr lang="cs-CZ" sz="28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436083" cy="4673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285720" y="5143512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C00CC"/>
                </a:solidFill>
              </a:rPr>
              <a:t>Meteorický kráter Barringer v Arizoně je jedním z nejznámějších impaktních kráterů na Zemi.</a:t>
            </a:r>
            <a:endParaRPr lang="cs-CZ" sz="28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736"/>
            <a:ext cx="7010997" cy="525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00034" y="285728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66FF"/>
                </a:solidFill>
              </a:rPr>
              <a:t>Hoba-největší dosud nalezený meteorit nalezený v Namibii v roce 1920 (60 tun)</a:t>
            </a:r>
            <a:endParaRPr lang="cs-CZ" sz="28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85795"/>
            <a:ext cx="8229600" cy="464347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malá hmotnost (celková hmotnost rovna desetině hmotnosti Země),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většinou nepravidelný tvar,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zejména v prostoru mezi Marsem a Jupiterem, v tzv. hlavním pásu,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i za drahou Neptuna,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jiné mohou křížit dráhu Země a dostávat se ke Slunci,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zatím je známo na 5000 planetek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Planetky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57140"/>
            <a:ext cx="714380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715008" y="5929330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9900"/>
                </a:solidFill>
              </a:rPr>
              <a:t>planetky</a:t>
            </a:r>
            <a:endParaRPr lang="cs-CZ" sz="32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928670"/>
            <a:ext cx="5659200" cy="56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714488"/>
            <a:ext cx="2571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33CC"/>
                </a:solidFill>
              </a:rPr>
              <a:t>Planetka 951 Gaspra na fotografii sondy Galileo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Otázky a úkoly: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1) Jaké je složení komet?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endParaRPr lang="cs-CZ" sz="3200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142976" y="2000240"/>
            <a:ext cx="3286148" cy="2000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Jsou především z ledu a prachu 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286380" y="1285860"/>
            <a:ext cx="3286148" cy="2000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Jsou především z kamene a železa 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643306" y="4357694"/>
            <a:ext cx="3286148" cy="2000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Jsou především z vodíku a helia </a:t>
            </a:r>
            <a:endParaRPr lang="cs-CZ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2) Jak se nazývá pravděpodobné místo vzniku kometárního jádra?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0" y="2000240"/>
            <a:ext cx="4000496" cy="264320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Marťanův oblak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7cípá hvězda 6"/>
          <p:cNvSpPr/>
          <p:nvPr/>
        </p:nvSpPr>
        <p:spPr>
          <a:xfrm>
            <a:off x="4786314" y="2000240"/>
            <a:ext cx="4000528" cy="264320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Oortův oblak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2928926" y="4214794"/>
            <a:ext cx="4000528" cy="2643206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Bohringův oblak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33CC"/>
                </a:solidFill>
                <a:effectLst/>
              </a:rPr>
              <a:t>3) Jaké znáš nejznámější názvy komet?</a:t>
            </a:r>
            <a:br>
              <a:rPr lang="cs-CZ" sz="3600" dirty="0" smtClean="0">
                <a:solidFill>
                  <a:srgbClr val="3333CC"/>
                </a:solidFill>
                <a:effectLst/>
              </a:rPr>
            </a:br>
            <a:r>
              <a:rPr lang="cs-CZ" sz="3600" dirty="0" smtClean="0">
                <a:solidFill>
                  <a:srgbClr val="3333CC"/>
                </a:solidFill>
                <a:effectLst/>
              </a:rPr>
              <a:t>Vyber správné odpovědi:</a:t>
            </a:r>
            <a:endParaRPr lang="cs-CZ" sz="3600" dirty="0">
              <a:solidFill>
                <a:srgbClr val="3333CC"/>
              </a:solidFill>
              <a:effectLst/>
            </a:endParaRPr>
          </a:p>
        </p:txBody>
      </p:sp>
      <p:sp>
        <p:nvSpPr>
          <p:cNvPr id="5" name="Vývojový diagram: příprava 4"/>
          <p:cNvSpPr/>
          <p:nvPr/>
        </p:nvSpPr>
        <p:spPr>
          <a:xfrm>
            <a:off x="642910" y="2786058"/>
            <a:ext cx="2928958" cy="1285884"/>
          </a:xfrm>
          <a:prstGeom prst="flowChartPreparat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Ceres kometa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6" name="Vývojový diagram: příprava 5"/>
          <p:cNvSpPr/>
          <p:nvPr/>
        </p:nvSpPr>
        <p:spPr>
          <a:xfrm>
            <a:off x="4429124" y="2357430"/>
            <a:ext cx="3214710" cy="1285884"/>
          </a:xfrm>
          <a:prstGeom prst="flowChartPreparat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Hale-Bopp kometa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7" name="Vývojový diagram: příprava 6"/>
          <p:cNvSpPr/>
          <p:nvPr/>
        </p:nvSpPr>
        <p:spPr>
          <a:xfrm>
            <a:off x="1214414" y="5000636"/>
            <a:ext cx="3143272" cy="1285884"/>
          </a:xfrm>
          <a:prstGeom prst="flowChartPreparat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Halleyova kometa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8" name="Vývojový diagram: příprava 7"/>
          <p:cNvSpPr/>
          <p:nvPr/>
        </p:nvSpPr>
        <p:spPr>
          <a:xfrm>
            <a:off x="5072066" y="4357694"/>
            <a:ext cx="3000396" cy="1285884"/>
          </a:xfrm>
          <a:prstGeom prst="flowChartPreparat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Mayova kometa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4) S kterou planetou se v roce 1994 srazila kometa Shomaker -Levy 9?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Vyber správnou odpověď: 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4348" y="2786058"/>
            <a:ext cx="2643206" cy="1071570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se Saturnem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43438" y="2857496"/>
            <a:ext cx="2643206" cy="1071570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s Neptunem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14348" y="4500570"/>
            <a:ext cx="2643206" cy="1071570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s Jupiterem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786314" y="4500570"/>
            <a:ext cx="2643206" cy="1071570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s Uranem</a:t>
            </a:r>
            <a:endParaRPr lang="cs-CZ" sz="3200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5) Jaký průměr mají většinou kosmická tělesa meteoroidy?</a:t>
            </a:r>
            <a:br>
              <a:rPr lang="cs-CZ" sz="3600" dirty="0" smtClean="0">
                <a:solidFill>
                  <a:srgbClr val="FF0000"/>
                </a:solidFill>
                <a:effectLst/>
              </a:rPr>
            </a:br>
            <a:r>
              <a:rPr lang="cs-CZ" sz="3600" dirty="0" smtClean="0">
                <a:solidFill>
                  <a:srgbClr val="FF00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  <p:sp>
        <p:nvSpPr>
          <p:cNvPr id="4" name="Srdce 3"/>
          <p:cNvSpPr/>
          <p:nvPr/>
        </p:nvSpPr>
        <p:spPr>
          <a:xfrm>
            <a:off x="357158" y="3143248"/>
            <a:ext cx="2286016" cy="2214578"/>
          </a:xfrm>
          <a:prstGeom prst="hear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nad 2m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Srdce 4"/>
          <p:cNvSpPr/>
          <p:nvPr/>
        </p:nvSpPr>
        <p:spPr>
          <a:xfrm>
            <a:off x="3428992" y="2500306"/>
            <a:ext cx="2357454" cy="2214578"/>
          </a:xfrm>
          <a:prstGeom prst="hear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kolem 10 m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Srdce 5"/>
          <p:cNvSpPr/>
          <p:nvPr/>
        </p:nvSpPr>
        <p:spPr>
          <a:xfrm>
            <a:off x="6072198" y="4143380"/>
            <a:ext cx="2214578" cy="2286016"/>
          </a:xfrm>
          <a:prstGeom prst="hear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 1m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FF"/>
                </a:solidFill>
                <a:effectLst/>
              </a:rPr>
              <a:t>6) Jak se nazývá dosud největší nalezený meteorit? (60 tun)</a:t>
            </a:r>
            <a:br>
              <a:rPr lang="cs-CZ" sz="3600" dirty="0" smtClean="0">
                <a:solidFill>
                  <a:srgbClr val="0066FF"/>
                </a:solidFill>
                <a:effectLst/>
              </a:rPr>
            </a:br>
            <a:r>
              <a:rPr lang="cs-CZ" sz="3600" dirty="0" smtClean="0">
                <a:solidFill>
                  <a:srgbClr val="0066FF"/>
                </a:solidFill>
                <a:effectLst/>
              </a:rPr>
              <a:t>Vyber správnou odpověď: 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57224" y="2786058"/>
            <a:ext cx="2714644" cy="114300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Namibijec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14942" y="2857496"/>
            <a:ext cx="2714644" cy="114300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Hoba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14678" y="4714884"/>
            <a:ext cx="2714644" cy="1143008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3333FF"/>
                </a:solidFill>
              </a:rPr>
              <a:t>Aboh</a:t>
            </a:r>
            <a:endParaRPr lang="cs-CZ" sz="3200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effectLst/>
              </a:rPr>
              <a:t>7) Kde se nachází nejznámější meteorický impaktní kráter Barringer?</a:t>
            </a:r>
            <a:br>
              <a:rPr lang="cs-CZ" sz="3200" dirty="0" smtClean="0">
                <a:solidFill>
                  <a:srgbClr val="006600"/>
                </a:solidFill>
                <a:effectLst/>
              </a:rPr>
            </a:br>
            <a:r>
              <a:rPr lang="cs-CZ" sz="3200" dirty="0" smtClean="0">
                <a:solidFill>
                  <a:srgbClr val="006600"/>
                </a:solidFill>
                <a:effectLst/>
              </a:rPr>
              <a:t>Vyber správnou odpověď: </a:t>
            </a:r>
            <a:endParaRPr lang="cs-CZ" sz="3200" dirty="0">
              <a:solidFill>
                <a:srgbClr val="006600"/>
              </a:solidFill>
              <a:effectLst/>
            </a:endParaRPr>
          </a:p>
        </p:txBody>
      </p:sp>
      <p:sp>
        <p:nvSpPr>
          <p:cNvPr id="4" name="Vývojový diagram: děrná páska 3"/>
          <p:cNvSpPr/>
          <p:nvPr/>
        </p:nvSpPr>
        <p:spPr>
          <a:xfrm>
            <a:off x="714348" y="2357430"/>
            <a:ext cx="2571768" cy="1857388"/>
          </a:xfrm>
          <a:prstGeom prst="flowChartPunchedTape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FF"/>
                </a:solidFill>
              </a:rPr>
              <a:t>V Namibii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4071934" y="2571744"/>
            <a:ext cx="2571768" cy="1857388"/>
          </a:xfrm>
          <a:prstGeom prst="flowChartPunchedTape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FF"/>
                </a:solidFill>
              </a:rPr>
              <a:t>V Arizoně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5857884" y="4857760"/>
            <a:ext cx="2571768" cy="1857388"/>
          </a:xfrm>
          <a:prstGeom prst="flowChartPunchedTape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FF"/>
                </a:solidFill>
              </a:rPr>
              <a:t>Na Sibiři</a:t>
            </a:r>
            <a:endParaRPr lang="cs-CZ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A50021"/>
                </a:solidFill>
                <a:effectLst/>
              </a:rPr>
              <a:t>8) Kde se nachází nejvíce planetek?</a:t>
            </a:r>
            <a:br>
              <a:rPr lang="cs-CZ" sz="3600" dirty="0" smtClean="0">
                <a:solidFill>
                  <a:srgbClr val="A50021"/>
                </a:solidFill>
                <a:effectLst/>
              </a:rPr>
            </a:br>
            <a:r>
              <a:rPr lang="cs-CZ" sz="3600" dirty="0" smtClean="0">
                <a:solidFill>
                  <a:srgbClr val="A50021"/>
                </a:solidFill>
                <a:effectLst/>
              </a:rPr>
              <a:t>Vyber správnou odpověď: </a:t>
            </a:r>
            <a:endParaRPr lang="cs-CZ" sz="3600" dirty="0">
              <a:solidFill>
                <a:srgbClr val="A50021"/>
              </a:solidFill>
              <a:effectLst/>
            </a:endParaRPr>
          </a:p>
        </p:txBody>
      </p:sp>
      <p:sp>
        <p:nvSpPr>
          <p:cNvPr id="5" name="Elipsa 4"/>
          <p:cNvSpPr/>
          <p:nvPr/>
        </p:nvSpPr>
        <p:spPr>
          <a:xfrm>
            <a:off x="714348" y="2071678"/>
            <a:ext cx="3929090" cy="2000264"/>
          </a:xfrm>
          <a:prstGeom prst="ellips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C0000"/>
                </a:solidFill>
              </a:rPr>
              <a:t>mezi Marsem a Jupiterem</a:t>
            </a:r>
            <a:endParaRPr lang="cs-CZ" sz="3200" b="1" dirty="0">
              <a:solidFill>
                <a:srgbClr val="CC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714480" y="4500570"/>
            <a:ext cx="3929090" cy="2000264"/>
          </a:xfrm>
          <a:prstGeom prst="ellips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C0000"/>
                </a:solidFill>
              </a:rPr>
              <a:t>mezi Jupiterem a Saturnem</a:t>
            </a:r>
            <a:endParaRPr lang="cs-CZ" sz="3200" b="1" dirty="0">
              <a:solidFill>
                <a:srgbClr val="CC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857752" y="2786058"/>
            <a:ext cx="3929090" cy="2000264"/>
          </a:xfrm>
          <a:prstGeom prst="ellips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C0000"/>
                </a:solidFill>
              </a:rPr>
              <a:t>mezi Uranem a Neptunem</a:t>
            </a:r>
            <a:endParaRPr lang="cs-CZ" sz="32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00FF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00FF"/>
                </a:solidFill>
              </a:rPr>
              <a:t>galerie office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00FF"/>
                </a:solidFill>
              </a:rPr>
              <a:t>http://cs.wikipedia.org/wiki/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2"/>
              </a:rPr>
              <a:t>http://upload.wikimedia.org/wikipedia/commons/b/b7/Comet_Halley.jpg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3"/>
              </a:rPr>
              <a:t>http://upload.wikimedia.org/wikipedia/commons/f/f8/Halebopp031197.jpg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4"/>
              </a:rPr>
              <a:t>http://upload.wikimedia.org/wikipedia/commons/f/ff/Cometorbit.sk.png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5"/>
              </a:rPr>
              <a:t>http://www.tyden.cz/obrazek/201104/4d95f373993b2/prstence-kometa-4d95f41813deb_520x174.jpg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6"/>
              </a:rPr>
              <a:t>http://upload.wikimedia.org/wikipedia/commons/2/2c/A_Kaposf%C3%BCred_vasmeteorit_mint%C3%A1ja_k%C3%A9zben.jpg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7"/>
              </a:rPr>
              <a:t>http://upload.wikimedia.org/wikipedia/commons/3/30/Meteor_burst.jpg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8"/>
              </a:rPr>
              <a:t>http://upload.wikimedia.org/wikipedia/commons/4/40/Opportunity_-_meteorito.png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9"/>
              </a:rPr>
              <a:t>http://apod.nasa.gov/apod/image/0706/MeteorCrater3D_seip.jpg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</a:rPr>
              <a:t>http://upload.wikimedia.org/wikipedia/commons/2/28/The_Hoba_Meteorite_near_Grootfontein.jpg </a:t>
            </a:r>
            <a:r>
              <a:rPr lang="cs-CZ" sz="1200" b="1" dirty="0" smtClean="0">
                <a:solidFill>
                  <a:srgbClr val="0000FF"/>
                </a:solidFill>
              </a:rPr>
              <a:t> 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0"/>
              </a:rPr>
              <a:t>http://www.astrovm.cz/userfiles/image/AKA/Vesta-2.jpg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1"/>
              </a:rPr>
              <a:t>http://upload.wikimedia.org/wikipedia/commons/9/9a/Galileo_Gaspra_Mosaic.jpg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2012-03-14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porovnává poznatky získané v zeměpise a ve fyzice s podrobnějšími informacemi o malých vesmírných tělesech v literatuře nebo na internetu.</a:t>
            </a:r>
          </a:p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se zaměří na charakteristiky komet, meteorů, meteoritů a planetek.</a:t>
            </a:r>
          </a:p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zná složení malých těles.</a:t>
            </a:r>
          </a:p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zná nejznámější názvy komet, názvy meteoritů a planetek.</a:t>
            </a:r>
          </a:p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odpovídá na otázky, které slouží k zopakování probraného učiva.</a:t>
            </a:r>
          </a:p>
          <a:p>
            <a:pPr marL="624078" indent="-514350">
              <a:buAutoNum type="arabicParenR"/>
            </a:pPr>
            <a:r>
              <a:rPr lang="cs-CZ" b="1" dirty="0" smtClean="0">
                <a:solidFill>
                  <a:srgbClr val="0033CC"/>
                </a:solidFill>
              </a:rPr>
              <a:t>Žák vybírá správné odpovědi.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Metodika prezentace:</a:t>
            </a:r>
            <a:endParaRPr lang="cs-CZ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245</TotalTime>
  <Words>776</Words>
  <Application>Microsoft Office PowerPoint</Application>
  <PresentationFormat>Předvádění na obrazovce (4:3)</PresentationFormat>
  <Paragraphs>111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Shluk</vt:lpstr>
      <vt:lpstr>Prezentace aplikace PowerPoint</vt:lpstr>
      <vt:lpstr>Komety</vt:lpstr>
      <vt:lpstr>Složení komet</vt:lpstr>
      <vt:lpstr>Prezentace aplikace PowerPoint</vt:lpstr>
      <vt:lpstr>Prezentace aplikace PowerPoint</vt:lpstr>
      <vt:lpstr>Oběžné dráhy</vt:lpstr>
      <vt:lpstr>Prezentace aplikace PowerPoint</vt:lpstr>
      <vt:lpstr>Kometa Shomaker-Levy 9</vt:lpstr>
      <vt:lpstr>Meteory/meteority</vt:lpstr>
      <vt:lpstr>Meteory</vt:lpstr>
      <vt:lpstr>Prezentace aplikace PowerPoint</vt:lpstr>
      <vt:lpstr>Prezentace aplikace PowerPoint</vt:lpstr>
      <vt:lpstr>Prezentace aplikace PowerPoint</vt:lpstr>
      <vt:lpstr>Prezentace aplikace PowerPoint</vt:lpstr>
      <vt:lpstr>Planetky</vt:lpstr>
      <vt:lpstr>Prezentace aplikace PowerPoint</vt:lpstr>
      <vt:lpstr>Prezentace aplikace PowerPoint</vt:lpstr>
      <vt:lpstr>  Otázky a úkoly: 1) Jaké je složení komet?  </vt:lpstr>
      <vt:lpstr>2) Jak se nazývá pravděpodobné místo vzniku kometárního jádra? Vyber správnou odpověď:</vt:lpstr>
      <vt:lpstr>3) Jaké znáš nejznámější názvy komet? Vyber správné odpovědi:</vt:lpstr>
      <vt:lpstr>4) S kterou planetou se v roce 1994 srazila kometa Shomaker -Levy 9? Vyber správnou odpověď: </vt:lpstr>
      <vt:lpstr>5) Jaký průměr mají většinou kosmická tělesa meteoroidy? Vyber správnou odpověď:</vt:lpstr>
      <vt:lpstr>6) Jak se nazývá dosud největší nalezený meteorit? (60 tun) Vyber správnou odpověď: </vt:lpstr>
      <vt:lpstr>7) Kde se nachází nejznámější meteorický impaktní kráter Barringer? Vyber správnou odpověď: </vt:lpstr>
      <vt:lpstr>8) Kde se nachází nejvíce planetek? Vyber správnou odpověď: 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Jan Táborský</cp:lastModifiedBy>
  <cp:revision>33</cp:revision>
  <dcterms:created xsi:type="dcterms:W3CDTF">2012-03-06T17:58:27Z</dcterms:created>
  <dcterms:modified xsi:type="dcterms:W3CDTF">2012-06-10T14:16:31Z</dcterms:modified>
</cp:coreProperties>
</file>