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75" r:id="rId7"/>
    <p:sldId id="276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  <p:sldId id="274" r:id="rId19"/>
    <p:sldId id="273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57" r:id="rId31"/>
    <p:sldId id="258" r:id="rId3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99CCFF"/>
    <a:srgbClr val="3333FF"/>
    <a:srgbClr val="990033"/>
    <a:srgbClr val="FF9999"/>
    <a:srgbClr val="CC0000"/>
    <a:srgbClr val="008000"/>
    <a:srgbClr val="99FF99"/>
    <a:srgbClr val="009900"/>
    <a:srgbClr val="66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4014B95-5DE4-4D59-A493-9046D9FB4DE6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BF9B252-67E6-43E7-B3B6-CE430C01B5D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014B95-5DE4-4D59-A493-9046D9FB4DE6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F9B252-67E6-43E7-B3B6-CE430C01B5D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014B95-5DE4-4D59-A493-9046D9FB4DE6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F9B252-67E6-43E7-B3B6-CE430C01B5D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014B95-5DE4-4D59-A493-9046D9FB4DE6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F9B252-67E6-43E7-B3B6-CE430C01B5D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014B95-5DE4-4D59-A493-9046D9FB4DE6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F9B252-67E6-43E7-B3B6-CE430C01B5D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014B95-5DE4-4D59-A493-9046D9FB4DE6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F9B252-67E6-43E7-B3B6-CE430C01B5D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014B95-5DE4-4D59-A493-9046D9FB4DE6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F9B252-67E6-43E7-B3B6-CE430C01B5D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64014B95-5DE4-4D59-A493-9046D9FB4DE6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F9B252-67E6-43E7-B3B6-CE430C01B5D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4014B95-5DE4-4D59-A493-9046D9FB4DE6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BF9B252-67E6-43E7-B3B6-CE430C01B5DE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014B95-5DE4-4D59-A493-9046D9FB4DE6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F9B252-67E6-43E7-B3B6-CE430C01B5D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4014B95-5DE4-4D59-A493-9046D9FB4DE6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BF9B252-67E6-43E7-B3B6-CE430C01B5D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64014B95-5DE4-4D59-A493-9046D9FB4DE6}" type="datetimeFigureOut">
              <a:rPr lang="cs-CZ" smtClean="0"/>
              <a:pPr/>
              <a:t>16.6.2012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CBF9B252-67E6-43E7-B3B6-CE430C01B5DE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Neil_Armstron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astro.zcu.cz/obr.php?pid=704" TargetMode="External"/><Relationship Id="rId13" Type="http://schemas.openxmlformats.org/officeDocument/2006/relationships/hyperlink" Target="http://upload.wikimedia.org/wikipedia/commons/5/57/Cara-oculta-luna.jpg" TargetMode="External"/><Relationship Id="rId3" Type="http://schemas.openxmlformats.org/officeDocument/2006/relationships/hyperlink" Target="http://upload.wikimedia.org/wikipedia/commons/d/dd/Full_Moon_Luc_Viatour.jpg" TargetMode="External"/><Relationship Id="rId7" Type="http://schemas.openxmlformats.org/officeDocument/2006/relationships/hyperlink" Target="http://mesic.astronomie.cz/Images/zatmeni-z-mesice.jpg" TargetMode="External"/><Relationship Id="rId12" Type="http://schemas.openxmlformats.org/officeDocument/2006/relationships/hyperlink" Target="http://upload.wikimedia.org/wikipedia/commons/7/73/Moon_PIA00302.jpg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thumb/1/1b/Moon_Eclipse_cs.svg/590px-Moon_Eclipse_cs.svg.png" TargetMode="External"/><Relationship Id="rId11" Type="http://schemas.openxmlformats.org/officeDocument/2006/relationships/hyperlink" Target="http://upload.wikimedia.org/wikipedia/commons/1/16/Apollo_11_Launch_-_GPN-2000-000630.jpg" TargetMode="External"/><Relationship Id="rId5" Type="http://schemas.openxmlformats.org/officeDocument/2006/relationships/hyperlink" Target="http://upload.wikimedia.org/wikipedia/commons/f/f8/Tycho_crater_on_the_Moon.jpg" TargetMode="External"/><Relationship Id="rId10" Type="http://schemas.openxmlformats.org/officeDocument/2006/relationships/hyperlink" Target="http://upload.wikimedia.org/wikipedia/commons/8/8b/5927_NASA.jpg" TargetMode="External"/><Relationship Id="rId4" Type="http://schemas.openxmlformats.org/officeDocument/2006/relationships/hyperlink" Target="http://mladez.astro.cz/upload/clanky/nocni-obloha/minimum_o_hvezdach/obr.24-mesicni_more.jpg" TargetMode="External"/><Relationship Id="rId9" Type="http://schemas.openxmlformats.org/officeDocument/2006/relationships/hyperlink" Target="http://upload.wikimedia.org/wikipedia/commons/e/e5/The_Apollo_11_Prime_Crew_-_GPN-2000-001164.jpg" TargetMode="Externa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1477440" y="5392702"/>
            <a:ext cx="7421478" cy="1071570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lvl="0" indent="-256032" algn="just">
              <a:spcBef>
                <a:spcPts val="400"/>
              </a:spcBef>
              <a:buClr>
                <a:schemeClr val="accent1"/>
              </a:buClr>
              <a:buSzPct val="68000"/>
              <a:buFont typeface="Wingdings 3"/>
              <a:buChar char=""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9. ročníku</a:t>
            </a:r>
            <a:r>
              <a:rPr lang="cs-CZ" sz="1600" b="1" dirty="0" smtClean="0">
                <a:solidFill>
                  <a:srgbClr val="00B0F0"/>
                </a:solidFill>
              </a:rPr>
              <a:t>. Slouží k zopakování naučeného učiva. Žák prohloubí znalosti získané v zeměpisu a ve fyzice.</a:t>
            </a:r>
            <a:endParaRPr lang="cs-CZ" sz="1600" b="1" noProof="0" dirty="0" smtClean="0">
              <a:solidFill>
                <a:srgbClr val="00B0F0"/>
              </a:solidFill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311890" y="4924518"/>
            <a:ext cx="7587028" cy="464347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Měsíc, průzkum měsíce</a:t>
            </a:r>
            <a:endParaRPr kumimoji="0" lang="cs-CZ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714612" y="1788250"/>
            <a:ext cx="589040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příroda_Fyzika_Závěrečný přehled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03/2012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>
                <a:solidFill>
                  <a:srgbClr val="002060"/>
                </a:solidFill>
              </a:rPr>
              <a:t>VY_32_INOVACE_FY.ZP.9.A.10_mesic_pruzkum_mesice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404664"/>
            <a:ext cx="1811936" cy="1714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14282" y="2214554"/>
            <a:ext cx="3929090" cy="278608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dirty="0" smtClean="0">
                <a:solidFill>
                  <a:srgbClr val="0033CC"/>
                </a:solidFill>
              </a:rPr>
              <a:t>Měsíc: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0033CC"/>
                </a:solidFill>
              </a:rPr>
              <a:t>Střední vzdálenost </a:t>
            </a:r>
            <a:r>
              <a:rPr lang="cs-CZ" sz="2400" b="1" dirty="0" smtClean="0">
                <a:solidFill>
                  <a:srgbClr val="0033CC"/>
                </a:solidFill>
              </a:rPr>
              <a:t>          od </a:t>
            </a:r>
            <a:r>
              <a:rPr lang="cs-CZ" sz="2400" b="1" dirty="0" smtClean="0">
                <a:solidFill>
                  <a:srgbClr val="0033CC"/>
                </a:solidFill>
              </a:rPr>
              <a:t>Země je </a:t>
            </a:r>
            <a:r>
              <a:rPr lang="cs-CZ" sz="2400" b="1" dirty="0" smtClean="0">
                <a:solidFill>
                  <a:srgbClr val="0033CC"/>
                </a:solidFill>
              </a:rPr>
              <a:t>               384 </a:t>
            </a:r>
            <a:r>
              <a:rPr lang="cs-CZ" sz="2400" b="1" dirty="0" smtClean="0">
                <a:solidFill>
                  <a:srgbClr val="0033CC"/>
                </a:solidFill>
              </a:rPr>
              <a:t>403 km.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0033CC"/>
                </a:solidFill>
              </a:rPr>
              <a:t>Měsíční rovníkový průměr činí 3 476 km.</a:t>
            </a:r>
          </a:p>
          <a:p>
            <a:pPr>
              <a:buNone/>
            </a:pPr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643306" y="142852"/>
            <a:ext cx="5329246" cy="868346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33CC33"/>
                </a:solidFill>
                <a:effectLst/>
              </a:rPr>
              <a:t>Měsíc, jak je viděn ze Země</a:t>
            </a:r>
            <a:endParaRPr lang="cs-CZ" sz="2800" dirty="0">
              <a:solidFill>
                <a:srgbClr val="33CC33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1285860"/>
            <a:ext cx="4429124" cy="4469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07862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00"/>
                </a:solidFill>
              </a:rPr>
              <a:t>kolem své osy se otočí jednou za 27,8 dne,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00"/>
                </a:solidFill>
              </a:rPr>
              <a:t>stejnou dobu potřebuje k oběhu kolem Země, takže je k Zemi přivrácen stále toutéž stranou,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00"/>
                </a:solidFill>
              </a:rPr>
              <a:t>sám od sebe nesvítí, můžeme vidět pouze jeho Sluncem osvětlenou část,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00"/>
                </a:solidFill>
              </a:rPr>
              <a:t>ze Země je to viditelné jako jednotlivé fáze Měsíce, 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C0000"/>
                </a:solidFill>
              </a:rPr>
              <a:t>ve zhruba půlročních intervalech můžeme pozorovat zatmění Měsíce</a:t>
            </a:r>
            <a:endParaRPr lang="cs-CZ" sz="2800" b="1" dirty="0">
              <a:solidFill>
                <a:srgbClr val="CC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  <a:effectLst/>
              </a:rPr>
              <a:t>Měsíc - oběh</a:t>
            </a:r>
            <a:endParaRPr lang="cs-CZ" sz="3600" dirty="0">
              <a:solidFill>
                <a:srgbClr val="C0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86430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CC00"/>
                </a:solidFill>
                <a:latin typeface="Arial"/>
                <a:cs typeface="Arial"/>
              </a:rPr>
              <a:t>vznik pravděpodobně zhruba 50 – 100 milionů let po vzniku Země,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CC00"/>
                </a:solidFill>
                <a:latin typeface="Arial"/>
                <a:cs typeface="Arial"/>
              </a:rPr>
              <a:t>důležité útvary na prašném měsíčním povrchu jsou moře (tmavé oblasti), pohoří a krátery,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CC00"/>
                </a:solidFill>
              </a:rPr>
              <a:t>ve dne teploty zhruba 130</a:t>
            </a:r>
            <a:r>
              <a:rPr lang="cs-CZ" sz="3200" b="1" dirty="0" smtClean="0">
                <a:solidFill>
                  <a:srgbClr val="00CC00"/>
                </a:solidFill>
                <a:latin typeface="Arial"/>
                <a:cs typeface="Arial"/>
              </a:rPr>
              <a:t>°C, na jeho noční straně klesají až k − 150°C,</a:t>
            </a:r>
            <a:endParaRPr lang="cs-CZ" sz="3200" b="1" dirty="0" smtClean="0">
              <a:solidFill>
                <a:srgbClr val="00CC0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CC00"/>
                </a:solidFill>
              </a:rPr>
              <a:t>gravitační síla Měsíce způsobuje </a:t>
            </a:r>
            <a:r>
              <a:rPr lang="cs-CZ" sz="3200" b="1" dirty="0" smtClean="0">
                <a:solidFill>
                  <a:srgbClr val="00CC00"/>
                </a:solidFill>
              </a:rPr>
              <a:t>              na </a:t>
            </a:r>
            <a:r>
              <a:rPr lang="cs-CZ" sz="3200" b="1" dirty="0" smtClean="0">
                <a:solidFill>
                  <a:srgbClr val="00CC00"/>
                </a:solidFill>
              </a:rPr>
              <a:t>Zemi příliv a odliv</a:t>
            </a:r>
          </a:p>
          <a:p>
            <a:pPr>
              <a:buFont typeface="Wingdings" pitchFamily="2" charset="2"/>
              <a:buChar char="q"/>
            </a:pPr>
            <a:endParaRPr lang="cs-CZ" sz="3200" b="1" dirty="0">
              <a:solidFill>
                <a:srgbClr val="00CC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5472122" cy="79690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Měsíc, charakteristika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007183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66"/>
                </a:solidFill>
              </a:rPr>
              <a:t>jak Měsíc vznikl, není přesně známo,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66"/>
                </a:solidFill>
              </a:rPr>
              <a:t>řada teorií,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66"/>
                </a:solidFill>
              </a:rPr>
              <a:t>podle teorie zachycení byl Měsíc samostatnou planetou, která byla Zemí zachycena.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66"/>
                </a:solidFill>
              </a:rPr>
              <a:t>podle teorie odtržení se Měsíc díky rychlé rotaci od Země odtrhl.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66"/>
                </a:solidFill>
              </a:rPr>
              <a:t>podle teorie dvojplanety vznikl Měsíc i Země zároveň, když z prstence, který se utvořil kolem Země, vznikl Měsíc, zrození Měsíce začalo srážkou Země s planetou velikosti Marsu, z jejíž oddělené horniny se utvořil Měsíc</a:t>
            </a:r>
            <a:endParaRPr lang="cs-CZ" sz="2800" b="1" dirty="0">
              <a:solidFill>
                <a:srgbClr val="000066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3471858" cy="72547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66FF"/>
                </a:solidFill>
                <a:effectLst/>
              </a:rPr>
              <a:t>Vznik Měsíce</a:t>
            </a:r>
            <a:endParaRPr lang="cs-CZ" sz="3600" dirty="0">
              <a:solidFill>
                <a:srgbClr val="0066FF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785794"/>
            <a:ext cx="5572800" cy="557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142844" y="1571612"/>
            <a:ext cx="25717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9900"/>
                </a:solidFill>
              </a:rPr>
              <a:t>přivrácená strana Měsíce</a:t>
            </a:r>
            <a:endParaRPr lang="cs-CZ" sz="2800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357166"/>
            <a:ext cx="5781097" cy="5929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214282" y="1571612"/>
            <a:ext cx="27146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FF"/>
                </a:solidFill>
              </a:rPr>
              <a:t>odvrácená strana Měsíce</a:t>
            </a:r>
            <a:endParaRPr lang="cs-CZ" sz="28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4935745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660033"/>
                </a:solidFill>
              </a:rPr>
              <a:t>je pokryt vrstvou rozdrcené horniny -regolit– řecky barevný kámen,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660033"/>
                </a:solidFill>
              </a:rPr>
              <a:t>je tvořen kamennou horninou vápenatými a hlinitými částečkami,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660033"/>
                </a:solidFill>
              </a:rPr>
              <a:t>15 cm silná vrstva prachu,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660033"/>
                </a:solidFill>
              </a:rPr>
              <a:t>není zde žádná voda 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660033"/>
                </a:solidFill>
              </a:rPr>
              <a:t>nevýznamná a řídká atmosféra, jedním ze zdrojů atmosféry je odplynování –uvolňování plynů, např. radonu, který pochází z měsíčního nitra,</a:t>
            </a:r>
            <a:r>
              <a:rPr lang="cs-CZ" sz="3200" dirty="0" smtClean="0"/>
              <a:t> </a:t>
            </a:r>
            <a:endParaRPr lang="cs-CZ" sz="3200" b="1" dirty="0" smtClean="0">
              <a:solidFill>
                <a:srgbClr val="660033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660033"/>
                </a:solidFill>
              </a:rPr>
              <a:t>mocnost kůry kolísá mezi 60 – 100 km</a:t>
            </a:r>
          </a:p>
          <a:p>
            <a:pPr>
              <a:buNone/>
            </a:pPr>
            <a:endParaRPr lang="cs-CZ" sz="2800" b="1" dirty="0">
              <a:solidFill>
                <a:srgbClr val="66003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72547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D60093"/>
                </a:solidFill>
                <a:effectLst/>
              </a:rPr>
              <a:t>Povrch Měsíce</a:t>
            </a:r>
            <a:endParaRPr lang="cs-CZ" sz="3600" dirty="0">
              <a:solidFill>
                <a:srgbClr val="D60093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42844" y="1142984"/>
            <a:ext cx="3643338" cy="500066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660033"/>
                </a:solidFill>
              </a:rPr>
              <a:t>tmavé, téměř rovné plochy -říká se jim „moře“, pravděpodobně </a:t>
            </a:r>
            <a:r>
              <a:rPr lang="cs-CZ" sz="2400" b="1" dirty="0" smtClean="0">
                <a:solidFill>
                  <a:srgbClr val="660033"/>
                </a:solidFill>
              </a:rPr>
              <a:t>              ve </a:t>
            </a:r>
            <a:r>
              <a:rPr lang="cs-CZ" sz="2400" b="1" dirty="0" smtClean="0">
                <a:solidFill>
                  <a:srgbClr val="660033"/>
                </a:solidFill>
              </a:rPr>
              <a:t>fázi vývoje Měsíce byly vyplněny roztavenou horninou,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660033"/>
                </a:solidFill>
              </a:rPr>
              <a:t>tmavé plochy jsou to, co tvoří „tvář Měsíce“,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660033"/>
                </a:solidFill>
              </a:rPr>
              <a:t>mnoho těchto moří má romantická jména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800080"/>
                </a:solidFill>
                <a:effectLst/>
              </a:rPr>
              <a:t>„Moře“ Měsíce – „tvář Měsíce“</a:t>
            </a:r>
            <a:endParaRPr lang="cs-CZ" sz="3600" dirty="0">
              <a:solidFill>
                <a:srgbClr val="800080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1928802"/>
            <a:ext cx="5094087" cy="4738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85720" y="857232"/>
            <a:ext cx="4286280" cy="5857915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CC33"/>
                </a:solidFill>
              </a:rPr>
              <a:t>mohutné krátery, viditelné na celém Měsíci,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CC33"/>
                </a:solidFill>
              </a:rPr>
              <a:t>často obklopeny kruhovitými pohořími,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CC33"/>
                </a:solidFill>
              </a:rPr>
              <a:t>novější paprskovité krátery vznikly </a:t>
            </a:r>
            <a:r>
              <a:rPr lang="cs-CZ" sz="2800" b="1" dirty="0" smtClean="0">
                <a:solidFill>
                  <a:srgbClr val="33CC33"/>
                </a:solidFill>
              </a:rPr>
              <a:t>při </a:t>
            </a:r>
            <a:r>
              <a:rPr lang="cs-CZ" sz="2800" b="1" dirty="0" smtClean="0">
                <a:solidFill>
                  <a:srgbClr val="33CC33"/>
                </a:solidFill>
              </a:rPr>
              <a:t>pozdějších dopadech,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CC33"/>
                </a:solidFill>
              </a:rPr>
              <a:t>nápadný kráter Koperník,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CC33"/>
                </a:solidFill>
              </a:rPr>
              <a:t>mnoho pojmenováno podle známých osobností (Ptolemaios, Einstein atd.)</a:t>
            </a:r>
            <a:endParaRPr lang="cs-CZ" sz="2800" b="1" dirty="0">
              <a:solidFill>
                <a:srgbClr val="33CC3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4400552" cy="511156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Měsíční krátery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1571612"/>
            <a:ext cx="4108859" cy="500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4714876" y="285728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C0000"/>
                </a:solidFill>
              </a:rPr>
              <a:t>Kráter Tycho, průměr 85 km</a:t>
            </a:r>
            <a:endParaRPr lang="cs-CZ" sz="2800" b="1" dirty="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  <p:bldP spid="5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4935745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0000FF"/>
                </a:solidFill>
              </a:rPr>
              <a:t>voda je na přivrácené straně Měsícem přitahována a na odvrácené odpuzována,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0000FF"/>
                </a:solidFill>
              </a:rPr>
              <a:t>tak vzniká příliv a odliv,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0000FF"/>
                </a:solidFill>
              </a:rPr>
              <a:t>na otevřeném moři činí rozdíl méně než jeden metr,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0000FF"/>
                </a:solidFill>
              </a:rPr>
              <a:t>na pobřeží však může dosáhnout až šest metrů,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0000FF"/>
                </a:solidFill>
              </a:rPr>
              <a:t>u ústí řek je rozdíl mezi přílivem a odlivem ještě větší,</a:t>
            </a:r>
          </a:p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0000FF"/>
                </a:solidFill>
              </a:rPr>
              <a:t>vliv Slunce na příliv a odliv je oproti Měsíci zhruba poloviční</a:t>
            </a:r>
            <a:endParaRPr lang="cs-CZ" b="1" dirty="0">
              <a:solidFill>
                <a:srgbClr val="0000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0099FF"/>
                </a:solidFill>
                <a:effectLst/>
              </a:rPr>
              <a:t>Působení Měsíce na Zem-příliv a odliv</a:t>
            </a:r>
            <a:endParaRPr lang="cs-CZ" sz="3600" dirty="0">
              <a:solidFill>
                <a:srgbClr val="0099FF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928671"/>
            <a:ext cx="7858180" cy="3071834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800000"/>
                </a:solidFill>
              </a:rPr>
              <a:t>nastává při úplňku,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800000"/>
                </a:solidFill>
              </a:rPr>
              <a:t>naše družice je v opozici se Sluncem,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800000"/>
                </a:solidFill>
              </a:rPr>
              <a:t>Země se pak nachází mezi Sluncem </a:t>
            </a:r>
            <a:r>
              <a:rPr lang="cs-CZ" sz="2800" b="1" dirty="0" smtClean="0">
                <a:solidFill>
                  <a:srgbClr val="800000"/>
                </a:solidFill>
              </a:rPr>
              <a:t>                  a </a:t>
            </a:r>
            <a:r>
              <a:rPr lang="cs-CZ" sz="2800" b="1" dirty="0" smtClean="0">
                <a:solidFill>
                  <a:srgbClr val="800000"/>
                </a:solidFill>
              </a:rPr>
              <a:t>Měsícem,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800000"/>
                </a:solidFill>
              </a:rPr>
              <a:t>pokud Měsíc projde stínem Země, nastane zatmění Měsíce</a:t>
            </a:r>
            <a:endParaRPr lang="cs-CZ" sz="2800" b="1" dirty="0">
              <a:solidFill>
                <a:srgbClr val="80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3328982" cy="79690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effectLst/>
              </a:rPr>
              <a:t>Zatmění Měsíce</a:t>
            </a:r>
            <a:endParaRPr lang="cs-CZ" sz="3200" dirty="0">
              <a:solidFill>
                <a:srgbClr val="FF0000"/>
              </a:solidFill>
              <a:effectLst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3714752"/>
            <a:ext cx="6643734" cy="2315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1142984"/>
            <a:ext cx="5143536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2143108" y="428604"/>
            <a:ext cx="5643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33CC33"/>
                </a:solidFill>
              </a:rPr>
              <a:t>Zatmění Měsíce z Měsíce</a:t>
            </a:r>
            <a:endParaRPr lang="cs-CZ" sz="3200" b="1" dirty="0">
              <a:solidFill>
                <a:srgbClr val="33CC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354418"/>
            <a:ext cx="6786610" cy="45606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1071538" y="500042"/>
            <a:ext cx="67151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66FF"/>
                </a:solidFill>
              </a:rPr>
              <a:t>Průběh úplného zatmění Měsíce</a:t>
            </a:r>
            <a:endParaRPr lang="cs-CZ" sz="3200" b="1" dirty="0">
              <a:solidFill>
                <a:srgbClr val="0066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221497"/>
          </a:xfrm>
        </p:spPr>
        <p:txBody>
          <a:bodyPr>
            <a:normAutofit fontScale="92500"/>
          </a:bodyPr>
          <a:lstStyle/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CC0000"/>
                </a:solidFill>
              </a:rPr>
              <a:t>r.1959 na Měsíci automatická sovětská sonda Luna2,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CC0000"/>
                </a:solidFill>
              </a:rPr>
              <a:t>r.1959 vyfotografována poprvé odvrácená strana Měsíce sovětskou sondou Lunou 3,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CC0000"/>
                </a:solidFill>
              </a:rPr>
              <a:t>r.1966 </a:t>
            </a:r>
            <a:r>
              <a:rPr lang="cs-CZ" sz="2400" b="1" dirty="0" smtClean="0">
                <a:solidFill>
                  <a:srgbClr val="CC0000"/>
                </a:solidFill>
              </a:rPr>
              <a:t>první umělý </a:t>
            </a:r>
            <a:r>
              <a:rPr lang="cs-CZ" sz="2400" b="1" dirty="0" smtClean="0">
                <a:solidFill>
                  <a:srgbClr val="CC0000"/>
                </a:solidFill>
              </a:rPr>
              <a:t>satelit Měsíce sovětská sonda Luna 10,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800000"/>
                </a:solidFill>
              </a:rPr>
              <a:t>r.1968 členové posádky Apollo 8 (Frank Borman, James Lovell a William Anders)  - první lidé, kteří na vlastní oči viděli odvrácenou stranu Měsíce,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800000"/>
                </a:solidFill>
              </a:rPr>
              <a:t>20. </a:t>
            </a:r>
            <a:r>
              <a:rPr lang="cs-CZ" sz="2400" b="1" dirty="0" smtClean="0">
                <a:solidFill>
                  <a:srgbClr val="800000"/>
                </a:solidFill>
              </a:rPr>
              <a:t>červenec </a:t>
            </a:r>
            <a:r>
              <a:rPr lang="cs-CZ" sz="2400" b="1" dirty="0" smtClean="0">
                <a:solidFill>
                  <a:srgbClr val="800000"/>
                </a:solidFill>
              </a:rPr>
              <a:t>1969 Apollo 11 – Neil Armstrong (velitel americké mise) , dr. Edwin Aldrin – první muži kráčející po měsíčním povrchu, pilotem velitelského modulu byl Michael Collins,</a:t>
            </a:r>
          </a:p>
          <a:p>
            <a:pPr>
              <a:buFont typeface="Wingdings" pitchFamily="2" charset="2"/>
              <a:buChar char="q"/>
            </a:pPr>
            <a:r>
              <a:rPr lang="cs-CZ" sz="2400" b="1" dirty="0" smtClean="0">
                <a:solidFill>
                  <a:srgbClr val="800000"/>
                </a:solidFill>
              </a:rPr>
              <a:t>r.1972 Apollo 17 – Eugene Cernan, Ronald Evans, Harrison Schmitt (zatím poslední muži na Měsíci)</a:t>
            </a:r>
          </a:p>
          <a:p>
            <a:pPr>
              <a:buFont typeface="Wingdings" pitchFamily="2" charset="2"/>
              <a:buChar char="q"/>
            </a:pPr>
            <a:endParaRPr lang="cs-CZ" sz="2400" b="1" dirty="0" smtClean="0">
              <a:solidFill>
                <a:srgbClr val="000000"/>
              </a:solidFill>
            </a:endParaRPr>
          </a:p>
          <a:p>
            <a:pPr>
              <a:buNone/>
            </a:pPr>
            <a:endParaRPr lang="cs-CZ" sz="2900" b="1" dirty="0" smtClean="0">
              <a:solidFill>
                <a:srgbClr val="000000"/>
              </a:solidFill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FF0066"/>
                </a:solidFill>
                <a:effectLst/>
              </a:rPr>
              <a:t>Průzkum Měsíce</a:t>
            </a:r>
            <a:endParaRPr lang="cs-CZ" sz="3200" dirty="0">
              <a:solidFill>
                <a:srgbClr val="FF0066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714356"/>
            <a:ext cx="7748505" cy="535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1071538" y="214290"/>
            <a:ext cx="6715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9900"/>
                </a:solidFill>
              </a:rPr>
              <a:t>Apollo 11- Armstrong, Collins, Aldrin</a:t>
            </a:r>
            <a:endParaRPr lang="cs-CZ" sz="2400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792869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33CC"/>
                </a:solidFill>
              </a:rPr>
              <a:t>20. července 1969 Neil Armstrong, </a:t>
            </a:r>
            <a:r>
              <a:rPr lang="cs-CZ" sz="2800" b="1" dirty="0" smtClean="0">
                <a:solidFill>
                  <a:srgbClr val="0033CC"/>
                </a:solidFill>
              </a:rPr>
              <a:t>                    dr</a:t>
            </a:r>
            <a:r>
              <a:rPr lang="cs-CZ" sz="2800" b="1" dirty="0" smtClean="0">
                <a:solidFill>
                  <a:srgbClr val="0033CC"/>
                </a:solidFill>
              </a:rPr>
              <a:t>. Edwin Aldrin a Michael Collins přistáli </a:t>
            </a:r>
            <a:r>
              <a:rPr lang="cs-CZ" sz="2800" b="1" dirty="0" smtClean="0">
                <a:solidFill>
                  <a:srgbClr val="0033CC"/>
                </a:solidFill>
              </a:rPr>
              <a:t>             v </a:t>
            </a:r>
            <a:r>
              <a:rPr lang="cs-CZ" sz="2800" b="1" dirty="0" smtClean="0">
                <a:solidFill>
                  <a:srgbClr val="0033CC"/>
                </a:solidFill>
              </a:rPr>
              <a:t>Moři klidu,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33CC"/>
                </a:solidFill>
              </a:rPr>
              <a:t>Armstrong s Aldrinem během </a:t>
            </a:r>
            <a:r>
              <a:rPr lang="cs-CZ" sz="2800" b="1" dirty="0" smtClean="0">
                <a:solidFill>
                  <a:srgbClr val="0033CC"/>
                </a:solidFill>
              </a:rPr>
              <a:t>                                 dvou a </a:t>
            </a:r>
            <a:r>
              <a:rPr lang="cs-CZ" sz="2800" b="1" dirty="0" smtClean="0">
                <a:solidFill>
                  <a:srgbClr val="0033CC"/>
                </a:solidFill>
              </a:rPr>
              <a:t>půlhodinové vycházky nasbírali </a:t>
            </a:r>
            <a:r>
              <a:rPr lang="cs-CZ" sz="2800" b="1" dirty="0" smtClean="0">
                <a:solidFill>
                  <a:srgbClr val="0033CC"/>
                </a:solidFill>
              </a:rPr>
              <a:t>              22 </a:t>
            </a:r>
            <a:r>
              <a:rPr lang="cs-CZ" sz="2800" b="1" dirty="0" smtClean="0">
                <a:solidFill>
                  <a:srgbClr val="0033CC"/>
                </a:solidFill>
              </a:rPr>
              <a:t>kg měsíčních hornin a po 21,5 hodinách pobytu na povrchu odstartovali zpět </a:t>
            </a:r>
            <a:r>
              <a:rPr lang="cs-CZ" sz="2800" b="1" dirty="0" smtClean="0">
                <a:solidFill>
                  <a:srgbClr val="0033CC"/>
                </a:solidFill>
              </a:rPr>
              <a:t>                     ke </a:t>
            </a:r>
            <a:r>
              <a:rPr lang="cs-CZ" sz="2800" b="1" dirty="0" smtClean="0">
                <a:solidFill>
                  <a:srgbClr val="0033CC"/>
                </a:solidFill>
              </a:rPr>
              <a:t>Collinsovi, který zatím čekal </a:t>
            </a:r>
            <a:r>
              <a:rPr lang="cs-CZ" sz="2800" b="1" dirty="0" smtClean="0">
                <a:solidFill>
                  <a:srgbClr val="0033CC"/>
                </a:solidFill>
              </a:rPr>
              <a:t>                            ve </a:t>
            </a:r>
            <a:r>
              <a:rPr lang="cs-CZ" sz="2800" b="1" dirty="0" smtClean="0">
                <a:solidFill>
                  <a:srgbClr val="0033CC"/>
                </a:solidFill>
              </a:rPr>
              <a:t>velitelském modulu na oběžné dráze Měsíce,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33CC"/>
                </a:solidFill>
              </a:rPr>
              <a:t>Přistáli v Tichém oceánu 24. července 1969</a:t>
            </a:r>
          </a:p>
          <a:p>
            <a:pPr>
              <a:buNone/>
            </a:pPr>
            <a:endParaRPr lang="cs-CZ" sz="2400" b="1" dirty="0" smtClean="0">
              <a:solidFill>
                <a:srgbClr val="0033CC"/>
              </a:solidFill>
            </a:endParaRP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b="1" dirty="0" smtClean="0">
              <a:solidFill>
                <a:srgbClr val="0033CC"/>
              </a:solidFill>
              <a:hlinkClick r:id="rId2" tooltip="Neil Armstrong"/>
            </a:endParaRPr>
          </a:p>
          <a:p>
            <a:pPr>
              <a:buNone/>
            </a:pPr>
            <a:endParaRPr lang="cs-CZ" sz="2400" b="1" dirty="0" smtClean="0">
              <a:solidFill>
                <a:srgbClr val="0000FF"/>
              </a:solidFill>
              <a:hlinkClick r:id="rId2" tooltip="Neil Armstrong"/>
            </a:endParaRPr>
          </a:p>
          <a:p>
            <a:pPr>
              <a:buNone/>
            </a:pPr>
            <a:endParaRPr lang="cs-CZ" sz="2400" b="1" dirty="0" smtClean="0">
              <a:solidFill>
                <a:srgbClr val="0000FF"/>
              </a:solidFill>
              <a:hlinkClick r:id="rId2" tooltip="Neil Armstrong"/>
            </a:endParaRPr>
          </a:p>
          <a:p>
            <a:pPr>
              <a:buNone/>
            </a:pPr>
            <a:endParaRPr lang="cs-CZ" b="1" dirty="0" smtClean="0">
              <a:solidFill>
                <a:srgbClr val="0000FF"/>
              </a:solidFill>
              <a:hlinkClick r:id="rId2" tooltip="Neil Armstrong"/>
            </a:endParaRPr>
          </a:p>
          <a:p>
            <a:pPr>
              <a:buNone/>
            </a:pPr>
            <a:endParaRPr lang="cs-CZ" sz="2000" dirty="0" smtClean="0">
              <a:hlinkClick r:id="rId2" tooltip="Neil Armstrong"/>
            </a:endParaRPr>
          </a:p>
          <a:p>
            <a:pPr>
              <a:buNone/>
            </a:pPr>
            <a:endParaRPr lang="cs-CZ" sz="2000" dirty="0" smtClean="0">
              <a:hlinkClick r:id="rId2" tooltip="Neil Armstrong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9900"/>
                </a:solidFill>
                <a:effectLst/>
              </a:rPr>
              <a:t>První přistání člověka na Měsíci</a:t>
            </a:r>
            <a:endParaRPr lang="cs-CZ" sz="3200" dirty="0">
              <a:solidFill>
                <a:srgbClr val="00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357166"/>
            <a:ext cx="5000628" cy="6250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214282" y="1928802"/>
            <a:ext cx="29289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C0000"/>
                </a:solidFill>
              </a:rPr>
              <a:t>Start Saturnu V s Apollo 11</a:t>
            </a:r>
            <a:endParaRPr lang="cs-CZ" sz="2800" b="1" dirty="0">
              <a:solidFill>
                <a:srgbClr val="CC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3174" y="285728"/>
            <a:ext cx="6072230" cy="6105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285720" y="785794"/>
            <a:ext cx="20540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33CC"/>
                </a:solidFill>
              </a:rPr>
              <a:t> </a:t>
            </a:r>
          </a:p>
          <a:p>
            <a:r>
              <a:rPr lang="cs-CZ" sz="2800" b="1" dirty="0" smtClean="0">
                <a:solidFill>
                  <a:srgbClr val="0033CC"/>
                </a:solidFill>
              </a:rPr>
              <a:t>Eagle-lunární modul Apolla 11, na Měsíci</a:t>
            </a:r>
            <a:endParaRPr lang="cs-CZ" sz="2800" b="1" dirty="0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357322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D60093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D60093"/>
                </a:solidFill>
                <a:effectLst/>
              </a:rPr>
            </a:br>
            <a:r>
              <a:rPr lang="cs-CZ" sz="3200" dirty="0" smtClean="0">
                <a:solidFill>
                  <a:srgbClr val="D60093"/>
                </a:solidFill>
                <a:effectLst/>
              </a:rPr>
              <a:t>Odpověz na otázky:</a:t>
            </a:r>
            <a:br>
              <a:rPr lang="cs-CZ" sz="3200" dirty="0" smtClean="0">
                <a:solidFill>
                  <a:srgbClr val="D60093"/>
                </a:solidFill>
                <a:effectLst/>
              </a:rPr>
            </a:br>
            <a:r>
              <a:rPr lang="cs-CZ" sz="3200" dirty="0" smtClean="0">
                <a:solidFill>
                  <a:srgbClr val="D60093"/>
                </a:solidFill>
                <a:effectLst/>
              </a:rPr>
              <a:t>1) Jaký průměr má Měsíc v rovníkové části?</a:t>
            </a:r>
            <a:br>
              <a:rPr lang="cs-CZ" sz="3200" dirty="0" smtClean="0">
                <a:solidFill>
                  <a:srgbClr val="D60093"/>
                </a:solidFill>
                <a:effectLst/>
              </a:rPr>
            </a:br>
            <a:r>
              <a:rPr lang="cs-CZ" sz="3200" dirty="0" smtClean="0">
                <a:solidFill>
                  <a:srgbClr val="D60093"/>
                </a:solidFill>
                <a:effectLst/>
              </a:rPr>
              <a:t>Vyber správnou odpověď:</a:t>
            </a:r>
            <a:br>
              <a:rPr lang="cs-CZ" sz="3200" dirty="0" smtClean="0">
                <a:solidFill>
                  <a:srgbClr val="D60093"/>
                </a:solidFill>
                <a:effectLst/>
              </a:rPr>
            </a:br>
            <a:endParaRPr lang="cs-CZ" sz="3200" dirty="0">
              <a:solidFill>
                <a:srgbClr val="D60093"/>
              </a:solidFill>
              <a:effectLst/>
            </a:endParaRPr>
          </a:p>
        </p:txBody>
      </p:sp>
      <p:sp>
        <p:nvSpPr>
          <p:cNvPr id="4" name="Elipsa 3"/>
          <p:cNvSpPr/>
          <p:nvPr/>
        </p:nvSpPr>
        <p:spPr>
          <a:xfrm>
            <a:off x="285720" y="2428868"/>
            <a:ext cx="3429024" cy="192882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00"/>
                </a:solidFill>
              </a:rPr>
              <a:t>A) 12 746 km</a:t>
            </a:r>
            <a:endParaRPr lang="cs-CZ" sz="2800" b="1" dirty="0">
              <a:solidFill>
                <a:srgbClr val="000000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4714876" y="2143116"/>
            <a:ext cx="3500462" cy="178595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00"/>
                </a:solidFill>
              </a:rPr>
              <a:t>B) 3 476 km</a:t>
            </a:r>
            <a:endParaRPr lang="cs-CZ" sz="2800" b="1" dirty="0">
              <a:solidFill>
                <a:srgbClr val="000000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3500430" y="4572008"/>
            <a:ext cx="3357586" cy="1785950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00"/>
                </a:solidFill>
              </a:rPr>
              <a:t>C) 6 373 km</a:t>
            </a:r>
            <a:endParaRPr lang="cs-CZ" sz="2800" b="1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xit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5409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99FF"/>
                </a:solidFill>
                <a:effectLst/>
              </a:rPr>
              <a:t>2) Vyjmenuj fáze měsíce.</a:t>
            </a:r>
            <a:br>
              <a:rPr lang="cs-CZ" sz="3200" dirty="0" smtClean="0">
                <a:solidFill>
                  <a:srgbClr val="0099FF"/>
                </a:solidFill>
                <a:effectLst/>
              </a:rPr>
            </a:br>
            <a:r>
              <a:rPr lang="cs-CZ" sz="3200" dirty="0" smtClean="0">
                <a:solidFill>
                  <a:srgbClr val="0099FF"/>
                </a:solidFill>
                <a:effectLst/>
              </a:rPr>
              <a:t>Vyber správné odpovědi: </a:t>
            </a:r>
            <a:endParaRPr lang="cs-CZ" sz="3200" dirty="0">
              <a:solidFill>
                <a:srgbClr val="0099FF"/>
              </a:solidFill>
              <a:effectLst/>
            </a:endParaRPr>
          </a:p>
        </p:txBody>
      </p:sp>
      <p:sp>
        <p:nvSpPr>
          <p:cNvPr id="4" name="Šestiúhelník 3"/>
          <p:cNvSpPr/>
          <p:nvPr/>
        </p:nvSpPr>
        <p:spPr>
          <a:xfrm>
            <a:off x="428596" y="1928802"/>
            <a:ext cx="3786214" cy="2357454"/>
          </a:xfrm>
          <a:prstGeom prst="hexagon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9900"/>
                </a:solidFill>
              </a:rPr>
              <a:t>A) Nov</a:t>
            </a:r>
          </a:p>
          <a:p>
            <a:pPr algn="ctr"/>
            <a:r>
              <a:rPr lang="cs-CZ" sz="2800" b="1" dirty="0" smtClean="0">
                <a:solidFill>
                  <a:srgbClr val="009900"/>
                </a:solidFill>
              </a:rPr>
              <a:t>První čtvrť</a:t>
            </a:r>
          </a:p>
          <a:p>
            <a:pPr algn="ctr"/>
            <a:r>
              <a:rPr lang="cs-CZ" sz="2800" b="1" dirty="0" smtClean="0">
                <a:solidFill>
                  <a:srgbClr val="009900"/>
                </a:solidFill>
              </a:rPr>
              <a:t>Úplněk</a:t>
            </a:r>
          </a:p>
          <a:p>
            <a:pPr algn="ctr"/>
            <a:r>
              <a:rPr lang="cs-CZ" sz="2800" b="1" dirty="0" smtClean="0">
                <a:solidFill>
                  <a:srgbClr val="009900"/>
                </a:solidFill>
              </a:rPr>
              <a:t>Poslední čtvrť</a:t>
            </a:r>
            <a:endParaRPr lang="cs-CZ" sz="2800" b="1" dirty="0">
              <a:solidFill>
                <a:srgbClr val="009900"/>
              </a:solidFill>
            </a:endParaRPr>
          </a:p>
        </p:txBody>
      </p:sp>
      <p:sp>
        <p:nvSpPr>
          <p:cNvPr id="5" name="Šestiúhelník 4"/>
          <p:cNvSpPr/>
          <p:nvPr/>
        </p:nvSpPr>
        <p:spPr>
          <a:xfrm>
            <a:off x="3428992" y="4286256"/>
            <a:ext cx="4071966" cy="2357454"/>
          </a:xfrm>
          <a:prstGeom prst="hexagon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FF"/>
                </a:solidFill>
              </a:rPr>
              <a:t>C) Úplněk </a:t>
            </a:r>
          </a:p>
          <a:p>
            <a:pPr algn="ctr"/>
            <a:r>
              <a:rPr lang="cs-CZ" sz="2800" b="1" dirty="0" smtClean="0">
                <a:solidFill>
                  <a:srgbClr val="0000FF"/>
                </a:solidFill>
              </a:rPr>
              <a:t>Zatmění</a:t>
            </a:r>
          </a:p>
          <a:p>
            <a:pPr algn="ctr"/>
            <a:r>
              <a:rPr lang="cs-CZ" sz="2800" b="1" dirty="0" smtClean="0">
                <a:solidFill>
                  <a:srgbClr val="0000FF"/>
                </a:solidFill>
              </a:rPr>
              <a:t>Srpek </a:t>
            </a:r>
          </a:p>
          <a:p>
            <a:pPr algn="ctr"/>
            <a:r>
              <a:rPr lang="cs-CZ" sz="2800" b="1" dirty="0" smtClean="0">
                <a:solidFill>
                  <a:srgbClr val="0000FF"/>
                </a:solidFill>
              </a:rPr>
              <a:t>Půlek</a:t>
            </a:r>
          </a:p>
        </p:txBody>
      </p:sp>
      <p:sp>
        <p:nvSpPr>
          <p:cNvPr id="6" name="Šestiúhelník 5"/>
          <p:cNvSpPr/>
          <p:nvPr/>
        </p:nvSpPr>
        <p:spPr>
          <a:xfrm>
            <a:off x="4857752" y="1571612"/>
            <a:ext cx="4071966" cy="2357454"/>
          </a:xfrm>
          <a:prstGeom prst="hexagon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B) Nov 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D – dorůstá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Úplněk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C - couvá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33CC33"/>
                </a:solidFill>
                <a:effectLst/>
              </a:rPr>
              <a:t>3) Jak říkáme tmavým oblastem </a:t>
            </a:r>
            <a:r>
              <a:rPr lang="cs-CZ" sz="3600" dirty="0" smtClean="0">
                <a:solidFill>
                  <a:srgbClr val="33CC33"/>
                </a:solidFill>
                <a:effectLst/>
              </a:rPr>
              <a:t>                na </a:t>
            </a:r>
            <a:r>
              <a:rPr lang="cs-CZ" sz="3600" dirty="0" smtClean="0">
                <a:solidFill>
                  <a:srgbClr val="33CC33"/>
                </a:solidFill>
                <a:effectLst/>
              </a:rPr>
              <a:t>povrchu Měsíce, tzv. „tvář“ Měsíce?</a:t>
            </a:r>
            <a:br>
              <a:rPr lang="cs-CZ" sz="3600" dirty="0" smtClean="0">
                <a:solidFill>
                  <a:srgbClr val="33CC33"/>
                </a:solidFill>
                <a:effectLst/>
              </a:rPr>
            </a:br>
            <a:r>
              <a:rPr lang="cs-CZ" sz="3600" dirty="0" smtClean="0">
                <a:solidFill>
                  <a:srgbClr val="33CC33"/>
                </a:solidFill>
                <a:effectLst/>
              </a:rPr>
              <a:t>Vyber správnou odpověď: </a:t>
            </a:r>
            <a:endParaRPr lang="cs-CZ" sz="3600" dirty="0">
              <a:solidFill>
                <a:srgbClr val="33CC33"/>
              </a:solidFill>
              <a:effectLst/>
            </a:endParaRPr>
          </a:p>
        </p:txBody>
      </p:sp>
      <p:sp>
        <p:nvSpPr>
          <p:cNvPr id="4" name="Rovnoramenný trojúhelník 3"/>
          <p:cNvSpPr/>
          <p:nvPr/>
        </p:nvSpPr>
        <p:spPr>
          <a:xfrm>
            <a:off x="357158" y="2428868"/>
            <a:ext cx="3000396" cy="1928826"/>
          </a:xfrm>
          <a:prstGeom prst="triangl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CC"/>
                </a:solidFill>
              </a:rPr>
              <a:t>A) krátery</a:t>
            </a:r>
            <a:endParaRPr lang="cs-CZ" sz="2800" b="1" dirty="0">
              <a:solidFill>
                <a:srgbClr val="0033CC"/>
              </a:solidFill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3214678" y="4572008"/>
            <a:ext cx="3357586" cy="1928826"/>
          </a:xfrm>
          <a:prstGeom prst="triangl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CC"/>
                </a:solidFill>
              </a:rPr>
              <a:t>C)</a:t>
            </a:r>
          </a:p>
          <a:p>
            <a:pPr algn="ctr"/>
            <a:r>
              <a:rPr lang="cs-CZ" sz="2800" b="1" dirty="0" smtClean="0">
                <a:solidFill>
                  <a:srgbClr val="0033CC"/>
                </a:solidFill>
              </a:rPr>
              <a:t>moře</a:t>
            </a:r>
            <a:endParaRPr lang="cs-CZ" sz="2800" b="1" dirty="0">
              <a:solidFill>
                <a:srgbClr val="0033CC"/>
              </a:solidFill>
            </a:endParaRPr>
          </a:p>
        </p:txBody>
      </p:sp>
      <p:sp>
        <p:nvSpPr>
          <p:cNvPr id="6" name="Rovnoramenný trojúhelník 5"/>
          <p:cNvSpPr/>
          <p:nvPr/>
        </p:nvSpPr>
        <p:spPr>
          <a:xfrm>
            <a:off x="5643570" y="2000240"/>
            <a:ext cx="3000396" cy="1928826"/>
          </a:xfrm>
          <a:prstGeom prst="triangl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CC"/>
                </a:solidFill>
              </a:rPr>
              <a:t>B)</a:t>
            </a:r>
          </a:p>
          <a:p>
            <a:pPr algn="ctr"/>
            <a:r>
              <a:rPr lang="cs-CZ" sz="2800" b="1" dirty="0" smtClean="0">
                <a:solidFill>
                  <a:srgbClr val="0033CC"/>
                </a:solidFill>
              </a:rPr>
              <a:t>pohoří</a:t>
            </a:r>
            <a:endParaRPr lang="cs-CZ" sz="2800" b="1" dirty="0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1142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3300"/>
                </a:solidFill>
                <a:effectLst/>
              </a:rPr>
              <a:t>4) Jak se jmenuje známý kráter </a:t>
            </a:r>
            <a:r>
              <a:rPr lang="cs-CZ" sz="3600" dirty="0" smtClean="0">
                <a:solidFill>
                  <a:srgbClr val="FF3300"/>
                </a:solidFill>
                <a:effectLst/>
              </a:rPr>
              <a:t>              na </a:t>
            </a:r>
            <a:r>
              <a:rPr lang="cs-CZ" sz="3600" dirty="0" smtClean="0">
                <a:solidFill>
                  <a:srgbClr val="FF3300"/>
                </a:solidFill>
                <a:effectLst/>
              </a:rPr>
              <a:t>Měsíci s průměrem 85 km?</a:t>
            </a:r>
            <a:br>
              <a:rPr lang="cs-CZ" sz="3600" dirty="0" smtClean="0">
                <a:solidFill>
                  <a:srgbClr val="FF3300"/>
                </a:solidFill>
                <a:effectLst/>
              </a:rPr>
            </a:br>
            <a:r>
              <a:rPr lang="cs-CZ" sz="3600" dirty="0" smtClean="0">
                <a:solidFill>
                  <a:srgbClr val="FF3300"/>
                </a:solidFill>
                <a:effectLst/>
              </a:rPr>
              <a:t>Vyber správnou odpověď: </a:t>
            </a:r>
            <a:endParaRPr lang="cs-CZ" sz="3600" dirty="0">
              <a:solidFill>
                <a:srgbClr val="FF3300"/>
              </a:solidFill>
              <a:effectLst/>
            </a:endParaRPr>
          </a:p>
        </p:txBody>
      </p:sp>
      <p:sp>
        <p:nvSpPr>
          <p:cNvPr id="4" name="7cípá hvězda 3"/>
          <p:cNvSpPr/>
          <p:nvPr/>
        </p:nvSpPr>
        <p:spPr>
          <a:xfrm>
            <a:off x="285720" y="2500306"/>
            <a:ext cx="3214710" cy="2286016"/>
          </a:xfrm>
          <a:prstGeom prst="star7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A) Tycho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7cípá hvězda 4"/>
          <p:cNvSpPr/>
          <p:nvPr/>
        </p:nvSpPr>
        <p:spPr>
          <a:xfrm>
            <a:off x="3143240" y="4071942"/>
            <a:ext cx="3143272" cy="2357454"/>
          </a:xfrm>
          <a:prstGeom prst="star7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C)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Hojnost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7cípá hvězda 5"/>
          <p:cNvSpPr/>
          <p:nvPr/>
        </p:nvSpPr>
        <p:spPr>
          <a:xfrm>
            <a:off x="5643570" y="2214554"/>
            <a:ext cx="3071834" cy="2428892"/>
          </a:xfrm>
          <a:prstGeom prst="star7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B)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Ostrov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C3399"/>
                </a:solidFill>
                <a:effectLst/>
              </a:rPr>
              <a:t>5)Kdy nastává zatmění Měsíce?</a:t>
            </a:r>
            <a:br>
              <a:rPr lang="cs-CZ" sz="3600" dirty="0" smtClean="0">
                <a:solidFill>
                  <a:srgbClr val="CC3399"/>
                </a:solidFill>
                <a:effectLst/>
              </a:rPr>
            </a:br>
            <a:r>
              <a:rPr lang="cs-CZ" sz="3600" dirty="0" smtClean="0">
                <a:solidFill>
                  <a:srgbClr val="CC3399"/>
                </a:solidFill>
                <a:effectLst/>
              </a:rPr>
              <a:t>Vyber správné odpovědi: </a:t>
            </a:r>
            <a:endParaRPr lang="cs-CZ" sz="3600" dirty="0">
              <a:solidFill>
                <a:srgbClr val="CC3399"/>
              </a:solidFill>
              <a:effectLst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7544" y="1700808"/>
            <a:ext cx="2880000" cy="2160000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33"/>
                </a:solidFill>
              </a:rPr>
              <a:t>A) Měsíc je </a:t>
            </a:r>
            <a:r>
              <a:rPr lang="cs-CZ" sz="2800" b="1" dirty="0" smtClean="0">
                <a:solidFill>
                  <a:srgbClr val="660033"/>
                </a:solidFill>
              </a:rPr>
              <a:t>                 v </a:t>
            </a:r>
            <a:r>
              <a:rPr lang="cs-CZ" sz="2800" b="1" dirty="0" smtClean="0">
                <a:solidFill>
                  <a:srgbClr val="660033"/>
                </a:solidFill>
              </a:rPr>
              <a:t>novu</a:t>
            </a:r>
            <a:endParaRPr lang="cs-CZ" sz="2800" b="1" dirty="0">
              <a:solidFill>
                <a:srgbClr val="660033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724128" y="4365104"/>
            <a:ext cx="2880000" cy="2160000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33"/>
                </a:solidFill>
              </a:rPr>
              <a:t>D) Měsíc je mezi Sluncem  a Zemí</a:t>
            </a:r>
            <a:endParaRPr lang="cs-CZ" sz="2800" b="1" dirty="0">
              <a:solidFill>
                <a:srgbClr val="660033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860032" y="1700808"/>
            <a:ext cx="2880000" cy="2160000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33"/>
                </a:solidFill>
              </a:rPr>
              <a:t>B) Země je mezi Sluncem a Měsícem</a:t>
            </a:r>
            <a:endParaRPr lang="cs-CZ" sz="2800" b="1" dirty="0">
              <a:solidFill>
                <a:srgbClr val="660033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979712" y="4149080"/>
            <a:ext cx="2880000" cy="2160000"/>
          </a:xfrm>
          <a:prstGeom prst="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33"/>
                </a:solidFill>
              </a:rPr>
              <a:t>C) Nastává </a:t>
            </a:r>
            <a:r>
              <a:rPr lang="cs-CZ" sz="2800" b="1" dirty="0" smtClean="0">
                <a:solidFill>
                  <a:srgbClr val="660033"/>
                </a:solidFill>
              </a:rPr>
              <a:t>           při </a:t>
            </a:r>
            <a:r>
              <a:rPr lang="cs-CZ" sz="2800" b="1" dirty="0" smtClean="0">
                <a:solidFill>
                  <a:srgbClr val="660033"/>
                </a:solidFill>
              </a:rPr>
              <a:t>úplňku</a:t>
            </a:r>
            <a:endParaRPr lang="cs-CZ" sz="2800" b="1" dirty="0">
              <a:solidFill>
                <a:srgbClr val="66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36227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FF"/>
                </a:solidFill>
                <a:effectLst/>
              </a:rPr>
              <a:t>6) V jakém roce</a:t>
            </a:r>
            <a:r>
              <a:rPr lang="cs-CZ" sz="3200" dirty="0" smtClean="0">
                <a:solidFill>
                  <a:srgbClr val="0000FF"/>
                </a:solidFill>
                <a:effectLst/>
              </a:rPr>
              <a:t>, čí </a:t>
            </a:r>
            <a:r>
              <a:rPr lang="cs-CZ" sz="3200" dirty="0" smtClean="0">
                <a:solidFill>
                  <a:srgbClr val="0000FF"/>
                </a:solidFill>
                <a:effectLst/>
              </a:rPr>
              <a:t>a jaká sonda provedla první průzkum Měsíce?</a:t>
            </a:r>
            <a:br>
              <a:rPr lang="cs-CZ" sz="3200" dirty="0" smtClean="0">
                <a:solidFill>
                  <a:srgbClr val="0000FF"/>
                </a:solidFill>
                <a:effectLst/>
              </a:rPr>
            </a:br>
            <a:r>
              <a:rPr lang="cs-CZ" sz="3200" dirty="0" smtClean="0">
                <a:solidFill>
                  <a:srgbClr val="0000FF"/>
                </a:solidFill>
                <a:effectLst/>
              </a:rPr>
              <a:t>Vyber správnou odpověď:</a:t>
            </a:r>
            <a:endParaRPr lang="cs-CZ" sz="3200" dirty="0">
              <a:solidFill>
                <a:srgbClr val="0000FF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755576" y="2348880"/>
            <a:ext cx="2664296" cy="1656184"/>
          </a:xfrm>
          <a:prstGeom prst="roundRect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 algn="ctr">
              <a:buAutoNum type="alphaUcParenR"/>
            </a:pPr>
            <a:endParaRPr lang="cs-CZ" sz="2800" b="1" dirty="0" smtClean="0">
              <a:solidFill>
                <a:srgbClr val="000066"/>
              </a:solidFill>
            </a:endParaRPr>
          </a:p>
          <a:p>
            <a:pPr marL="514350" indent="-514350" algn="ctr">
              <a:buAutoNum type="alphaUcParenR"/>
            </a:pPr>
            <a:r>
              <a:rPr lang="cs-CZ" sz="2800" b="1" dirty="0" smtClean="0">
                <a:solidFill>
                  <a:srgbClr val="000066"/>
                </a:solidFill>
              </a:rPr>
              <a:t>r.1959</a:t>
            </a:r>
          </a:p>
          <a:p>
            <a:pPr marL="514350" indent="-514350" algn="ctr"/>
            <a:r>
              <a:rPr lang="cs-CZ" sz="2800" b="1" dirty="0" smtClean="0">
                <a:solidFill>
                  <a:srgbClr val="000066"/>
                </a:solidFill>
              </a:rPr>
              <a:t>americká</a:t>
            </a:r>
          </a:p>
          <a:p>
            <a:pPr marL="514350" indent="-514350" algn="ctr"/>
            <a:r>
              <a:rPr lang="cs-CZ" sz="2800" b="1" dirty="0" smtClean="0">
                <a:solidFill>
                  <a:srgbClr val="000066"/>
                </a:solidFill>
              </a:rPr>
              <a:t>Apollo 2</a:t>
            </a:r>
          </a:p>
          <a:p>
            <a:pPr marL="514350" indent="-514350" algn="ctr"/>
            <a:endParaRPr lang="cs-CZ" sz="2800" b="1" dirty="0">
              <a:solidFill>
                <a:srgbClr val="000066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619672" y="4509120"/>
            <a:ext cx="2664296" cy="1656184"/>
          </a:xfrm>
          <a:prstGeom prst="roundRect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 algn="ctr">
              <a:buAutoNum type="alphaUcParenR"/>
            </a:pPr>
            <a:endParaRPr lang="cs-CZ" sz="2800" b="1" dirty="0" smtClean="0">
              <a:solidFill>
                <a:srgbClr val="000066"/>
              </a:solidFill>
            </a:endParaRPr>
          </a:p>
          <a:p>
            <a:pPr marL="514350" indent="-514350" algn="ctr"/>
            <a:r>
              <a:rPr lang="cs-CZ" sz="2800" b="1" dirty="0" smtClean="0">
                <a:solidFill>
                  <a:srgbClr val="000066"/>
                </a:solidFill>
              </a:rPr>
              <a:t>C) r.1959</a:t>
            </a:r>
          </a:p>
          <a:p>
            <a:pPr marL="514350" indent="-514350" algn="ctr"/>
            <a:r>
              <a:rPr lang="cs-CZ" sz="2800" b="1" dirty="0" smtClean="0">
                <a:solidFill>
                  <a:srgbClr val="000066"/>
                </a:solidFill>
              </a:rPr>
              <a:t>sovětská</a:t>
            </a:r>
          </a:p>
          <a:p>
            <a:pPr marL="514350" indent="-514350" algn="ctr"/>
            <a:r>
              <a:rPr lang="cs-CZ" sz="2800" b="1" dirty="0" smtClean="0">
                <a:solidFill>
                  <a:srgbClr val="000066"/>
                </a:solidFill>
              </a:rPr>
              <a:t>Luna 2</a:t>
            </a:r>
          </a:p>
          <a:p>
            <a:pPr marL="514350" indent="-514350" algn="ctr"/>
            <a:endParaRPr lang="cs-CZ" sz="2800" b="1" dirty="0">
              <a:solidFill>
                <a:srgbClr val="000066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427984" y="2420888"/>
            <a:ext cx="2664296" cy="1656184"/>
          </a:xfrm>
          <a:prstGeom prst="roundRect">
            <a:avLst/>
          </a:prstGeom>
          <a:solidFill>
            <a:srgbClr val="66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 algn="ctr">
              <a:buAutoNum type="alphaUcParenR"/>
            </a:pPr>
            <a:endParaRPr lang="cs-CZ" sz="2800" b="1" dirty="0" smtClean="0">
              <a:solidFill>
                <a:srgbClr val="000066"/>
              </a:solidFill>
            </a:endParaRPr>
          </a:p>
          <a:p>
            <a:pPr marL="514350" indent="-514350" algn="ctr"/>
            <a:r>
              <a:rPr lang="cs-CZ" sz="2800" b="1" dirty="0" smtClean="0">
                <a:solidFill>
                  <a:srgbClr val="000066"/>
                </a:solidFill>
              </a:rPr>
              <a:t>B) r.1969</a:t>
            </a:r>
          </a:p>
          <a:p>
            <a:pPr marL="514350" indent="-514350" algn="ctr"/>
            <a:r>
              <a:rPr lang="cs-CZ" sz="2800" b="1" dirty="0" smtClean="0">
                <a:solidFill>
                  <a:srgbClr val="000066"/>
                </a:solidFill>
              </a:rPr>
              <a:t>sovětská</a:t>
            </a:r>
          </a:p>
          <a:p>
            <a:pPr marL="514350" indent="-514350" algn="ctr"/>
            <a:r>
              <a:rPr lang="cs-CZ" sz="2800" b="1" dirty="0" smtClean="0">
                <a:solidFill>
                  <a:srgbClr val="000066"/>
                </a:solidFill>
              </a:rPr>
              <a:t>Luna 3</a:t>
            </a:r>
          </a:p>
          <a:p>
            <a:pPr marL="514350" indent="-514350" algn="ctr"/>
            <a:endParaRPr lang="cs-CZ" sz="28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7030A0"/>
                </a:solidFill>
                <a:effectLst/>
              </a:rPr>
              <a:t>7) Kteří muži </a:t>
            </a:r>
            <a:r>
              <a:rPr lang="cs-CZ" sz="3200" u="sng" dirty="0" smtClean="0">
                <a:solidFill>
                  <a:srgbClr val="660066"/>
                </a:solidFill>
                <a:effectLst/>
              </a:rPr>
              <a:t>kráčeli </a:t>
            </a:r>
            <a:r>
              <a:rPr lang="cs-CZ" sz="3200" dirty="0" smtClean="0">
                <a:solidFill>
                  <a:srgbClr val="7030A0"/>
                </a:solidFill>
                <a:effectLst/>
              </a:rPr>
              <a:t>dne 20. července 1969 jako první po povrchu Měsíce?</a:t>
            </a:r>
            <a:br>
              <a:rPr lang="cs-CZ" sz="3200" dirty="0" smtClean="0">
                <a:solidFill>
                  <a:srgbClr val="7030A0"/>
                </a:solidFill>
                <a:effectLst/>
              </a:rPr>
            </a:br>
            <a:r>
              <a:rPr lang="cs-CZ" sz="3200" dirty="0" smtClean="0">
                <a:solidFill>
                  <a:srgbClr val="7030A0"/>
                </a:solidFill>
                <a:effectLst/>
              </a:rPr>
              <a:t>Vyber správnou odpověď: </a:t>
            </a:r>
            <a:endParaRPr lang="cs-CZ" sz="3200" dirty="0">
              <a:solidFill>
                <a:srgbClr val="7030A0"/>
              </a:solidFill>
              <a:effectLst/>
            </a:endParaRPr>
          </a:p>
        </p:txBody>
      </p:sp>
      <p:sp>
        <p:nvSpPr>
          <p:cNvPr id="4" name="Elipsa 3"/>
          <p:cNvSpPr/>
          <p:nvPr/>
        </p:nvSpPr>
        <p:spPr>
          <a:xfrm>
            <a:off x="539552" y="2276872"/>
            <a:ext cx="2520280" cy="2376264"/>
          </a:xfrm>
          <a:prstGeom prst="ellips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660066"/>
                </a:solidFill>
              </a:rPr>
              <a:t>A)</a:t>
            </a:r>
          </a:p>
          <a:p>
            <a:pPr algn="ctr"/>
            <a:r>
              <a:rPr lang="cs-CZ" sz="2400" b="1" dirty="0" smtClean="0">
                <a:solidFill>
                  <a:srgbClr val="660066"/>
                </a:solidFill>
              </a:rPr>
              <a:t>Armstrong</a:t>
            </a:r>
          </a:p>
          <a:p>
            <a:pPr algn="ctr"/>
            <a:r>
              <a:rPr lang="cs-CZ" sz="2400" b="1" dirty="0" smtClean="0">
                <a:solidFill>
                  <a:srgbClr val="660066"/>
                </a:solidFill>
              </a:rPr>
              <a:t>Aldrin</a:t>
            </a:r>
          </a:p>
          <a:p>
            <a:pPr algn="ctr"/>
            <a:r>
              <a:rPr lang="cs-CZ" sz="2400" b="1" dirty="0" smtClean="0">
                <a:solidFill>
                  <a:srgbClr val="660066"/>
                </a:solidFill>
              </a:rPr>
              <a:t>Collins</a:t>
            </a:r>
            <a:endParaRPr lang="cs-CZ" sz="2400" b="1" dirty="0">
              <a:solidFill>
                <a:srgbClr val="660066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3347864" y="4293096"/>
            <a:ext cx="2520280" cy="2376264"/>
          </a:xfrm>
          <a:prstGeom prst="ellips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660066"/>
                </a:solidFill>
              </a:rPr>
              <a:t>C)</a:t>
            </a:r>
          </a:p>
          <a:p>
            <a:pPr algn="ctr"/>
            <a:r>
              <a:rPr lang="cs-CZ" sz="2400" b="1" dirty="0" smtClean="0">
                <a:solidFill>
                  <a:srgbClr val="660066"/>
                </a:solidFill>
              </a:rPr>
              <a:t>Cernan</a:t>
            </a:r>
          </a:p>
          <a:p>
            <a:pPr algn="ctr"/>
            <a:r>
              <a:rPr lang="cs-CZ" sz="2400" b="1" dirty="0" smtClean="0">
                <a:solidFill>
                  <a:srgbClr val="660066"/>
                </a:solidFill>
              </a:rPr>
              <a:t>Evans</a:t>
            </a:r>
          </a:p>
          <a:p>
            <a:pPr algn="ctr"/>
            <a:r>
              <a:rPr lang="cs-CZ" sz="2400" b="1" dirty="0" smtClean="0">
                <a:solidFill>
                  <a:srgbClr val="660066"/>
                </a:solidFill>
              </a:rPr>
              <a:t>Schmitt</a:t>
            </a:r>
          </a:p>
        </p:txBody>
      </p:sp>
      <p:sp>
        <p:nvSpPr>
          <p:cNvPr id="7" name="Elipsa 6"/>
          <p:cNvSpPr/>
          <p:nvPr/>
        </p:nvSpPr>
        <p:spPr>
          <a:xfrm>
            <a:off x="5724128" y="1916832"/>
            <a:ext cx="2520280" cy="2376264"/>
          </a:xfrm>
          <a:prstGeom prst="ellips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660066"/>
                </a:solidFill>
              </a:rPr>
              <a:t>B)</a:t>
            </a:r>
          </a:p>
          <a:p>
            <a:pPr algn="ctr"/>
            <a:r>
              <a:rPr lang="cs-CZ" sz="2400" b="1" dirty="0" smtClean="0">
                <a:solidFill>
                  <a:srgbClr val="660066"/>
                </a:solidFill>
              </a:rPr>
              <a:t>Armstrong</a:t>
            </a:r>
          </a:p>
          <a:p>
            <a:pPr algn="ctr"/>
            <a:r>
              <a:rPr lang="cs-CZ" sz="2400" b="1" dirty="0" smtClean="0">
                <a:solidFill>
                  <a:srgbClr val="660066"/>
                </a:solidFill>
              </a:rPr>
              <a:t>Aldrin</a:t>
            </a:r>
          </a:p>
          <a:p>
            <a:pPr algn="ctr"/>
            <a:endParaRPr lang="cs-CZ" sz="2400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24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9900"/>
                </a:solidFill>
                <a:effectLst/>
              </a:rPr>
              <a:t>8) </a:t>
            </a:r>
            <a:r>
              <a:rPr lang="cs-CZ" sz="3600" dirty="0" smtClean="0">
                <a:solidFill>
                  <a:srgbClr val="009900"/>
                </a:solidFill>
                <a:effectLst/>
              </a:rPr>
              <a:t>Jak se nazývá lunární modul Apolla 11?</a:t>
            </a:r>
            <a:r>
              <a:rPr lang="cs-CZ" sz="3200" dirty="0" smtClean="0">
                <a:solidFill>
                  <a:srgbClr val="009900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009900"/>
                </a:solidFill>
                <a:effectLst/>
              </a:rPr>
            </a:br>
            <a:r>
              <a:rPr lang="cs-CZ" sz="3600" dirty="0" smtClean="0">
                <a:solidFill>
                  <a:srgbClr val="009900"/>
                </a:solidFill>
                <a:effectLst/>
              </a:rPr>
              <a:t>Vyber správnou odpověď: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  <p:sp>
        <p:nvSpPr>
          <p:cNvPr id="4" name="Vývojový diagram: děrná páska 3"/>
          <p:cNvSpPr/>
          <p:nvPr/>
        </p:nvSpPr>
        <p:spPr>
          <a:xfrm>
            <a:off x="971600" y="2564904"/>
            <a:ext cx="2376264" cy="1800200"/>
          </a:xfrm>
          <a:prstGeom prst="flowChartPunchedTape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8000"/>
                </a:solidFill>
              </a:rPr>
              <a:t>A) </a:t>
            </a:r>
          </a:p>
          <a:p>
            <a:pPr algn="ctr"/>
            <a:r>
              <a:rPr lang="cs-CZ" sz="3600" b="1" dirty="0" smtClean="0">
                <a:solidFill>
                  <a:srgbClr val="008000"/>
                </a:solidFill>
              </a:rPr>
              <a:t>Saturn V</a:t>
            </a:r>
            <a:endParaRPr lang="cs-CZ" sz="3600" b="1" dirty="0">
              <a:solidFill>
                <a:srgbClr val="008000"/>
              </a:solidFill>
            </a:endParaRPr>
          </a:p>
        </p:txBody>
      </p:sp>
      <p:sp>
        <p:nvSpPr>
          <p:cNvPr id="5" name="Vývojový diagram: děrná páska 4"/>
          <p:cNvSpPr/>
          <p:nvPr/>
        </p:nvSpPr>
        <p:spPr>
          <a:xfrm>
            <a:off x="2915816" y="4653136"/>
            <a:ext cx="2376264" cy="1800200"/>
          </a:xfrm>
          <a:prstGeom prst="flowChartPunchedTape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8000"/>
                </a:solidFill>
              </a:rPr>
              <a:t>C) Eagel</a:t>
            </a:r>
            <a:endParaRPr lang="cs-CZ" sz="3600" b="1" dirty="0">
              <a:solidFill>
                <a:srgbClr val="008000"/>
              </a:solidFill>
            </a:endParaRPr>
          </a:p>
        </p:txBody>
      </p:sp>
      <p:sp>
        <p:nvSpPr>
          <p:cNvPr id="6" name="Vývojový diagram: děrná páska 5"/>
          <p:cNvSpPr/>
          <p:nvPr/>
        </p:nvSpPr>
        <p:spPr>
          <a:xfrm>
            <a:off x="4788024" y="2348880"/>
            <a:ext cx="2376264" cy="1800200"/>
          </a:xfrm>
          <a:prstGeom prst="flowChartPunchedTape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8000"/>
                </a:solidFill>
              </a:rPr>
              <a:t>B) Neil</a:t>
            </a:r>
            <a:endParaRPr lang="cs-CZ" sz="3600" b="1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CC0000"/>
                </a:solidFill>
                <a:effectLst/>
              </a:rPr>
              <a:t>9) Jaká síla Měsíce způsobuje na Zemi příliv </a:t>
            </a:r>
            <a:r>
              <a:rPr lang="cs-CZ" sz="2800" dirty="0" smtClean="0">
                <a:solidFill>
                  <a:srgbClr val="CC0000"/>
                </a:solidFill>
                <a:effectLst/>
              </a:rPr>
              <a:t>             a </a:t>
            </a:r>
            <a:r>
              <a:rPr lang="cs-CZ" sz="2800" dirty="0" smtClean="0">
                <a:solidFill>
                  <a:srgbClr val="CC0000"/>
                </a:solidFill>
                <a:effectLst/>
              </a:rPr>
              <a:t>odliv?</a:t>
            </a:r>
            <a:br>
              <a:rPr lang="cs-CZ" sz="2800" dirty="0" smtClean="0">
                <a:solidFill>
                  <a:srgbClr val="CC0000"/>
                </a:solidFill>
                <a:effectLst/>
              </a:rPr>
            </a:br>
            <a:r>
              <a:rPr lang="cs-CZ" sz="2800" dirty="0" smtClean="0">
                <a:solidFill>
                  <a:srgbClr val="CC0000"/>
                </a:solidFill>
                <a:effectLst/>
              </a:rPr>
              <a:t>Vyber správnou odpověď:</a:t>
            </a:r>
            <a:endParaRPr lang="cs-CZ" sz="2800" dirty="0">
              <a:solidFill>
                <a:srgbClr val="CC0000"/>
              </a:solidFill>
              <a:effectLst/>
            </a:endParaRPr>
          </a:p>
        </p:txBody>
      </p:sp>
      <p:sp>
        <p:nvSpPr>
          <p:cNvPr id="4" name="Slunce 3"/>
          <p:cNvSpPr/>
          <p:nvPr/>
        </p:nvSpPr>
        <p:spPr>
          <a:xfrm>
            <a:off x="2857488" y="3643290"/>
            <a:ext cx="4929222" cy="3214710"/>
          </a:xfrm>
          <a:prstGeom prst="sun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990033"/>
                </a:solidFill>
              </a:rPr>
              <a:t>C) vztlaková</a:t>
            </a:r>
            <a:endParaRPr lang="cs-CZ" sz="2400" b="1" dirty="0">
              <a:solidFill>
                <a:srgbClr val="990033"/>
              </a:solidFill>
            </a:endParaRPr>
          </a:p>
        </p:txBody>
      </p:sp>
      <p:sp>
        <p:nvSpPr>
          <p:cNvPr id="5" name="Slunce 4"/>
          <p:cNvSpPr/>
          <p:nvPr/>
        </p:nvSpPr>
        <p:spPr>
          <a:xfrm>
            <a:off x="285720" y="1571612"/>
            <a:ext cx="4929222" cy="3214710"/>
          </a:xfrm>
          <a:prstGeom prst="sun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990033"/>
                </a:solidFill>
              </a:rPr>
              <a:t>A) gravitační</a:t>
            </a:r>
            <a:endParaRPr lang="cs-CZ" sz="2400" b="1" dirty="0">
              <a:solidFill>
                <a:srgbClr val="990033"/>
              </a:solidFill>
            </a:endParaRPr>
          </a:p>
        </p:txBody>
      </p:sp>
      <p:sp>
        <p:nvSpPr>
          <p:cNvPr id="6" name="Slunce 5"/>
          <p:cNvSpPr/>
          <p:nvPr/>
        </p:nvSpPr>
        <p:spPr>
          <a:xfrm>
            <a:off x="4214778" y="1285860"/>
            <a:ext cx="4929222" cy="3214710"/>
          </a:xfrm>
          <a:prstGeom prst="sun">
            <a:avLst/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990033"/>
                </a:solidFill>
              </a:rPr>
              <a:t>B) přitažlivá</a:t>
            </a:r>
            <a:endParaRPr lang="cs-CZ" sz="2400" b="1" dirty="0">
              <a:solidFill>
                <a:srgbClr val="9900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3333FF"/>
                </a:solidFill>
                <a:effectLst/>
              </a:rPr>
              <a:t>10) Jaký vliv na příliv a odliv má Slunce oproti Měsíci?</a:t>
            </a:r>
            <a:br>
              <a:rPr lang="cs-CZ" sz="3200" dirty="0" smtClean="0">
                <a:solidFill>
                  <a:srgbClr val="3333FF"/>
                </a:solidFill>
                <a:effectLst/>
              </a:rPr>
            </a:br>
            <a:r>
              <a:rPr lang="cs-CZ" sz="3200" dirty="0" smtClean="0">
                <a:solidFill>
                  <a:srgbClr val="3333FF"/>
                </a:solidFill>
                <a:effectLst/>
              </a:rPr>
              <a:t>Vyber správnou odpověď: </a:t>
            </a:r>
            <a:endParaRPr lang="cs-CZ" sz="3200" dirty="0">
              <a:solidFill>
                <a:srgbClr val="3333FF"/>
              </a:solidFill>
              <a:effectLst/>
            </a:endParaRPr>
          </a:p>
        </p:txBody>
      </p:sp>
      <p:sp>
        <p:nvSpPr>
          <p:cNvPr id="4" name="Obdélník s odříznutým příčným rohem 3"/>
          <p:cNvSpPr/>
          <p:nvPr/>
        </p:nvSpPr>
        <p:spPr>
          <a:xfrm>
            <a:off x="642910" y="2500306"/>
            <a:ext cx="2786082" cy="1643074"/>
          </a:xfrm>
          <a:prstGeom prst="snip2DiagRect">
            <a:avLst/>
          </a:prstGeom>
          <a:solidFill>
            <a:srgbClr val="99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0066"/>
                </a:solidFill>
              </a:rPr>
              <a:t>A) úplně stejný</a:t>
            </a:r>
            <a:endParaRPr lang="cs-CZ" sz="2400" b="1" dirty="0">
              <a:solidFill>
                <a:srgbClr val="000066"/>
              </a:solidFill>
            </a:endParaRPr>
          </a:p>
        </p:txBody>
      </p:sp>
      <p:sp>
        <p:nvSpPr>
          <p:cNvPr id="5" name="Obdélník s odříznutým příčným rohem 4"/>
          <p:cNvSpPr/>
          <p:nvPr/>
        </p:nvSpPr>
        <p:spPr>
          <a:xfrm>
            <a:off x="2928926" y="4786322"/>
            <a:ext cx="2786082" cy="1643074"/>
          </a:xfrm>
          <a:prstGeom prst="snip2DiagRect">
            <a:avLst/>
          </a:prstGeom>
          <a:solidFill>
            <a:srgbClr val="99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0066"/>
                </a:solidFill>
              </a:rPr>
              <a:t>C) zhruba poloviční</a:t>
            </a:r>
            <a:endParaRPr lang="cs-CZ" sz="2400" b="1" dirty="0">
              <a:solidFill>
                <a:srgbClr val="000066"/>
              </a:solidFill>
            </a:endParaRPr>
          </a:p>
        </p:txBody>
      </p:sp>
      <p:sp>
        <p:nvSpPr>
          <p:cNvPr id="6" name="Obdélník s odříznutým příčným rohem 5"/>
          <p:cNvSpPr/>
          <p:nvPr/>
        </p:nvSpPr>
        <p:spPr>
          <a:xfrm>
            <a:off x="5143504" y="2500306"/>
            <a:ext cx="2786082" cy="1643074"/>
          </a:xfrm>
          <a:prstGeom prst="snip2DiagRect">
            <a:avLst/>
          </a:prstGeom>
          <a:solidFill>
            <a:srgbClr val="99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000066"/>
                </a:solidFill>
              </a:rPr>
              <a:t>B) zhruba dvojnásobný</a:t>
            </a:r>
            <a:endParaRPr lang="cs-CZ" sz="2400" b="1" dirty="0">
              <a:solidFill>
                <a:srgbClr val="00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07862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b="1" dirty="0" smtClean="0">
                <a:solidFill>
                  <a:srgbClr val="0000FF"/>
                </a:solidFill>
              </a:rPr>
              <a:t>doc. RNDr. Růžena  Kolářová, CSc., PaedDr. Jiří Bohuněk, Fyzika pro 9. ročník základní školy, nakladatelství Prometheus, 2008, ISBN 978-80-7196-193-2.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00FF"/>
                </a:solidFill>
                <a:hlinkClick r:id="rId2"/>
              </a:rPr>
              <a:t>www.office.</a:t>
            </a:r>
            <a:r>
              <a:rPr lang="cs-CZ" sz="1200" b="1" dirty="0" err="1" smtClean="0">
                <a:solidFill>
                  <a:srgbClr val="0000FF"/>
                </a:solidFill>
                <a:hlinkClick r:id="rId2"/>
              </a:rPr>
              <a:t>microsoft.com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cs-CZ" sz="1200" b="1" smtClean="0">
                <a:solidFill>
                  <a:srgbClr val="0000FF"/>
                </a:solidFill>
              </a:rPr>
              <a:t>http</a:t>
            </a:r>
            <a:r>
              <a:rPr lang="cs-CZ" sz="1200" b="1" dirty="0" smtClean="0">
                <a:solidFill>
                  <a:srgbClr val="0000FF"/>
                </a:solidFill>
              </a:rPr>
              <a:t>://cs.wikipedia.org/wiki/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2012-03-16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  <a:hlinkClick r:id="rId3"/>
              </a:rPr>
              <a:t>http://upload.wikimedia.org/wikipedia/commons/d/dd/Full_Moon_Luc_Viatour.jpg</a:t>
            </a:r>
            <a:r>
              <a:rPr lang="cs-CZ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2012-03-16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  <a:hlinkClick r:id="rId4"/>
              </a:rPr>
              <a:t>http://mladez.astro.cz/upload/clanky/nocni-obloha/minimum_o_hvezdach/obr.24-mesicni_more.jpg</a:t>
            </a:r>
            <a:r>
              <a:rPr lang="cs-CZ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2012-03-16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  <a:hlinkClick r:id="rId5"/>
              </a:rPr>
              <a:t>http://upload.wikimedia.org/wikipedia/commons/f/f8/Tycho_crater_on_the_Moon.jpg</a:t>
            </a:r>
            <a:r>
              <a:rPr lang="cs-CZ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2012-03-16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  <a:hlinkClick r:id="rId6"/>
              </a:rPr>
              <a:t>http://upload.wikimedia.org/wikipedia/commons/thumb/1/1b/Moon_Eclipse_cs.svg/590px-Moon_Eclipse_cs.svg.png</a:t>
            </a:r>
            <a:r>
              <a:rPr lang="cs-CZ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2012-03-16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  <a:hlinkClick r:id="rId7"/>
              </a:rPr>
              <a:t>http://mesic.astronomie.cz/Images/zatmeni-z-mesice.jpg</a:t>
            </a:r>
            <a:r>
              <a:rPr lang="cs-CZ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2012-03-16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  <a:hlinkClick r:id="rId8"/>
              </a:rPr>
              <a:t>http://www.astro.zcu.cz/obr.php?pid=704</a:t>
            </a:r>
            <a:r>
              <a:rPr lang="cs-CZ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2012-03-16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  <a:hlinkClick r:id="rId9"/>
              </a:rPr>
              <a:t>http://upload.wikimedia.org/wikipedia/commons/e/e5/The_Apollo_11_Prime_Crew_-_GPN-2000-001164.jpg</a:t>
            </a:r>
            <a:r>
              <a:rPr lang="cs-CZ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2012-03-16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  <a:hlinkClick r:id="rId10"/>
              </a:rPr>
              <a:t>http://upload.wikimedia.org/wikipedia/commons/8/8b/5927_NASA.jpg</a:t>
            </a:r>
            <a:r>
              <a:rPr lang="cs-CZ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2012-03-16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  <a:hlinkClick r:id="rId11"/>
              </a:rPr>
              <a:t>http://upload.wikimedia.org/wikipedia/commons/1/16/Apollo_11_Launch_-_GPN-2000-000630.jpg</a:t>
            </a:r>
            <a:r>
              <a:rPr lang="cs-CZ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2012-03-16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  <a:hlinkClick r:id="rId12"/>
              </a:rPr>
              <a:t>http://upload.wikimedia.org/wikipedia/commons/7/73/Moon_PIA00302.jpg</a:t>
            </a:r>
            <a:r>
              <a:rPr lang="cs-CZ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2012-03-16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00FF"/>
                </a:solidFill>
                <a:hlinkClick r:id="rId13"/>
              </a:rPr>
              <a:t>http://upload.wikimedia.org/wikipedia/commons/5/57/Cara-oculta-luna.jpg</a:t>
            </a:r>
            <a:r>
              <a:rPr lang="cs-CZ" sz="1200" b="1" dirty="0" smtClean="0">
                <a:solidFill>
                  <a:srgbClr val="0000FF"/>
                </a:solidFill>
              </a:rPr>
              <a:t> </a:t>
            </a:r>
            <a:r>
              <a:rPr lang="en-US" sz="1200" b="1" dirty="0" smtClean="0">
                <a:solidFill>
                  <a:srgbClr val="0000FF"/>
                </a:solidFill>
              </a:rPr>
              <a:t>[</a:t>
            </a:r>
            <a:r>
              <a:rPr lang="cs-CZ" sz="1200" b="1" dirty="0" smtClean="0">
                <a:solidFill>
                  <a:srgbClr val="0000FF"/>
                </a:solidFill>
              </a:rPr>
              <a:t>cit.: 2012-03-16</a:t>
            </a:r>
            <a:r>
              <a:rPr lang="en-US" sz="1200" b="1" dirty="0" smtClean="0">
                <a:solidFill>
                  <a:srgbClr val="0000FF"/>
                </a:solidFill>
              </a:rPr>
              <a:t>]</a:t>
            </a:r>
            <a:endParaRPr lang="cs-CZ" sz="1200" b="1" dirty="0" smtClean="0">
              <a:solidFill>
                <a:srgbClr val="0000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50"/>
                </a:solidFill>
                <a:effectLst/>
              </a:rPr>
              <a:t>Použité zdroje:</a:t>
            </a:r>
            <a:endParaRPr lang="cs-CZ" sz="3600" dirty="0">
              <a:solidFill>
                <a:srgbClr val="00B05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007183"/>
          </a:xfrm>
        </p:spPr>
        <p:txBody>
          <a:bodyPr>
            <a:normAutofit fontScale="92500" lnSpcReduction="10000"/>
          </a:bodyPr>
          <a:lstStyle/>
          <a:p>
            <a:pPr marL="624078" indent="-514350">
              <a:buAutoNum type="arabicParenR"/>
            </a:pPr>
            <a:r>
              <a:rPr lang="cs-CZ" sz="2400" b="1" dirty="0" smtClean="0">
                <a:solidFill>
                  <a:srgbClr val="0033CC"/>
                </a:solidFill>
              </a:rPr>
              <a:t>Prezentace slouží k prohloubení znalostí.</a:t>
            </a:r>
          </a:p>
          <a:p>
            <a:pPr marL="624078" indent="-514350">
              <a:buAutoNum type="arabicParenR"/>
            </a:pPr>
            <a:r>
              <a:rPr lang="cs-CZ" sz="2400" b="1" dirty="0" smtClean="0">
                <a:solidFill>
                  <a:srgbClr val="0033CC"/>
                </a:solidFill>
              </a:rPr>
              <a:t>Žák porovnává poznatky získané v zeměpise a ve fyzice s podrobnějšími informacemi o měsíci v literatuře nebo na internetu.</a:t>
            </a:r>
          </a:p>
          <a:p>
            <a:pPr marL="624078" indent="-514350">
              <a:buAutoNum type="arabicParenR"/>
            </a:pPr>
            <a:r>
              <a:rPr lang="cs-CZ" sz="2400" b="1" dirty="0" smtClean="0">
                <a:solidFill>
                  <a:srgbClr val="0033CC"/>
                </a:solidFill>
              </a:rPr>
              <a:t>Žák zná dobu oběhu Měsíce kolem Země a dobu oběhu rotace.</a:t>
            </a:r>
          </a:p>
          <a:p>
            <a:pPr marL="624078" indent="-514350">
              <a:buAutoNum type="arabicParenR"/>
            </a:pPr>
            <a:r>
              <a:rPr lang="cs-CZ" sz="2400" b="1" dirty="0" smtClean="0">
                <a:solidFill>
                  <a:srgbClr val="0033CC"/>
                </a:solidFill>
              </a:rPr>
              <a:t>Žák stručně popíše charakteristiku Měsíce a zná rozdíl mezi přivrácenou a odvrácenou stranou Měsíce.</a:t>
            </a:r>
          </a:p>
          <a:p>
            <a:pPr marL="624078" indent="-514350">
              <a:buAutoNum type="arabicParenR"/>
            </a:pPr>
            <a:r>
              <a:rPr lang="cs-CZ" sz="2400" b="1" dirty="0" smtClean="0">
                <a:solidFill>
                  <a:srgbClr val="0033CC"/>
                </a:solidFill>
              </a:rPr>
              <a:t>Žák zná teorie vzniku Měsíce.</a:t>
            </a:r>
          </a:p>
          <a:p>
            <a:pPr marL="624078" indent="-514350">
              <a:buAutoNum type="arabicParenR"/>
            </a:pPr>
            <a:r>
              <a:rPr lang="cs-CZ" sz="2400" b="1" dirty="0" smtClean="0">
                <a:solidFill>
                  <a:srgbClr val="0033CC"/>
                </a:solidFill>
              </a:rPr>
              <a:t>Žák popíše povrch Měsíce (moře, krátery, pohoří)</a:t>
            </a:r>
          </a:p>
          <a:p>
            <a:pPr marL="624078" indent="-514350">
              <a:buAutoNum type="arabicParenR"/>
            </a:pPr>
            <a:r>
              <a:rPr lang="cs-CZ" sz="2400" b="1" dirty="0" smtClean="0">
                <a:solidFill>
                  <a:srgbClr val="0033CC"/>
                </a:solidFill>
              </a:rPr>
              <a:t>Žák popíše vlivy Měsíce na Zem, ví,  jak vzniká zatmění Měsíce.</a:t>
            </a:r>
          </a:p>
          <a:p>
            <a:pPr marL="624078" indent="-514350">
              <a:buAutoNum type="arabicParenR"/>
            </a:pPr>
            <a:r>
              <a:rPr lang="cs-CZ" sz="2400" b="1" dirty="0" smtClean="0">
                <a:solidFill>
                  <a:srgbClr val="0033CC"/>
                </a:solidFill>
              </a:rPr>
              <a:t>Žák se seznámí s průzkumem Měsíce.</a:t>
            </a:r>
          </a:p>
          <a:p>
            <a:pPr marL="624078" indent="-514350">
              <a:buAutoNum type="arabicParenR"/>
            </a:pPr>
            <a:r>
              <a:rPr lang="cs-CZ" sz="2400" b="1" dirty="0" smtClean="0">
                <a:solidFill>
                  <a:srgbClr val="0033CC"/>
                </a:solidFill>
              </a:rPr>
              <a:t>Žák odpoví na otázky-žák vybírá správné odpovědi.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2060"/>
                </a:solidFill>
                <a:effectLst/>
              </a:rPr>
              <a:t>Metodika prezentace:</a:t>
            </a:r>
            <a:endParaRPr lang="cs-CZ" sz="3600" dirty="0">
              <a:solidFill>
                <a:srgbClr val="00206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255</TotalTime>
  <Words>1220</Words>
  <Application>Microsoft Office PowerPoint</Application>
  <PresentationFormat>Předvádění na obrazovce (4:3)</PresentationFormat>
  <Paragraphs>180</Paragraphs>
  <Slides>31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Shluk</vt:lpstr>
      <vt:lpstr>Snímek 1</vt:lpstr>
      <vt:lpstr>Měsíc, jak je viděn ze Země</vt:lpstr>
      <vt:lpstr>Měsíc - oběh</vt:lpstr>
      <vt:lpstr>Měsíc, charakteristika</vt:lpstr>
      <vt:lpstr>Vznik Měsíce</vt:lpstr>
      <vt:lpstr>Snímek 6</vt:lpstr>
      <vt:lpstr>Snímek 7</vt:lpstr>
      <vt:lpstr>Povrch Měsíce</vt:lpstr>
      <vt:lpstr>„Moře“ Měsíce – „tvář Měsíce“</vt:lpstr>
      <vt:lpstr>Měsíční krátery</vt:lpstr>
      <vt:lpstr>Působení Měsíce na Zem-příliv a odliv</vt:lpstr>
      <vt:lpstr>Zatmění Měsíce</vt:lpstr>
      <vt:lpstr>Snímek 13</vt:lpstr>
      <vt:lpstr>Snímek 14</vt:lpstr>
      <vt:lpstr>Průzkum Měsíce</vt:lpstr>
      <vt:lpstr>Snímek 16</vt:lpstr>
      <vt:lpstr>První přistání člověka na Měsíci</vt:lpstr>
      <vt:lpstr>Snímek 18</vt:lpstr>
      <vt:lpstr>Snímek 19</vt:lpstr>
      <vt:lpstr> Odpověz na otázky: 1) Jaký průměr má Měsíc v rovníkové části? Vyber správnou odpověď: </vt:lpstr>
      <vt:lpstr>2) Vyjmenuj fáze měsíce. Vyber správné odpovědi: </vt:lpstr>
      <vt:lpstr>3) Jak říkáme tmavým oblastem                 na povrchu Měsíce, tzv. „tvář“ Měsíce? Vyber správnou odpověď: </vt:lpstr>
      <vt:lpstr>4) Jak se jmenuje známý kráter               na Měsíci s průměrem 85 km? Vyber správnou odpověď: </vt:lpstr>
      <vt:lpstr>5)Kdy nastává zatmění Měsíce? Vyber správné odpovědi: </vt:lpstr>
      <vt:lpstr>6) V jakém roce, čí a jaká sonda provedla první průzkum Měsíce? Vyber správnou odpověď:</vt:lpstr>
      <vt:lpstr>7) Kteří muži kráčeli dne 20. července 1969 jako první po povrchu Měsíce? Vyber správnou odpověď: </vt:lpstr>
      <vt:lpstr>8) Jak se nazývá lunární modul Apolla 11? Vyber správnou odpověď:</vt:lpstr>
      <vt:lpstr>9) Jaká síla Měsíce způsobuje na Zemi příliv              a odliv? Vyber správnou odpověď:</vt:lpstr>
      <vt:lpstr>10) Jaký vliv na příliv a odliv má Slunce oproti Měsíci? Vyber správnou odpověď: 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Dum</cp:lastModifiedBy>
  <cp:revision>37</cp:revision>
  <dcterms:created xsi:type="dcterms:W3CDTF">2012-03-11T14:43:52Z</dcterms:created>
  <dcterms:modified xsi:type="dcterms:W3CDTF">2012-06-16T15:54:08Z</dcterms:modified>
</cp:coreProperties>
</file>