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64" r:id="rId4"/>
    <p:sldId id="265" r:id="rId5"/>
    <p:sldId id="266" r:id="rId6"/>
    <p:sldId id="262" r:id="rId7"/>
    <p:sldId id="263" r:id="rId8"/>
    <p:sldId id="261" r:id="rId9"/>
    <p:sldId id="267" r:id="rId10"/>
    <p:sldId id="269" r:id="rId11"/>
    <p:sldId id="270" r:id="rId12"/>
    <p:sldId id="271" r:id="rId13"/>
    <p:sldId id="273" r:id="rId14"/>
    <p:sldId id="272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  <p:sldId id="282" r:id="rId24"/>
    <p:sldId id="283" r:id="rId25"/>
    <p:sldId id="284" r:id="rId26"/>
    <p:sldId id="285" r:id="rId27"/>
    <p:sldId id="286" r:id="rId28"/>
    <p:sldId id="257" r:id="rId29"/>
    <p:sldId id="259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3333FF"/>
    <a:srgbClr val="99FF99"/>
    <a:srgbClr val="009900"/>
    <a:srgbClr val="3333CC"/>
    <a:srgbClr val="99CCFF"/>
    <a:srgbClr val="FF0000"/>
    <a:srgbClr val="FFFFCC"/>
    <a:srgbClr val="990000"/>
    <a:srgbClr val="800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1C3898F-E810-4199-BA4D-C9D91A8467FD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3EF88D2-F813-4744-ACBC-4C91ED731E5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C3898F-E810-4199-BA4D-C9D91A8467FD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3EF88D2-F813-4744-ACBC-4C91ED731E5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C3898F-E810-4199-BA4D-C9D91A8467FD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3EF88D2-F813-4744-ACBC-4C91ED731E5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C3898F-E810-4199-BA4D-C9D91A8467FD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3EF88D2-F813-4744-ACBC-4C91ED731E5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C3898F-E810-4199-BA4D-C9D91A8467FD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3EF88D2-F813-4744-ACBC-4C91ED731E5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C3898F-E810-4199-BA4D-C9D91A8467FD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3EF88D2-F813-4744-ACBC-4C91ED731E5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C3898F-E810-4199-BA4D-C9D91A8467FD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3EF88D2-F813-4744-ACBC-4C91ED731E5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51C3898F-E810-4199-BA4D-C9D91A8467FD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3EF88D2-F813-4744-ACBC-4C91ED731E5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1C3898F-E810-4199-BA4D-C9D91A8467FD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3EF88D2-F813-4744-ACBC-4C91ED731E5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C3898F-E810-4199-BA4D-C9D91A8467FD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3EF88D2-F813-4744-ACBC-4C91ED731E5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C3898F-E810-4199-BA4D-C9D91A8467FD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3EF88D2-F813-4744-ACBC-4C91ED731E5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1C3898F-E810-4199-BA4D-C9D91A8467FD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43EF88D2-F813-4744-ACBC-4C91ED731E5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c/c2/Position_Alpha_Cen.png" TargetMode="External"/><Relationship Id="rId3" Type="http://schemas.openxmlformats.org/officeDocument/2006/relationships/hyperlink" Target="http://astronomia.zcu.cz/obr/hvezdy/diagram/sun_red_giant.gif" TargetMode="External"/><Relationship Id="rId7" Type="http://schemas.openxmlformats.org/officeDocument/2006/relationships/hyperlink" Target="http://upload.wikimedia.org/wikipedia/commons/5/53/Alpha_Centauri_relative_sizes.svg" TargetMode="External"/><Relationship Id="rId2" Type="http://schemas.openxmlformats.org/officeDocument/2006/relationships/hyperlink" Target="http://upload.wikimedia.org/wikipedia/commons/6/6e/The_sun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5/57/Albireo.jpg" TargetMode="External"/><Relationship Id="rId5" Type="http://schemas.openxmlformats.org/officeDocument/2006/relationships/hyperlink" Target="http://astronomia.zcu.cz/obr/hvezdy/trpaslik/06_evoluce.jpg" TargetMode="External"/><Relationship Id="rId4" Type="http://schemas.openxmlformats.org/officeDocument/2006/relationships/hyperlink" Target="http://upload.wikimedia.org/wikipedia/commons/c/cb/Neutronova-hvezda-vyrez-cs.jpg" TargetMode="External"/><Relationship Id="rId9" Type="http://schemas.openxmlformats.org/officeDocument/2006/relationships/hyperlink" Target="http://upload.wikimedia.org/wikipedia/commons/6/64/Position_Alpha_Cma.png" TargetMode="Externa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464703" y="5433645"/>
            <a:ext cx="7421478" cy="1071570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lvl="0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9. ročníku</a:t>
            </a:r>
            <a:r>
              <a:rPr lang="cs-CZ" sz="1600" b="1" dirty="0" smtClean="0">
                <a:solidFill>
                  <a:srgbClr val="00B0F0"/>
                </a:solidFill>
              </a:rPr>
              <a:t>. Slouží k zopakování naučeného učiva. Žák prohloubí znalosti získané v zeměpisu a ve fyzice.</a:t>
            </a:r>
            <a:endParaRPr lang="cs-CZ" sz="1600" b="1" noProof="0" dirty="0" smtClean="0">
              <a:solidFill>
                <a:srgbClr val="00B0F0"/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187624" y="4938139"/>
            <a:ext cx="7587028" cy="495506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Hvězdné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systémy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03905" y="2105437"/>
            <a:ext cx="589040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příroda_Fyzika_Závěrečný přehled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03/2012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>
                <a:solidFill>
                  <a:srgbClr val="002060"/>
                </a:solidFill>
              </a:rPr>
              <a:t>VY_32_INOVACE_FY.ZP.9.A.11_hvezdne_systemy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620688"/>
            <a:ext cx="1811936" cy="1714512"/>
          </a:xfrm>
          <a:prstGeom prst="rect">
            <a:avLst/>
          </a:prstGeom>
          <a:noFill/>
        </p:spPr>
      </p:pic>
      <p:pic>
        <p:nvPicPr>
          <p:cNvPr id="8" name="obrázek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663459"/>
            <a:ext cx="5672777" cy="109609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450711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990099"/>
                </a:solidFill>
              </a:rPr>
              <a:t>pojmem „hvězda“ tělesa, která na obloze svítí,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990099"/>
                </a:solidFill>
              </a:rPr>
              <a:t>svítí samy,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990099"/>
                </a:solidFill>
              </a:rPr>
              <a:t>vznikají působením gravitační síly z velkých mračen prachu a plynu,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990099"/>
                </a:solidFill>
              </a:rPr>
              <a:t>fáze protohvězdy,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990099"/>
                </a:solidFill>
              </a:rPr>
              <a:t>hlavní období stabilní hvězdy,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990099"/>
                </a:solidFill>
              </a:rPr>
              <a:t>energii získává z jaderných reakcí (vodík se mění na hélium)</a:t>
            </a:r>
          </a:p>
          <a:p>
            <a:pPr>
              <a:buNone/>
            </a:pPr>
            <a:endParaRPr lang="cs-CZ" sz="2800" b="1" dirty="0" smtClean="0">
              <a:solidFill>
                <a:srgbClr val="990099"/>
              </a:solidFill>
            </a:endParaRPr>
          </a:p>
          <a:p>
            <a:pPr>
              <a:buNone/>
            </a:pPr>
            <a:endParaRPr lang="cs-CZ" sz="2800" b="1" dirty="0" smtClean="0">
              <a:solidFill>
                <a:srgbClr val="990099"/>
              </a:solidFill>
            </a:endParaRPr>
          </a:p>
          <a:p>
            <a:pPr>
              <a:buNone/>
            </a:pPr>
            <a:endParaRPr lang="cs-CZ" sz="2800" b="1" dirty="0" smtClean="0">
              <a:solidFill>
                <a:srgbClr val="990099"/>
              </a:solidFill>
            </a:endParaRPr>
          </a:p>
          <a:p>
            <a:pPr>
              <a:buNone/>
            </a:pPr>
            <a:endParaRPr lang="cs-CZ" sz="2800" b="1" dirty="0">
              <a:solidFill>
                <a:srgbClr val="99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2900354" cy="65403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C3399"/>
                </a:solidFill>
                <a:effectLst/>
              </a:rPr>
              <a:t>Hvězdy</a:t>
            </a:r>
            <a:endParaRPr lang="cs-CZ" sz="3600" dirty="0">
              <a:solidFill>
                <a:srgbClr val="CC3399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1571612"/>
            <a:ext cx="5929354" cy="4447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357158" y="500042"/>
            <a:ext cx="84296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3333CC"/>
                </a:solidFill>
              </a:rPr>
              <a:t>Nejbližší hvězda spektrální třídy G2 - Slunce</a:t>
            </a:r>
            <a:endParaRPr lang="cs-CZ" sz="2800" b="1" dirty="0">
              <a:solidFill>
                <a:srgbClr val="3333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928803"/>
            <a:ext cx="8229600" cy="335758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u="sng" dirty="0" smtClean="0">
                <a:solidFill>
                  <a:srgbClr val="008000"/>
                </a:solidFill>
              </a:rPr>
              <a:t>Jádro </a:t>
            </a:r>
            <a:r>
              <a:rPr lang="cs-CZ" sz="2800" b="1" dirty="0" smtClean="0">
                <a:solidFill>
                  <a:srgbClr val="00FF00"/>
                </a:solidFill>
              </a:rPr>
              <a:t>– zde probíhá termonukleární syntéza vodíku na hélium,</a:t>
            </a:r>
          </a:p>
          <a:p>
            <a:pPr>
              <a:buFont typeface="Wingdings" pitchFamily="2" charset="2"/>
              <a:buChar char="q"/>
            </a:pPr>
            <a:r>
              <a:rPr lang="cs-CZ" sz="2800" b="1" u="sng" dirty="0" smtClean="0">
                <a:solidFill>
                  <a:srgbClr val="008000"/>
                </a:solidFill>
              </a:rPr>
              <a:t>Zářivá zóna</a:t>
            </a:r>
            <a:r>
              <a:rPr lang="cs-CZ" sz="2800" b="1" dirty="0" smtClean="0">
                <a:solidFill>
                  <a:srgbClr val="00FF00"/>
                </a:solidFill>
              </a:rPr>
              <a:t>-vrstva v zářivé rovnováze, velká část hvězdy,</a:t>
            </a:r>
          </a:p>
          <a:p>
            <a:pPr>
              <a:buFont typeface="Wingdings" pitchFamily="2" charset="2"/>
              <a:buChar char="q"/>
            </a:pPr>
            <a:r>
              <a:rPr lang="cs-CZ" sz="2800" b="1" u="sng" dirty="0" smtClean="0">
                <a:solidFill>
                  <a:srgbClr val="008000"/>
                </a:solidFill>
              </a:rPr>
              <a:t>Konvektivní vrstva </a:t>
            </a:r>
            <a:r>
              <a:rPr lang="cs-CZ" sz="2800" b="1" dirty="0" smtClean="0">
                <a:solidFill>
                  <a:srgbClr val="00FF00"/>
                </a:solidFill>
              </a:rPr>
              <a:t>(vrstva proudění) – granulace – přenášení energie pomocí vzestupných a sestupných proudů</a:t>
            </a: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b="1" dirty="0" smtClean="0">
              <a:solidFill>
                <a:srgbClr val="00FF00"/>
              </a:solidFill>
            </a:endParaRPr>
          </a:p>
          <a:p>
            <a:pPr>
              <a:buNone/>
            </a:pPr>
            <a:endParaRPr lang="cs-CZ" sz="2800" b="1" dirty="0" smtClean="0">
              <a:solidFill>
                <a:srgbClr val="00FF00"/>
              </a:solidFill>
            </a:endParaRPr>
          </a:p>
          <a:p>
            <a:pPr>
              <a:buNone/>
            </a:pPr>
            <a:endParaRPr lang="cs-CZ" sz="2800" b="1" dirty="0">
              <a:solidFill>
                <a:srgbClr val="00FF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829180" cy="93978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9900"/>
                </a:solidFill>
                <a:effectLst/>
              </a:rPr>
              <a:t>Hvězdy - struktura</a:t>
            </a:r>
            <a:endParaRPr lang="cs-CZ" sz="3600" dirty="0">
              <a:solidFill>
                <a:srgbClr val="0099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2500306"/>
            <a:ext cx="8229600" cy="273349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00"/>
                </a:solidFill>
              </a:rPr>
              <a:t>Fotosféra – povrch hvězdy (zde je viditelná granulace),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00"/>
                </a:solidFill>
              </a:rPr>
              <a:t>Chromosféra – vnější vrstva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00"/>
                </a:solidFill>
              </a:rPr>
              <a:t>Koróna – nejsvrchnější a nejřidší vrstva hvězdy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b="1" dirty="0">
              <a:solidFill>
                <a:srgbClr val="CC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972056" cy="93978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/>
              </a:rPr>
              <a:t>Hvězdná atmosféra</a:t>
            </a:r>
            <a:endParaRPr lang="cs-CZ" sz="3600" dirty="0">
              <a:solidFill>
                <a:srgbClr val="FF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20" y="2643182"/>
            <a:ext cx="8229600" cy="201911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CC"/>
                </a:solidFill>
              </a:rPr>
              <a:t>rozdílnou barvu,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CC"/>
                </a:solidFill>
              </a:rPr>
              <a:t>jasné modré jsou velmi žhavé (teplota na jejich povrchu až 35 000 </a:t>
            </a:r>
            <a:r>
              <a:rPr lang="cs-CZ" sz="2800" b="1" dirty="0" smtClean="0">
                <a:solidFill>
                  <a:srgbClr val="3333CC"/>
                </a:solidFill>
                <a:latin typeface="Arial"/>
                <a:cs typeface="Arial"/>
              </a:rPr>
              <a:t>°C),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CC"/>
                </a:solidFill>
                <a:latin typeface="Arial"/>
                <a:cs typeface="Arial"/>
              </a:rPr>
              <a:t>červené hvězdy jsou nejchladnější (3 000 °C)</a:t>
            </a:r>
          </a:p>
          <a:p>
            <a:pPr>
              <a:buNone/>
            </a:pPr>
            <a:endParaRPr lang="cs-CZ" sz="2800" b="1" dirty="0">
              <a:solidFill>
                <a:srgbClr val="33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3900486" cy="86834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66FF"/>
                </a:solidFill>
                <a:effectLst/>
              </a:rPr>
              <a:t>Hvězdy - barva</a:t>
            </a:r>
            <a:endParaRPr lang="cs-CZ" sz="3600" dirty="0">
              <a:solidFill>
                <a:srgbClr val="0066FF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4935745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>
                <a:solidFill>
                  <a:srgbClr val="660033"/>
                </a:solidFill>
              </a:rPr>
              <a:t>Např.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660033"/>
                </a:solidFill>
              </a:rPr>
              <a:t>Červený trpaslík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660033"/>
                </a:solidFill>
              </a:rPr>
              <a:t>Bílý trpaslík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660033"/>
                </a:solidFill>
              </a:rPr>
              <a:t>Černý trpaslík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660033"/>
                </a:solidFill>
              </a:rPr>
              <a:t>Hnědý trpaslík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660033"/>
                </a:solidFill>
              </a:rPr>
              <a:t>S-hvězdy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660033"/>
                </a:solidFill>
              </a:rPr>
              <a:t>Obr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660033"/>
                </a:solidFill>
              </a:rPr>
              <a:t>Nadobr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660033"/>
                </a:solidFill>
              </a:rPr>
              <a:t>Veleobr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660033"/>
                </a:solidFill>
              </a:rPr>
              <a:t>Neutronová hvězda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660033"/>
                </a:solidFill>
              </a:rPr>
              <a:t>Dvojhvězda (hvězdné systémy)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b="1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543428" cy="65403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C0000"/>
                </a:solidFill>
                <a:effectLst/>
              </a:rPr>
              <a:t>Hvězdy - druhy</a:t>
            </a:r>
            <a:endParaRPr lang="cs-CZ" sz="3600" dirty="0">
              <a:solidFill>
                <a:srgbClr val="CC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FF00"/>
                </a:solidFill>
              </a:rPr>
              <a:t>vývojem se zmenšují zásoby energie,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FF00"/>
                </a:solidFill>
              </a:rPr>
              <a:t>hmotnost je rozhodující pro způsob zániku,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FF00"/>
                </a:solidFill>
              </a:rPr>
              <a:t>hmotnější hvězdy své vodíkové palivo spotřebovávají mnohem rychleji,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FF00"/>
                </a:solidFill>
              </a:rPr>
              <a:t>velká hmotnost – kratší doba stability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FF00"/>
                </a:solidFill>
              </a:rPr>
              <a:t>zemře buď poměrně klidně jako bílý trpaslík,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FF00"/>
                </a:solidFill>
              </a:rPr>
              <a:t>nebo vybuchne jako supernova</a:t>
            </a:r>
          </a:p>
          <a:p>
            <a:pPr>
              <a:buNone/>
            </a:pPr>
            <a:endParaRPr lang="cs-CZ" sz="2800" b="1" dirty="0">
              <a:solidFill>
                <a:srgbClr val="00FF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3900486" cy="86834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33CC33"/>
                </a:solidFill>
                <a:effectLst/>
              </a:rPr>
              <a:t>Hvězdy-zánik</a:t>
            </a:r>
            <a:endParaRPr lang="cs-CZ" sz="3600" dirty="0">
              <a:solidFill>
                <a:srgbClr val="33CC3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285860"/>
            <a:ext cx="8121170" cy="425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8596" y="357166"/>
            <a:ext cx="4500594" cy="86834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00"/>
                </a:solidFill>
                <a:effectLst/>
              </a:rPr>
              <a:t>Červený trpaslík</a:t>
            </a:r>
            <a:endParaRPr lang="cs-CZ" sz="3200" dirty="0">
              <a:solidFill>
                <a:srgbClr val="CC0000"/>
              </a:solidFill>
              <a:effectLst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990033"/>
                </a:solidFill>
              </a:rPr>
              <a:t>malá, relativně chladná hvězda,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990033"/>
                </a:solidFill>
              </a:rPr>
              <a:t>nejpočetnější typ hvězd ve vesmíru (75%),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990033"/>
                </a:solidFill>
              </a:rPr>
              <a:t>povrchová teplota menší než 3 500 K,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990033"/>
                </a:solidFill>
              </a:rPr>
              <a:t>vyzařují málo světla (1/10 000 zářivého výkonu Slunce,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990033"/>
                </a:solidFill>
              </a:rPr>
              <a:t>pomalé spalování vodíku = odhadovaná životnost několik desítek miliard až po bilióny let</a:t>
            </a:r>
          </a:p>
          <a:p>
            <a:pPr>
              <a:buNone/>
            </a:pPr>
            <a:endParaRPr lang="cs-CZ" sz="2800" b="1" dirty="0" smtClean="0">
              <a:solidFill>
                <a:srgbClr val="990033"/>
              </a:solidFill>
            </a:endParaRPr>
          </a:p>
          <a:p>
            <a:pPr>
              <a:buNone/>
            </a:pPr>
            <a:endParaRPr lang="cs-CZ" sz="2800" b="1" dirty="0" smtClean="0">
              <a:solidFill>
                <a:srgbClr val="990033"/>
              </a:solidFill>
            </a:endParaRPr>
          </a:p>
          <a:p>
            <a:pPr>
              <a:buNone/>
            </a:pPr>
            <a:endParaRPr lang="cs-CZ" sz="2800" b="1" dirty="0" smtClean="0">
              <a:solidFill>
                <a:srgbClr val="99003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20" y="1357298"/>
            <a:ext cx="3186106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0099"/>
                </a:solidFill>
              </a:rPr>
              <a:t>astronomický objekt vznikající  zhroucením hvězdy průměrné nebo podprůměrné hmotnosti,</a:t>
            </a:r>
          </a:p>
          <a:p>
            <a:pPr>
              <a:buNone/>
            </a:pP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3257544" cy="72547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00FF"/>
                </a:solidFill>
              </a:rPr>
              <a:t>Bílý trpaslík</a:t>
            </a:r>
            <a:endParaRPr lang="cs-CZ" sz="3600" dirty="0">
              <a:solidFill>
                <a:srgbClr val="0000FF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868" y="1071546"/>
            <a:ext cx="5357850" cy="535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1142984"/>
            <a:ext cx="6950371" cy="55649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285720" y="285728"/>
            <a:ext cx="85725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3333FF"/>
                </a:solidFill>
              </a:rPr>
              <a:t>Neutronové hvězdy jsou závěrečným stádiem vývoje hvězd</a:t>
            </a:r>
            <a:endParaRPr lang="cs-CZ" sz="2800" b="1" dirty="0">
              <a:solidFill>
                <a:srgbClr val="3333FF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2571744"/>
            <a:ext cx="192876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Vznikají jako pozůstatek po výbuchu supernovy</a:t>
            </a:r>
            <a:endParaRPr lang="cs-CZ" sz="2400" b="1" dirty="0">
              <a:solidFill>
                <a:srgbClr val="008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  <p:bldP spid="5" grpId="0" build="allAtOnce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401937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99"/>
                </a:solidFill>
              </a:rPr>
              <a:t>více než 70% všech hvězd tvoří dvojhvězdy,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99"/>
                </a:solidFill>
              </a:rPr>
              <a:t>v Mléčné dráze je to více jak polovina,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99"/>
                </a:solidFill>
              </a:rPr>
              <a:t>dvě hvězdy, které jsou blízko sebe,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99"/>
                </a:solidFill>
              </a:rPr>
              <a:t>fyzická dvojhvězda=obíhají kolem společného těžiště,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99"/>
                </a:solidFill>
              </a:rPr>
              <a:t>optická dvojhvězda=podle pohledu pozorovatele se promítají blízko sebe (v prostoru daleko od sebe)</a:t>
            </a:r>
          </a:p>
          <a:p>
            <a:pPr>
              <a:buNone/>
            </a:pPr>
            <a:endParaRPr lang="cs-CZ" sz="2800" b="1" dirty="0" smtClean="0">
              <a:solidFill>
                <a:srgbClr val="CC0099"/>
              </a:solidFill>
            </a:endParaRPr>
          </a:p>
          <a:p>
            <a:pPr>
              <a:buNone/>
            </a:pPr>
            <a:endParaRPr lang="cs-CZ" sz="2800" b="1" dirty="0" smtClean="0">
              <a:solidFill>
                <a:srgbClr val="CC0099"/>
              </a:solidFill>
            </a:endParaRPr>
          </a:p>
          <a:p>
            <a:pPr>
              <a:buNone/>
            </a:pPr>
            <a:endParaRPr lang="cs-CZ" sz="2800" b="1" dirty="0" smtClean="0">
              <a:solidFill>
                <a:srgbClr val="CC0099"/>
              </a:solidFill>
            </a:endParaRPr>
          </a:p>
          <a:p>
            <a:pPr>
              <a:buNone/>
            </a:pPr>
            <a:endParaRPr lang="cs-CZ" sz="2800" b="1" dirty="0">
              <a:solidFill>
                <a:srgbClr val="CC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3114668" cy="79690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660033"/>
                </a:solidFill>
                <a:effectLst/>
              </a:rPr>
              <a:t>Dvojhvězdy</a:t>
            </a:r>
            <a:endParaRPr lang="cs-CZ" sz="3200" dirty="0">
              <a:solidFill>
                <a:srgbClr val="66003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86050" y="2786058"/>
            <a:ext cx="2943239" cy="30472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000100" y="1142984"/>
            <a:ext cx="70009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8000"/>
                </a:solidFill>
              </a:rPr>
              <a:t>Dvojhvězda Albireo ze souhvězdí Labutě</a:t>
            </a:r>
            <a:endParaRPr lang="cs-CZ" sz="2800" b="1" dirty="0">
              <a:solidFill>
                <a:srgbClr val="008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20" y="1214423"/>
            <a:ext cx="4257676" cy="28575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33CC33"/>
                </a:solidFill>
              </a:rPr>
              <a:t>Slunce,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33CC33"/>
                </a:solidFill>
              </a:rPr>
              <a:t>Alfa Centauri,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33CC33"/>
                </a:solidFill>
              </a:rPr>
              <a:t>Barnardova hvězda,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33CC33"/>
                </a:solidFill>
              </a:rPr>
              <a:t>Wolf 359,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33CC33"/>
                </a:solidFill>
              </a:rPr>
              <a:t>Sírius atd.</a:t>
            </a:r>
            <a:endParaRPr lang="cs-CZ" sz="2800" b="1" dirty="0">
              <a:solidFill>
                <a:srgbClr val="33CC3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6900882" cy="93978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Příklady hvězd nejbližších Zemi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86050" y="4071942"/>
            <a:ext cx="5289750" cy="19192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90625" y="762000"/>
            <a:ext cx="6762750" cy="533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285852" y="214290"/>
            <a:ext cx="628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0099"/>
                </a:solidFill>
              </a:rPr>
              <a:t>Růžová šipka ukazuje pozici </a:t>
            </a:r>
            <a:r>
              <a:rPr lang="cs-CZ" sz="2400" b="1" dirty="0" smtClean="0">
                <a:solidFill>
                  <a:srgbClr val="000099"/>
                </a:solidFill>
                <a:sym typeface="Symbol"/>
              </a:rPr>
              <a:t> Centauri</a:t>
            </a:r>
            <a:endParaRPr lang="cs-CZ" sz="2400" b="1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7620" y="857232"/>
            <a:ext cx="4643470" cy="55100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428596" y="928670"/>
            <a:ext cx="278608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660033"/>
                </a:solidFill>
              </a:rPr>
              <a:t>Sírius – nejjasnější hvězda souhvězdí Velkého psa,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2560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Odpověz na otázky: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>1) Jaký tvar mají hvězdy?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928662" y="2285992"/>
            <a:ext cx="3571900" cy="1857388"/>
          </a:xfrm>
          <a:prstGeom prst="ellipse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A)</a:t>
            </a:r>
          </a:p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hvězdicovitý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2928926" y="4500570"/>
            <a:ext cx="3571900" cy="1857388"/>
          </a:xfrm>
          <a:prstGeom prst="ellipse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C)</a:t>
            </a:r>
          </a:p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pěticípý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5000628" y="2000240"/>
            <a:ext cx="3571900" cy="1857388"/>
          </a:xfrm>
          <a:prstGeom prst="ellipse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B)</a:t>
            </a:r>
          </a:p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téměř kulovitý</a:t>
            </a:r>
            <a:endParaRPr lang="cs-CZ" sz="2800" b="1" dirty="0">
              <a:solidFill>
                <a:srgbClr val="00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CC00"/>
                </a:solidFill>
                <a:effectLst/>
              </a:rPr>
              <a:t>2) Která hvězda je Zemi nejbližší?</a:t>
            </a:r>
            <a:br>
              <a:rPr lang="cs-CZ" sz="3200" dirty="0" smtClean="0">
                <a:solidFill>
                  <a:srgbClr val="00CC00"/>
                </a:solidFill>
                <a:effectLst/>
              </a:rPr>
            </a:br>
            <a:r>
              <a:rPr lang="cs-CZ" sz="3200" dirty="0" smtClean="0">
                <a:solidFill>
                  <a:srgbClr val="00CC00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00CC00"/>
              </a:solidFill>
              <a:effectLst/>
            </a:endParaRPr>
          </a:p>
        </p:txBody>
      </p:sp>
      <p:sp>
        <p:nvSpPr>
          <p:cNvPr id="4" name="Vývojový diagram: děrná páska 3"/>
          <p:cNvSpPr/>
          <p:nvPr/>
        </p:nvSpPr>
        <p:spPr>
          <a:xfrm>
            <a:off x="857224" y="2786058"/>
            <a:ext cx="2857520" cy="1928826"/>
          </a:xfrm>
          <a:prstGeom prst="flowChartPunchedTape">
            <a:avLst/>
          </a:prstGeom>
          <a:solidFill>
            <a:srgbClr val="99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A) Slunce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5" name="Vývojový diagram: děrná páska 4"/>
          <p:cNvSpPr/>
          <p:nvPr/>
        </p:nvSpPr>
        <p:spPr>
          <a:xfrm>
            <a:off x="3428992" y="4643446"/>
            <a:ext cx="2857520" cy="1928826"/>
          </a:xfrm>
          <a:prstGeom prst="flowChartPunchedTape">
            <a:avLst/>
          </a:prstGeom>
          <a:solidFill>
            <a:srgbClr val="99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C) Sírius 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6" name="Vývojový diagram: děrná páska 5"/>
          <p:cNvSpPr/>
          <p:nvPr/>
        </p:nvSpPr>
        <p:spPr>
          <a:xfrm>
            <a:off x="4857752" y="2000240"/>
            <a:ext cx="2857520" cy="1928826"/>
          </a:xfrm>
          <a:prstGeom prst="flowChartPunchedTape">
            <a:avLst/>
          </a:prstGeom>
          <a:solidFill>
            <a:srgbClr val="99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B) Polárka</a:t>
            </a:r>
            <a:endParaRPr lang="cs-CZ" sz="2800" b="1" dirty="0">
              <a:solidFill>
                <a:srgbClr val="00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xit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65429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80"/>
                </a:solidFill>
                <a:effectLst/>
              </a:rPr>
              <a:t>3) Jaká fyzikální veličina je nejdůležitějším parametrem hvězd, podle níž se mimo jiné i určuje délka života hvězd? </a:t>
            </a:r>
            <a:br>
              <a:rPr lang="cs-CZ" sz="3200" dirty="0" smtClean="0">
                <a:solidFill>
                  <a:srgbClr val="800080"/>
                </a:solidFill>
                <a:effectLst/>
              </a:rPr>
            </a:br>
            <a:r>
              <a:rPr lang="cs-CZ" sz="3200" dirty="0" smtClean="0">
                <a:solidFill>
                  <a:srgbClr val="800080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80008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28596" y="3071810"/>
            <a:ext cx="3000396" cy="1357322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80"/>
                </a:solidFill>
              </a:rPr>
              <a:t>A) objem</a:t>
            </a:r>
            <a:endParaRPr lang="cs-CZ" sz="3200" b="1" dirty="0">
              <a:solidFill>
                <a:srgbClr val="80008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643174" y="4929198"/>
            <a:ext cx="3000396" cy="1357322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80"/>
                </a:solidFill>
              </a:rPr>
              <a:t>C) hmotnost</a:t>
            </a:r>
            <a:endParaRPr lang="cs-CZ" sz="3200" b="1" dirty="0">
              <a:solidFill>
                <a:srgbClr val="80008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357818" y="2857496"/>
            <a:ext cx="3000396" cy="1357322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80"/>
                </a:solidFill>
              </a:rPr>
              <a:t>B) hustota</a:t>
            </a:r>
            <a:endParaRPr lang="cs-CZ" sz="3200" b="1" dirty="0">
              <a:solidFill>
                <a:srgbClr val="80008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1142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00"/>
                </a:solidFill>
                <a:effectLst/>
              </a:rPr>
              <a:t>4) Kde probíhá u hvězd termonukleární syntéza vodíku na hélium?</a:t>
            </a:r>
            <a:br>
              <a:rPr lang="cs-CZ" sz="3200" dirty="0" smtClean="0">
                <a:solidFill>
                  <a:srgbClr val="CC0000"/>
                </a:solidFill>
                <a:effectLst/>
              </a:rPr>
            </a:br>
            <a:r>
              <a:rPr lang="cs-CZ" sz="3200" dirty="0" smtClean="0">
                <a:solidFill>
                  <a:srgbClr val="CC0000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CC0000"/>
              </a:solidFill>
              <a:effectLst/>
            </a:endParaRPr>
          </a:p>
        </p:txBody>
      </p:sp>
      <p:sp>
        <p:nvSpPr>
          <p:cNvPr id="4" name="7cípá hvězda 3"/>
          <p:cNvSpPr/>
          <p:nvPr/>
        </p:nvSpPr>
        <p:spPr>
          <a:xfrm>
            <a:off x="0" y="2071678"/>
            <a:ext cx="3500462" cy="3143272"/>
          </a:xfrm>
          <a:prstGeom prst="star7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A) 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 zářivé zóně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7cípá hvězda 4"/>
          <p:cNvSpPr/>
          <p:nvPr/>
        </p:nvSpPr>
        <p:spPr>
          <a:xfrm>
            <a:off x="3143240" y="3714728"/>
            <a:ext cx="3500462" cy="3143272"/>
          </a:xfrm>
          <a:prstGeom prst="star7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A) 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 jádru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7cípá hvězda 5"/>
          <p:cNvSpPr/>
          <p:nvPr/>
        </p:nvSpPr>
        <p:spPr>
          <a:xfrm>
            <a:off x="5429256" y="1285860"/>
            <a:ext cx="3500462" cy="3143272"/>
          </a:xfrm>
          <a:prstGeom prst="star7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B)  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Ve vrstvě proudění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3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7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20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854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5) Jak se nazývá nejsvrchnější a nejřidší vrstva atmosféry hvězdy?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  <p:sp>
        <p:nvSpPr>
          <p:cNvPr id="4" name="Obdélník se zakulaceným příčným rohem 3"/>
          <p:cNvSpPr/>
          <p:nvPr/>
        </p:nvSpPr>
        <p:spPr>
          <a:xfrm>
            <a:off x="642910" y="2928934"/>
            <a:ext cx="3143272" cy="1643074"/>
          </a:xfrm>
          <a:prstGeom prst="round2DiagRect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99"/>
                </a:solidFill>
              </a:rPr>
              <a:t>A) fotosféra</a:t>
            </a:r>
            <a:endParaRPr lang="cs-CZ" sz="3200" b="1" dirty="0">
              <a:solidFill>
                <a:srgbClr val="000099"/>
              </a:solidFill>
            </a:endParaRPr>
          </a:p>
        </p:txBody>
      </p:sp>
      <p:sp>
        <p:nvSpPr>
          <p:cNvPr id="5" name="Obdélník se zakulaceným příčným rohem 4"/>
          <p:cNvSpPr/>
          <p:nvPr/>
        </p:nvSpPr>
        <p:spPr>
          <a:xfrm>
            <a:off x="4000496" y="4857760"/>
            <a:ext cx="3143272" cy="1643074"/>
          </a:xfrm>
          <a:prstGeom prst="round2DiagRect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99"/>
                </a:solidFill>
              </a:rPr>
              <a:t>C) chromosféra</a:t>
            </a:r>
            <a:endParaRPr lang="cs-CZ" sz="3200" b="1" dirty="0">
              <a:solidFill>
                <a:srgbClr val="000099"/>
              </a:solidFill>
            </a:endParaRPr>
          </a:p>
        </p:txBody>
      </p:sp>
      <p:sp>
        <p:nvSpPr>
          <p:cNvPr id="6" name="Obdélník se zakulaceným příčným rohem 5"/>
          <p:cNvSpPr/>
          <p:nvPr/>
        </p:nvSpPr>
        <p:spPr>
          <a:xfrm>
            <a:off x="4714876" y="2357430"/>
            <a:ext cx="3143272" cy="1643074"/>
          </a:xfrm>
          <a:prstGeom prst="round2DiagRect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99"/>
                </a:solidFill>
              </a:rPr>
              <a:t>B) koróna</a:t>
            </a:r>
            <a:endParaRPr lang="cs-CZ" sz="3200" b="1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854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6) Jaká fyzikální veličina má vliv na barvu hvězdy?</a:t>
            </a:r>
            <a:br>
              <a:rPr lang="cs-CZ" sz="3200" dirty="0" smtClean="0">
                <a:solidFill>
                  <a:srgbClr val="008000"/>
                </a:solidFill>
                <a:effectLst/>
              </a:rPr>
            </a:br>
            <a:r>
              <a:rPr lang="cs-CZ" sz="3200" dirty="0" smtClean="0">
                <a:solidFill>
                  <a:srgbClr val="008000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sp>
        <p:nvSpPr>
          <p:cNvPr id="4" name="Plaketa 3"/>
          <p:cNvSpPr/>
          <p:nvPr/>
        </p:nvSpPr>
        <p:spPr>
          <a:xfrm>
            <a:off x="928662" y="2571744"/>
            <a:ext cx="2786082" cy="1928826"/>
          </a:xfrm>
          <a:prstGeom prst="plaque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9900"/>
                </a:solidFill>
              </a:rPr>
              <a:t>A) hmotnost</a:t>
            </a:r>
            <a:endParaRPr lang="cs-CZ" sz="3200" b="1" dirty="0">
              <a:solidFill>
                <a:srgbClr val="009900"/>
              </a:solidFill>
            </a:endParaRPr>
          </a:p>
        </p:txBody>
      </p:sp>
      <p:sp>
        <p:nvSpPr>
          <p:cNvPr id="5" name="Plaketa 4"/>
          <p:cNvSpPr/>
          <p:nvPr/>
        </p:nvSpPr>
        <p:spPr>
          <a:xfrm>
            <a:off x="3929058" y="4500570"/>
            <a:ext cx="2786082" cy="1928826"/>
          </a:xfrm>
          <a:prstGeom prst="plaque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9900"/>
                </a:solidFill>
              </a:rPr>
              <a:t>C) teplota</a:t>
            </a:r>
            <a:endParaRPr lang="cs-CZ" sz="3200" b="1" dirty="0">
              <a:solidFill>
                <a:srgbClr val="009900"/>
              </a:solidFill>
            </a:endParaRPr>
          </a:p>
        </p:txBody>
      </p:sp>
      <p:sp>
        <p:nvSpPr>
          <p:cNvPr id="6" name="Plaketa 5"/>
          <p:cNvSpPr/>
          <p:nvPr/>
        </p:nvSpPr>
        <p:spPr>
          <a:xfrm>
            <a:off x="5214942" y="2285992"/>
            <a:ext cx="2786082" cy="1928826"/>
          </a:xfrm>
          <a:prstGeom prst="plaque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9900"/>
                </a:solidFill>
              </a:rPr>
              <a:t>B) rychlost rotace</a:t>
            </a:r>
            <a:endParaRPr lang="cs-CZ" sz="3200" b="1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65429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9900CC"/>
                </a:solidFill>
                <a:effectLst/>
              </a:rPr>
              <a:t>7) Jaký je nejpočetnější typ hvězd (asi 75%)?</a:t>
            </a:r>
            <a:br>
              <a:rPr lang="cs-CZ" sz="3200" dirty="0" smtClean="0">
                <a:solidFill>
                  <a:srgbClr val="9900CC"/>
                </a:solidFill>
                <a:effectLst/>
              </a:rPr>
            </a:br>
            <a:r>
              <a:rPr lang="cs-CZ" sz="3200" dirty="0" smtClean="0">
                <a:solidFill>
                  <a:srgbClr val="9900CC"/>
                </a:solidFill>
                <a:effectLst/>
              </a:rPr>
              <a:t>Vyber správnou odpověď: </a:t>
            </a:r>
            <a:endParaRPr lang="cs-CZ" sz="3200" dirty="0">
              <a:solidFill>
                <a:srgbClr val="9900CC"/>
              </a:solidFill>
              <a:effectLst/>
            </a:endParaRPr>
          </a:p>
        </p:txBody>
      </p:sp>
      <p:sp>
        <p:nvSpPr>
          <p:cNvPr id="4" name="Slza 3"/>
          <p:cNvSpPr/>
          <p:nvPr/>
        </p:nvSpPr>
        <p:spPr>
          <a:xfrm>
            <a:off x="500034" y="2643182"/>
            <a:ext cx="2857520" cy="2286016"/>
          </a:xfrm>
          <a:prstGeom prst="teardrop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80"/>
                </a:solidFill>
              </a:rPr>
              <a:t>A) Červený trpaslík</a:t>
            </a:r>
            <a:endParaRPr lang="cs-CZ" sz="3200" b="1" dirty="0">
              <a:solidFill>
                <a:srgbClr val="800080"/>
              </a:solidFill>
            </a:endParaRPr>
          </a:p>
        </p:txBody>
      </p:sp>
      <p:sp>
        <p:nvSpPr>
          <p:cNvPr id="5" name="Slza 4"/>
          <p:cNvSpPr/>
          <p:nvPr/>
        </p:nvSpPr>
        <p:spPr>
          <a:xfrm>
            <a:off x="3000364" y="4571984"/>
            <a:ext cx="2786082" cy="2286016"/>
          </a:xfrm>
          <a:prstGeom prst="teardrop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80"/>
                </a:solidFill>
              </a:rPr>
              <a:t>C) Bílý trpaslík</a:t>
            </a:r>
            <a:endParaRPr lang="cs-CZ" sz="3200" b="1" dirty="0">
              <a:solidFill>
                <a:srgbClr val="800080"/>
              </a:solidFill>
            </a:endParaRPr>
          </a:p>
        </p:txBody>
      </p:sp>
      <p:sp>
        <p:nvSpPr>
          <p:cNvPr id="6" name="Slza 5"/>
          <p:cNvSpPr/>
          <p:nvPr/>
        </p:nvSpPr>
        <p:spPr>
          <a:xfrm>
            <a:off x="5000628" y="2285992"/>
            <a:ext cx="2857520" cy="2286016"/>
          </a:xfrm>
          <a:prstGeom prst="teardrop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80"/>
                </a:solidFill>
              </a:rPr>
              <a:t>B) Veleobr</a:t>
            </a:r>
            <a:endParaRPr lang="cs-CZ" sz="3200" b="1" dirty="0">
              <a:solidFill>
                <a:srgbClr val="80008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854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990000"/>
                </a:solidFill>
                <a:effectLst/>
              </a:rPr>
              <a:t>8) Kolik hvězd je přibližně vidět pouhým okem?</a:t>
            </a:r>
            <a:br>
              <a:rPr lang="cs-CZ" sz="3200" dirty="0" smtClean="0">
                <a:solidFill>
                  <a:srgbClr val="990000"/>
                </a:solidFill>
                <a:effectLst/>
              </a:rPr>
            </a:br>
            <a:r>
              <a:rPr lang="cs-CZ" sz="3200" dirty="0" smtClean="0">
                <a:solidFill>
                  <a:srgbClr val="990000"/>
                </a:solidFill>
                <a:effectLst/>
              </a:rPr>
              <a:t>Vyber správnou odpověď: </a:t>
            </a:r>
            <a:endParaRPr lang="cs-CZ" sz="3200" dirty="0">
              <a:solidFill>
                <a:srgbClr val="99000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42910" y="2500306"/>
            <a:ext cx="3429024" cy="192882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A) asi 50 000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286116" y="4643446"/>
            <a:ext cx="3429024" cy="192882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C) 10 000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072066" y="2285992"/>
            <a:ext cx="3429024" cy="192882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B) asi 2 000 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1142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3333FF"/>
                </a:solidFill>
                <a:effectLst/>
              </a:rPr>
              <a:t>9) Z jakých částic se skládá Neutronová hvězda?</a:t>
            </a:r>
            <a:br>
              <a:rPr lang="cs-CZ" sz="3200" dirty="0" smtClean="0">
                <a:solidFill>
                  <a:srgbClr val="3333FF"/>
                </a:solidFill>
                <a:effectLst/>
              </a:rPr>
            </a:br>
            <a:r>
              <a:rPr lang="cs-CZ" sz="3200" dirty="0" smtClean="0">
                <a:solidFill>
                  <a:srgbClr val="3333FF"/>
                </a:solidFill>
                <a:effectLst/>
              </a:rPr>
              <a:t>Vyber správnou odpověď: </a:t>
            </a:r>
            <a:endParaRPr lang="cs-CZ" sz="3200" dirty="0">
              <a:solidFill>
                <a:srgbClr val="3333FF"/>
              </a:solidFill>
              <a:effectLst/>
            </a:endParaRPr>
          </a:p>
        </p:txBody>
      </p:sp>
      <p:sp>
        <p:nvSpPr>
          <p:cNvPr id="4" name="Lichoběžník 3"/>
          <p:cNvSpPr/>
          <p:nvPr/>
        </p:nvSpPr>
        <p:spPr>
          <a:xfrm>
            <a:off x="571472" y="2714620"/>
            <a:ext cx="3429024" cy="1500198"/>
          </a:xfrm>
          <a:prstGeom prst="trapezoid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3333CC"/>
                </a:solidFill>
              </a:rPr>
              <a:t>A) z protonů</a:t>
            </a:r>
            <a:endParaRPr lang="cs-CZ" sz="3200" b="1" dirty="0">
              <a:solidFill>
                <a:srgbClr val="3333CC"/>
              </a:solidFill>
            </a:endParaRPr>
          </a:p>
        </p:txBody>
      </p:sp>
      <p:sp>
        <p:nvSpPr>
          <p:cNvPr id="5" name="Lichoběžník 4"/>
          <p:cNvSpPr/>
          <p:nvPr/>
        </p:nvSpPr>
        <p:spPr>
          <a:xfrm>
            <a:off x="2643174" y="4643446"/>
            <a:ext cx="3429024" cy="1500198"/>
          </a:xfrm>
          <a:prstGeom prst="trapezoid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3333CC"/>
                </a:solidFill>
              </a:rPr>
              <a:t>C) </a:t>
            </a:r>
          </a:p>
          <a:p>
            <a:pPr algn="ctr"/>
            <a:r>
              <a:rPr lang="cs-CZ" sz="3200" b="1" dirty="0" smtClean="0">
                <a:solidFill>
                  <a:srgbClr val="3333CC"/>
                </a:solidFill>
              </a:rPr>
              <a:t>z elektronů</a:t>
            </a:r>
            <a:endParaRPr lang="cs-CZ" sz="3200" b="1" dirty="0">
              <a:solidFill>
                <a:srgbClr val="3333CC"/>
              </a:solidFill>
            </a:endParaRPr>
          </a:p>
        </p:txBody>
      </p:sp>
      <p:sp>
        <p:nvSpPr>
          <p:cNvPr id="6" name="Lichoběžník 5"/>
          <p:cNvSpPr/>
          <p:nvPr/>
        </p:nvSpPr>
        <p:spPr>
          <a:xfrm>
            <a:off x="4857752" y="2714620"/>
            <a:ext cx="3429024" cy="1500198"/>
          </a:xfrm>
          <a:prstGeom prst="trapezoid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3333CC"/>
                </a:solidFill>
              </a:rPr>
              <a:t>B) z neutronů</a:t>
            </a:r>
            <a:endParaRPr lang="cs-CZ" sz="3200" b="1" dirty="0">
              <a:solidFill>
                <a:srgbClr val="3333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6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1142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10) Jak se nazývá nejjasnější hvězda souhvězdí Velkého psa?</a:t>
            </a:r>
            <a:br>
              <a:rPr lang="cs-CZ" sz="3200" dirty="0" smtClean="0">
                <a:solidFill>
                  <a:srgbClr val="009900"/>
                </a:solidFill>
                <a:effectLst/>
              </a:rPr>
            </a:br>
            <a:r>
              <a:rPr lang="cs-CZ" sz="3200" dirty="0" smtClean="0">
                <a:solidFill>
                  <a:srgbClr val="009900"/>
                </a:solidFill>
                <a:effectLst/>
              </a:rPr>
              <a:t>Vyber správnou odpověď: 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714348" y="2500306"/>
            <a:ext cx="3286148" cy="1357322"/>
          </a:xfrm>
          <a:prstGeom prst="round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8000"/>
                </a:solidFill>
              </a:rPr>
              <a:t>A) Barnardova hvězda</a:t>
            </a:r>
            <a:endParaRPr lang="cs-CZ" sz="3200" b="1" dirty="0">
              <a:solidFill>
                <a:srgbClr val="008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214546" y="4429132"/>
            <a:ext cx="3286148" cy="1357322"/>
          </a:xfrm>
          <a:prstGeom prst="round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8000"/>
                </a:solidFill>
              </a:rPr>
              <a:t>C) Sírius</a:t>
            </a:r>
            <a:endParaRPr lang="cs-CZ" sz="3200" b="1" dirty="0">
              <a:solidFill>
                <a:srgbClr val="008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714876" y="2500306"/>
            <a:ext cx="3286148" cy="1357322"/>
          </a:xfrm>
          <a:prstGeom prst="round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8000"/>
                </a:solidFill>
              </a:rPr>
              <a:t>B) Alfa Centauri</a:t>
            </a:r>
            <a:endParaRPr lang="cs-CZ" sz="3200" b="1" dirty="0">
              <a:solidFill>
                <a:srgbClr val="008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200" b="1" dirty="0" smtClean="0">
                <a:solidFill>
                  <a:srgbClr val="0000FF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00FF"/>
                </a:solidFill>
              </a:rPr>
              <a:t>galerie office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00FF"/>
                </a:solidFill>
              </a:rPr>
              <a:t>http://cs.wikipedia.org/wiki/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2012-03-21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cs-CZ" sz="1200" b="1" dirty="0" smtClean="0">
                <a:solidFill>
                  <a:srgbClr val="0000FF"/>
                </a:solidFill>
                <a:hlinkClick r:id="rId2"/>
              </a:rPr>
              <a:t>http://upload.wikimedia.org/wikipedia/commons/6/6e/The_sun1.jpg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2012-03-21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00FF"/>
                </a:solidFill>
                <a:hlinkClick r:id="rId3"/>
              </a:rPr>
              <a:t>http://astronomia.zcu.cz/obr/hvezdy/diagram/sun_red_giant.gif</a:t>
            </a:r>
            <a:r>
              <a:rPr lang="cs-CZ" sz="1200" b="1" dirty="0" smtClean="0">
                <a:solidFill>
                  <a:srgbClr val="0000FF"/>
                </a:solidFill>
              </a:rPr>
              <a:t> 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2012-03-21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4"/>
              </a:rPr>
              <a:t>http://upload.wikimedia.org/wikipedia/commons/c/cb/Neutronova-hvezda-vyrez-cs.jpg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2012-03-21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cs-CZ" sz="1200" b="1" dirty="0" smtClean="0">
                <a:solidFill>
                  <a:srgbClr val="0000FF"/>
                </a:solidFill>
                <a:hlinkClick r:id="rId5"/>
              </a:rPr>
              <a:t>http://astronomia.zcu.cz/obr/hvezdy/trpaslik/06_evoluce.jpg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2012-03-21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00FF"/>
                </a:solidFill>
                <a:hlinkClick r:id="rId6"/>
              </a:rPr>
              <a:t>http://upload.wikimedia.org/wikipedia/commons/5/57/Albireo.jpg</a:t>
            </a:r>
            <a:r>
              <a:rPr lang="cs-CZ" sz="1200" b="1" dirty="0" smtClean="0">
                <a:solidFill>
                  <a:srgbClr val="0000FF"/>
                </a:solidFill>
              </a:rPr>
              <a:t> 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2012-03-21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cs-CZ" sz="1200" b="1" dirty="0" smtClean="0">
                <a:solidFill>
                  <a:srgbClr val="0000FF"/>
                </a:solidFill>
                <a:hlinkClick r:id="rId7"/>
              </a:rPr>
              <a:t>http://upload.wikimedia.org/wikipedia/commons/5/53/Alpha_Centauri_relative_sizes.svg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2012-03-21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cs-CZ" sz="1200" b="1" dirty="0" smtClean="0">
                <a:solidFill>
                  <a:srgbClr val="0000FF"/>
                </a:solidFill>
                <a:hlinkClick r:id="rId8"/>
              </a:rPr>
              <a:t>http://upload.wikimedia.org/wikipedia/commons/c/c2/Position_Alpha_Cen.png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2012-03-21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cs-CZ" sz="1200" b="1" dirty="0" smtClean="0">
                <a:solidFill>
                  <a:srgbClr val="0000FF"/>
                </a:solidFill>
                <a:hlinkClick r:id="rId9"/>
              </a:rPr>
              <a:t>http://upload.wikimedia.org/wikipedia/commons/6/64/Position_Alpha_Cma.png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2012-03-21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endParaRPr lang="cs-CZ" sz="1200" b="1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effectLst/>
              </a:rPr>
              <a:t>Použité zdroje: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4935745"/>
          </a:xfrm>
        </p:spPr>
        <p:txBody>
          <a:bodyPr>
            <a:normAutofit fontScale="92500"/>
          </a:bodyPr>
          <a:lstStyle/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33CC"/>
                </a:solidFill>
              </a:rPr>
              <a:t>Prezentace slouží k prohloubení znalostí.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33CC"/>
                </a:solidFill>
              </a:rPr>
              <a:t>Žák porovnává poznatky získané v zeměpise a ve fyzice s podrobnějšími informacemi o hvězdách v literatuře nebo na internetu.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33CC"/>
                </a:solidFill>
              </a:rPr>
              <a:t>Žák zná obecnou charakteristiku hvězd.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33CC"/>
                </a:solidFill>
              </a:rPr>
              <a:t>Žák popíše strukturu hvězd a hvězdnou atmosféru.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33CC"/>
                </a:solidFill>
              </a:rPr>
              <a:t>Žák vyjmenuje některé barvy hvězd, druhy hvězd.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33CC"/>
                </a:solidFill>
              </a:rPr>
              <a:t>Žák zná průběh zániku hvězd.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33CC"/>
                </a:solidFill>
              </a:rPr>
              <a:t>Stručný popis některých typů hvězd (červený trpaslík, bílý trpaslík, neutronová hvězda, dvojhvězda)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33CC"/>
                </a:solidFill>
              </a:rPr>
              <a:t>Žák zná názvy některých našich nejbližších hvězd.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33CC"/>
                </a:solidFill>
              </a:rPr>
              <a:t>Žák odpoví na otázky-žák vybírá správné odpovědi.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5757874" cy="72547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Metodika prezentace:</a:t>
            </a:r>
            <a:endParaRPr lang="cs-CZ" sz="3600" dirty="0">
              <a:solidFill>
                <a:srgbClr val="00206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332</TotalTime>
  <Words>829</Words>
  <Application>Microsoft Office PowerPoint</Application>
  <PresentationFormat>Předvádění na obrazovce (4:3)</PresentationFormat>
  <Paragraphs>148</Paragraphs>
  <Slides>29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Shluk</vt:lpstr>
      <vt:lpstr>Prezentace aplikace PowerPoint</vt:lpstr>
      <vt:lpstr>Hvězdy</vt:lpstr>
      <vt:lpstr>Prezentace aplikace PowerPoint</vt:lpstr>
      <vt:lpstr>Hvězdy - struktura</vt:lpstr>
      <vt:lpstr>Hvězdná atmosféra</vt:lpstr>
      <vt:lpstr>Hvězdy - barva</vt:lpstr>
      <vt:lpstr>Hvězdy - druhy</vt:lpstr>
      <vt:lpstr>Hvězdy-zánik</vt:lpstr>
      <vt:lpstr>Prezentace aplikace PowerPoint</vt:lpstr>
      <vt:lpstr>Červený trpaslík</vt:lpstr>
      <vt:lpstr>Bílý trpaslík</vt:lpstr>
      <vt:lpstr>Prezentace aplikace PowerPoint</vt:lpstr>
      <vt:lpstr>Dvojhvězdy</vt:lpstr>
      <vt:lpstr>Prezentace aplikace PowerPoint</vt:lpstr>
      <vt:lpstr>Příklady hvězd nejbližších Zemi</vt:lpstr>
      <vt:lpstr>Prezentace aplikace PowerPoint</vt:lpstr>
      <vt:lpstr>Prezentace aplikace PowerPoint</vt:lpstr>
      <vt:lpstr>Odpověz na otázky: 1) Jaký tvar mají hvězdy? Vyber správnou odpověď:</vt:lpstr>
      <vt:lpstr>2) Která hvězda je Zemi nejbližší? Vyber správnou odpověď:</vt:lpstr>
      <vt:lpstr>3) Jaká fyzikální veličina je nejdůležitějším parametrem hvězd, podle níž se mimo jiné i určuje délka života hvězd?  Vyber správnou odpověď:</vt:lpstr>
      <vt:lpstr>4) Kde probíhá u hvězd termonukleární syntéza vodíku na hélium? Vyber správnou odpověď:</vt:lpstr>
      <vt:lpstr>5) Jak se nazývá nejsvrchnější a nejřidší vrstva atmosféry hvězdy? Vyber správnou odpověď:</vt:lpstr>
      <vt:lpstr>6) Jaká fyzikální veličina má vliv na barvu hvězdy? Vyber správnou odpověď:</vt:lpstr>
      <vt:lpstr>7) Jaký je nejpočetnější typ hvězd (asi 75%)? Vyber správnou odpověď: </vt:lpstr>
      <vt:lpstr>8) Kolik hvězd je přibližně vidět pouhým okem? Vyber správnou odpověď: </vt:lpstr>
      <vt:lpstr>9) Z jakých částic se skládá Neutronová hvězda? Vyber správnou odpověď: </vt:lpstr>
      <vt:lpstr>10) Jak se nazývá nejjasnější hvězda souhvězdí Velkého psa? Vyber správnou odpověď: 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Jan Táborský</cp:lastModifiedBy>
  <cp:revision>28</cp:revision>
  <dcterms:created xsi:type="dcterms:W3CDTF">2012-03-15T18:25:27Z</dcterms:created>
  <dcterms:modified xsi:type="dcterms:W3CDTF">2012-06-16T09:02:52Z</dcterms:modified>
</cp:coreProperties>
</file>