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4" r:id="rId5"/>
    <p:sldId id="265" r:id="rId6"/>
    <p:sldId id="266" r:id="rId7"/>
    <p:sldId id="267" r:id="rId8"/>
    <p:sldId id="268" r:id="rId9"/>
    <p:sldId id="261" r:id="rId10"/>
    <p:sldId id="262" r:id="rId11"/>
    <p:sldId id="263" r:id="rId12"/>
    <p:sldId id="269" r:id="rId13"/>
    <p:sldId id="270" r:id="rId14"/>
    <p:sldId id="271" r:id="rId15"/>
    <p:sldId id="273" r:id="rId16"/>
    <p:sldId id="282" r:id="rId17"/>
    <p:sldId id="284" r:id="rId18"/>
    <p:sldId id="283" r:id="rId19"/>
    <p:sldId id="272" r:id="rId20"/>
    <p:sldId id="275" r:id="rId21"/>
    <p:sldId id="274" r:id="rId22"/>
    <p:sldId id="276" r:id="rId23"/>
    <p:sldId id="277" r:id="rId24"/>
    <p:sldId id="278" r:id="rId25"/>
    <p:sldId id="279" r:id="rId26"/>
    <p:sldId id="280" r:id="rId27"/>
    <p:sldId id="281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57" r:id="rId39"/>
    <p:sldId id="258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FFCC"/>
    <a:srgbClr val="660066"/>
    <a:srgbClr val="003300"/>
    <a:srgbClr val="66FF99"/>
    <a:srgbClr val="006600"/>
    <a:srgbClr val="0033CC"/>
    <a:srgbClr val="CCECFF"/>
    <a:srgbClr val="003399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F9A6EAC-84D8-46EC-AD4D-5C6EC09B639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0/GOES_8_Spac0255.jpg/250px-GOES_8_Spac0255.jpg" TargetMode="External"/><Relationship Id="rId13" Type="http://schemas.openxmlformats.org/officeDocument/2006/relationships/hyperlink" Target="http://upload.wikimedia.org/wikipedia/commons/e/eb/CSG_Ariane_4_Launch_Site.JPG" TargetMode="External"/><Relationship Id="rId3" Type="http://schemas.openxmlformats.org/officeDocument/2006/relationships/hyperlink" Target="http://www.planetarium.cz/kalendar/IMG/dsp-21.jpg" TargetMode="External"/><Relationship Id="rId7" Type="http://schemas.openxmlformats.org/officeDocument/2006/relationships/hyperlink" Target="http://www.letectvi.cz/src/letectvi/img/news/kosmo/2006/01/giove.jpg" TargetMode="External"/><Relationship Id="rId12" Type="http://schemas.openxmlformats.org/officeDocument/2006/relationships/hyperlink" Target="http://upload.wikimedia.org/wikipedia/commons/5/59/Sts128approachesiss.JPG" TargetMode="External"/><Relationship Id="rId2" Type="http://schemas.openxmlformats.org/officeDocument/2006/relationships/hyperlink" Target="http://upload.wikimedia.org/wikipedia/commons/b/be/Sputnik_as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ork.letectvi.cz/foto/kosmo/2009/07/alphasat.jpg" TargetMode="External"/><Relationship Id="rId11" Type="http://schemas.openxmlformats.org/officeDocument/2006/relationships/hyperlink" Target="http://upload.wikimedia.org/wikipedia/commons/2/29/Voyager_spacecraft.jpg" TargetMode="External"/><Relationship Id="rId5" Type="http://schemas.openxmlformats.org/officeDocument/2006/relationships/hyperlink" Target="http://www.gisat.cz/images/upload/2e796_goce-28-h1.jpg" TargetMode="External"/><Relationship Id="rId15" Type="http://schemas.openxmlformats.org/officeDocument/2006/relationships/hyperlink" Target="http://21stoleti.cz/wp-content/images/1208457595.jpg" TargetMode="External"/><Relationship Id="rId10" Type="http://schemas.openxmlformats.org/officeDocument/2006/relationships/hyperlink" Target="http://cs.wikipedia.org/wiki/Soubor:Eagle_nebula_pillars.jpg" TargetMode="External"/><Relationship Id="rId4" Type="http://schemas.openxmlformats.org/officeDocument/2006/relationships/hyperlink" Target="http://www.asu.cas.cz/_data/integral_earthobs_1225478247.jpg" TargetMode="External"/><Relationship Id="rId9" Type="http://schemas.openxmlformats.org/officeDocument/2006/relationships/hyperlink" Target="http://upload.wikimedia.org/wikipedia/commons/3/3f/HST-SM4.jpeg" TargetMode="External"/><Relationship Id="rId14" Type="http://schemas.openxmlformats.org/officeDocument/2006/relationships/hyperlink" Target="http://21stoleti.cz/wp-content/uploads/GRAIL.jpg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505647" y="5445224"/>
            <a:ext cx="7421478" cy="85725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prohloubení naučených znalostí.  Žák využívá znalosti získané v zeměpisu a ve fyzice.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12801" y="4771149"/>
            <a:ext cx="7587028" cy="64294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Kosmonautika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5677" y="1924799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VY_32_INOVACE_FY.ZP.9.A.12_kosmonautika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9679" y="54868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000108"/>
            <a:ext cx="7543824" cy="22860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sovětský Sputnik 1,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vypuštěný v r. 1957,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hladká kovová koule o průměru 58 cm,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čtyři antény,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hmotnost do 100 kg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86436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První umělá družice Země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3357562"/>
            <a:ext cx="4035134" cy="3304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různé tvary i velikosti,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některé připomínají obrovské rotující válce,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jiné vypadají jako krabice s „křídly“ o rozpětí až 20 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hmotnosti dosahují až tisíce kilogramů,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nápadné radiové antény,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panely slunečních baterií, které její přístroje napájejí elektrickým proudem,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v současné době na oběžné dráze několik tisíc aktivních družic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Současné družice –stručný popis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1) </a:t>
            </a:r>
            <a:r>
              <a:rPr lang="cs-CZ" sz="2800" b="1" u="sng" dirty="0" smtClean="0">
                <a:solidFill>
                  <a:srgbClr val="CC0099"/>
                </a:solidFill>
              </a:rPr>
              <a:t>Spojové (komunikační) družice </a:t>
            </a:r>
            <a:r>
              <a:rPr lang="cs-CZ" sz="2800" b="1" dirty="0" smtClean="0">
                <a:solidFill>
                  <a:srgbClr val="CC0099"/>
                </a:solidFill>
              </a:rPr>
              <a:t>– přenášejí mezi kontinenty televizní programy, telefonní hovory, počítačová data.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2) </a:t>
            </a:r>
            <a:r>
              <a:rPr lang="cs-CZ" sz="2800" b="1" u="sng" dirty="0" smtClean="0">
                <a:solidFill>
                  <a:srgbClr val="CC0099"/>
                </a:solidFill>
              </a:rPr>
              <a:t>Navigační družice </a:t>
            </a:r>
            <a:r>
              <a:rPr lang="cs-CZ" sz="2800" b="1" dirty="0" smtClean="0">
                <a:solidFill>
                  <a:srgbClr val="CC0099"/>
                </a:solidFill>
              </a:rPr>
              <a:t>– slouží k určování přesné polohy lodí a letadel s přesností až na 10 m.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3) </a:t>
            </a:r>
            <a:r>
              <a:rPr lang="cs-CZ" sz="2800" b="1" u="sng" dirty="0" smtClean="0">
                <a:solidFill>
                  <a:srgbClr val="CC0099"/>
                </a:solidFill>
              </a:rPr>
              <a:t>Meteorologické družice </a:t>
            </a:r>
            <a:r>
              <a:rPr lang="cs-CZ" sz="2800" b="1" dirty="0" smtClean="0">
                <a:solidFill>
                  <a:srgbClr val="CC0099"/>
                </a:solidFill>
              </a:rPr>
              <a:t>– napomáhají předpovědi počasí.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4) </a:t>
            </a:r>
            <a:r>
              <a:rPr lang="cs-CZ" sz="2800" b="1" u="sng" dirty="0" smtClean="0">
                <a:solidFill>
                  <a:srgbClr val="CC0099"/>
                </a:solidFill>
              </a:rPr>
              <a:t>Družice k dálkovému průzkumu Země</a:t>
            </a:r>
            <a:r>
              <a:rPr lang="cs-CZ" sz="2800" b="1" dirty="0" smtClean="0">
                <a:solidFill>
                  <a:srgbClr val="CC0099"/>
                </a:solidFill>
              </a:rPr>
              <a:t>, pořizující pravidelné snímky jejího povrchu.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Účel družic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38050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5) </a:t>
            </a:r>
            <a:r>
              <a:rPr lang="cs-CZ" sz="2800" b="1" u="sng" dirty="0" smtClean="0">
                <a:solidFill>
                  <a:srgbClr val="CC0099"/>
                </a:solidFill>
              </a:rPr>
              <a:t>Astronomické a geodetické družice </a:t>
            </a:r>
            <a:r>
              <a:rPr lang="cs-CZ" sz="2800" b="1" dirty="0" smtClean="0">
                <a:solidFill>
                  <a:srgbClr val="CC0099"/>
                </a:solidFill>
              </a:rPr>
              <a:t>– slouží k různým vědeckým účelům, sledují kosmické objekty.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6) </a:t>
            </a:r>
            <a:r>
              <a:rPr lang="cs-CZ" sz="2800" b="1" u="sng" dirty="0" smtClean="0">
                <a:solidFill>
                  <a:srgbClr val="CC0099"/>
                </a:solidFill>
              </a:rPr>
              <a:t>Špionážní (zpravodajské) družice </a:t>
            </a:r>
            <a:r>
              <a:rPr lang="cs-CZ" sz="2800" b="1" dirty="0" smtClean="0">
                <a:solidFill>
                  <a:srgbClr val="CC0099"/>
                </a:solidFill>
              </a:rPr>
              <a:t>– hlídají, zda se některý stát nepřipravuje tajně na válku a kontrolují dodržování mezistátních dohod.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atd.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Účel družic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214422"/>
            <a:ext cx="6858048" cy="4960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500166" y="500042"/>
            <a:ext cx="6357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Spojová (komunikační) družice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197062"/>
            <a:ext cx="6715172" cy="4727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428604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Navigační družice</a:t>
            </a:r>
            <a:endParaRPr lang="cs-CZ" sz="32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357298"/>
            <a:ext cx="705560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571480"/>
            <a:ext cx="5429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</a:rPr>
              <a:t>Meteorologická družice</a:t>
            </a:r>
            <a:endParaRPr lang="cs-CZ" sz="32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785926"/>
            <a:ext cx="6572296" cy="4804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214290"/>
            <a:ext cx="84296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3300"/>
                </a:solidFill>
              </a:rPr>
              <a:t>Družice DSP detekují střely, vesmírné starty a nukleární detonace. Každá z družic má hodnotu přibližně 250 miliónů dolarů. </a:t>
            </a:r>
          </a:p>
          <a:p>
            <a:r>
              <a:rPr lang="cs-CZ" sz="2400" b="1" dirty="0" smtClean="0">
                <a:solidFill>
                  <a:srgbClr val="CC3300"/>
                </a:solidFill>
              </a:rPr>
              <a:t>Součástí severoamerického obranného systému</a:t>
            </a:r>
            <a:endParaRPr lang="cs-CZ" sz="2400" b="1" dirty="0">
              <a:solidFill>
                <a:srgbClr val="CC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57166"/>
            <a:ext cx="5929354" cy="4447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44" y="214290"/>
            <a:ext cx="28575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Družice sleduje vesmírné zdroje vysokých energií, jako jsou černé díry, gama záblesky a aktivní galaktická jádra.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K tomu slouží její dva rentgenové, optický a gama detektor.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85984" y="5357826"/>
            <a:ext cx="65008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Díky tomu je možno sledovat vesmírné objekty na velkém rozsahu vlnových délek současně.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285860"/>
            <a:ext cx="6119320" cy="432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1071546"/>
            <a:ext cx="228601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A50021"/>
                </a:solidFill>
              </a:rPr>
              <a:t>Sonda GOCE důkladně měří Zemi. 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A50021"/>
                </a:solidFill>
              </a:rPr>
              <a:t>To umožní zkoumat nitro Země a vytvořit dokonalý model tvaru planety. 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A50021"/>
                </a:solidFill>
              </a:rPr>
              <a:t>Odchylku tvaru Země od geoidu bychom po skončení mise sondy měli znát s přesností 1 až 2 cm.</a:t>
            </a:r>
            <a:endParaRPr lang="cs-CZ" sz="2000" b="1" dirty="0">
              <a:solidFill>
                <a:srgbClr val="A5002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6050" y="357166"/>
            <a:ext cx="6000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A50021"/>
                </a:solidFill>
              </a:rPr>
              <a:t>Družice GOCE-délka 5m, šířka 1m, hmotnost 1050 kg</a:t>
            </a:r>
            <a:endParaRPr lang="cs-CZ" sz="2400" b="1" dirty="0">
              <a:solidFill>
                <a:srgbClr val="A5002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Hubblův kosmický dalekohled –k astronomickému výzkumu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49090"/>
            <a:ext cx="7143800" cy="5363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vypuštěn pomocí amerického raketoplánu Discovery v r. 1990,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zrcadlový dalekohled o průměru 2,4 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 ohnisku několik citlivých kamer a detektorů,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detailní snímky řady mlhovin a vzdálených galaxií, </a:t>
            </a:r>
          </a:p>
          <a:p>
            <a:pPr>
              <a:buNone/>
            </a:pPr>
            <a:endParaRPr lang="cs-CZ" sz="2800" b="1" dirty="0" smtClean="0">
              <a:solidFill>
                <a:srgbClr val="0066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FF00"/>
                </a:solidFill>
                <a:effectLst/>
              </a:rPr>
              <a:t>Hubblův kosmický dalekohled</a:t>
            </a:r>
            <a:endParaRPr lang="cs-CZ" sz="3200" dirty="0">
              <a:solidFill>
                <a:srgbClr val="00FF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785794"/>
            <a:ext cx="57816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357166"/>
            <a:ext cx="321471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Jeden z nejznámějších obrázků Hubbleova dalekohledu tzv. </a:t>
            </a:r>
            <a:r>
              <a:rPr lang="cs-CZ" sz="2800" b="1" u="sng" dirty="0" smtClean="0">
                <a:solidFill>
                  <a:srgbClr val="0033CC"/>
                </a:solidFill>
              </a:rPr>
              <a:t>sloupy stvoření</a:t>
            </a:r>
            <a:r>
              <a:rPr lang="cs-CZ" sz="2800" b="1" dirty="0" smtClean="0">
                <a:solidFill>
                  <a:srgbClr val="0033CC"/>
                </a:solidFill>
              </a:rPr>
              <a:t>, oblast v Orlí mlhovině, ve které se rodí nové hvězdy.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Měsíční (lunární)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Meziplanetární (interplanetární)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Solární sondy-zkoumající bližší okolí Slunce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Planetární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Kometární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Mezihvězdné sondy</a:t>
            </a: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4329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Druhy sond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3333FF"/>
                </a:solidFill>
              </a:rPr>
              <a:t>Program Kaguja </a:t>
            </a:r>
            <a:r>
              <a:rPr lang="cs-CZ" sz="2800" b="1" dirty="0" smtClean="0">
                <a:solidFill>
                  <a:srgbClr val="3333FF"/>
                </a:solidFill>
              </a:rPr>
              <a:t>(2007-2009)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lunární nejkomplexnější mise japonské agentury JAXA (od dob projektu Apollo)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3333FF"/>
                </a:solidFill>
              </a:rPr>
              <a:t>Program Luna </a:t>
            </a:r>
            <a:r>
              <a:rPr lang="cs-CZ" sz="2800" b="1" dirty="0" smtClean="0">
                <a:solidFill>
                  <a:srgbClr val="3333FF"/>
                </a:solidFill>
              </a:rPr>
              <a:t>(1959-1976)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mise Sovětského svazu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z 24 misí 15 úspěšných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3333FF"/>
                </a:solidFill>
              </a:rPr>
              <a:t>Program Pioneer </a:t>
            </a:r>
            <a:r>
              <a:rPr lang="cs-CZ" sz="2800" b="1" dirty="0" smtClean="0">
                <a:solidFill>
                  <a:srgbClr val="3333FF"/>
                </a:solidFill>
              </a:rPr>
              <a:t>(1958-1978)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Americké mise zaměřené na výzkum Měsíce, později i obřích planet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atd.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8637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Měsíční sonda-příklad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019348"/>
            <a:ext cx="6715172" cy="5214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728" y="357166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Měsíční sonda Kaguja (japonská)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428604"/>
            <a:ext cx="292895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Dvojčata NASA, měsíční sondy projektu (GRAIL) odstartovala z mysu Canaveral na Floridě v sobotu 10. září 2011 k detailnímu studiu Měsíce.</a:t>
            </a:r>
            <a:endParaRPr lang="cs-CZ" sz="2800" dirty="0">
              <a:solidFill>
                <a:srgbClr val="008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928670"/>
            <a:ext cx="5524505" cy="4143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44787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Voyager 1 a 2-detailní průzkum povrchu všech velkých planet sluneční soustavy a jejich některých měsíců,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Mariner 2-zkoumala Venuši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Veněra – úspěšný průzkum Venuše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Viking-průzkum Marsu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1513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Meziplanetární sondy-příklad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857232"/>
            <a:ext cx="6453947" cy="533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4285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33"/>
                </a:solidFill>
              </a:rPr>
              <a:t>Voyager 2</a:t>
            </a:r>
            <a:endParaRPr lang="cs-CZ" sz="32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historicky první let kosmonauta J.A. Gagarina duben1961 na kosmické lodi Vostok 1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lety na Měsíc Apollo 8,10, 11, 12, 13, 14, 15, 16, 17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programy SSSR-Vostok, Voschod, Sojuz, Saljut, Mir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programy USA-Mercury, Gemini, Apollo, Skylab, STS, Orion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atd.</a:t>
            </a:r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57874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Pilotované kosmické lety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Sojuz 1(1967)-selhání padákového systému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Sojuz 11(1971)-předčasné otevření odvzdušňovacího ventilu modulu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Apollo 1(1967)-vzplanutí interiéru kosmického modulu (důsledek el. zkratu)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Challenger (1986)-exploze externí palivové nádrže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Columbia (2003)-rozpad raketoplánu 15 minut před plánovaným přistáním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055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Kosmické havárie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85992"/>
            <a:ext cx="8229600" cy="2857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sestaveny na oběžné dráze Země,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určené k dlouhodobému pobytu a výzkumu kosmonautů,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americký Skylab,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sovětský Mir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Mezinárodní kosmická stanice ISS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904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Orbitální stanice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142984"/>
            <a:ext cx="8320045" cy="55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928662" y="214290"/>
            <a:ext cx="7358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00"/>
                </a:solidFill>
              </a:rPr>
              <a:t>Mezinárodní vesmírná stanice ISS (2009)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435771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místo se souborem pozemních zařízení, potřebných ke startu raket,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v dostatečné vzdálenosti od obydlených míst,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velmi rozsáhlý,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co nejblíže rovníku</a:t>
            </a:r>
          </a:p>
          <a:p>
            <a:pPr>
              <a:buNone/>
            </a:pPr>
            <a:endParaRPr lang="cs-CZ" sz="3600" b="1" dirty="0" smtClean="0">
              <a:solidFill>
                <a:srgbClr val="0033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Kosmodrom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214422"/>
            <a:ext cx="7243200" cy="54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357166"/>
            <a:ext cx="857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Odpalovací rampa ve Francouzské Guyaně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94793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Amerika - Kennedyho vesmírné středisko, ED – Kalifornie, ostrov Wallops, Alcantara – Brazílie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Evropa – Volgograd, ponorka v Barentsově moři – Rusko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Asie – Bajkonur – Kazachstán, Jasnyj – Rusko,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atd.</a:t>
            </a:r>
          </a:p>
          <a:p>
            <a:pPr>
              <a:buNone/>
            </a:pP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5774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Příklady kosmodromů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003399"/>
                </a:solidFill>
                <a:effectLst/>
              </a:rPr>
            </a:br>
            <a:r>
              <a:rPr lang="cs-CZ" sz="3200" dirty="0" smtClean="0">
                <a:solidFill>
                  <a:srgbClr val="003399"/>
                </a:solidFill>
                <a:effectLst/>
              </a:rPr>
              <a:t>1) Jak se nazývala první umělá družice Země?</a:t>
            </a:r>
            <a:br>
              <a:rPr lang="cs-CZ" sz="3200" dirty="0" smtClean="0">
                <a:solidFill>
                  <a:srgbClr val="003399"/>
                </a:solidFill>
                <a:effectLst/>
              </a:rPr>
            </a:br>
            <a:r>
              <a:rPr lang="cs-CZ" sz="3200" dirty="0" smtClean="0">
                <a:solidFill>
                  <a:srgbClr val="003399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2714620"/>
            <a:ext cx="3643338" cy="150019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Apollo 11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3108" y="4714884"/>
            <a:ext cx="3643338" cy="150019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Voyager 2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2714620"/>
            <a:ext cx="3643338" cy="150019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Sputnik 1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2) K čemu slouží panely slunečních baterií u současných družic?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14282" y="2143116"/>
            <a:ext cx="4143404" cy="1428760"/>
          </a:xfrm>
          <a:prstGeom prst="round2Diag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napájejí přístroje el. proudem</a:t>
            </a:r>
            <a:endParaRPr lang="cs-CZ" sz="2800" b="1" dirty="0">
              <a:solidFill>
                <a:srgbClr val="33660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85720" y="4214818"/>
            <a:ext cx="4143404" cy="1428760"/>
          </a:xfrm>
          <a:prstGeom prst="round2Diag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světelným zdrojem fotografování </a:t>
            </a:r>
            <a:endParaRPr lang="cs-CZ" sz="2800" b="1" dirty="0">
              <a:solidFill>
                <a:srgbClr val="3366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643438" y="3357562"/>
            <a:ext cx="4143404" cy="1428760"/>
          </a:xfrm>
          <a:prstGeom prst="round2Diag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zahřívají přístroje proti zamrznutí</a:t>
            </a:r>
            <a:endParaRPr lang="cs-CZ" sz="2800" b="1" dirty="0">
              <a:solidFill>
                <a:srgbClr val="33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3) Jaké rozlišujeme družice podle účelu?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správné odpovědi: 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2000240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komunikační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4429132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hlídkové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86314" y="4071942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špionážní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1643050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letecké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A50021"/>
                </a:solidFill>
                <a:effectLst/>
              </a:rPr>
              <a:t>4) Který objekt zkoumá družice GOCE?</a:t>
            </a:r>
            <a:br>
              <a:rPr lang="cs-CZ" sz="3200" dirty="0" smtClean="0">
                <a:solidFill>
                  <a:srgbClr val="A50021"/>
                </a:solidFill>
                <a:effectLst/>
              </a:rPr>
            </a:br>
            <a:r>
              <a:rPr lang="cs-CZ" sz="3200" dirty="0" smtClean="0">
                <a:solidFill>
                  <a:srgbClr val="A50021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A50021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1571604" y="2143116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Měsíc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714348" y="4143380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Mars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5429256" y="1857364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Komety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5214942" y="4643446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Zemi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5) Jaký dalekohled byl vypuštěn r.1990 americkým raketoplánem Discovery?</a:t>
            </a:r>
            <a:br>
              <a:rPr lang="cs-CZ" sz="3200" dirty="0" smtClean="0">
                <a:solidFill>
                  <a:srgbClr val="3333FF"/>
                </a:solidFill>
                <a:effectLst/>
              </a:rPr>
            </a:br>
            <a:r>
              <a:rPr lang="cs-CZ" sz="3200" dirty="0" smtClean="0">
                <a:solidFill>
                  <a:srgbClr val="3333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500034" y="2571744"/>
            <a:ext cx="3500462" cy="1500198"/>
          </a:xfrm>
          <a:prstGeom prst="round2Diag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Marinerův dalekohled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785918" y="4643446"/>
            <a:ext cx="3500462" cy="1500198"/>
          </a:xfrm>
          <a:prstGeom prst="round2Diag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Columbijský dalekohled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929190" y="2285992"/>
            <a:ext cx="3500462" cy="1500198"/>
          </a:xfrm>
          <a:prstGeom prst="round2Diag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Hubblův dalekohled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6) Jaké znáš druhy sond?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správnou odpovědi: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285720" y="1857364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planetární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4071934" y="3143248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geodetická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1857356" y="4857760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měsíční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5715008" y="5072074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mořská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5643570" y="1285860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kometární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7) Jaký je název japonské měsíční sondy, která zkoumala Měsíc (2007-2009) ?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sp>
        <p:nvSpPr>
          <p:cNvPr id="4" name="Slza 3"/>
          <p:cNvSpPr/>
          <p:nvPr/>
        </p:nvSpPr>
        <p:spPr>
          <a:xfrm>
            <a:off x="714348" y="2928934"/>
            <a:ext cx="2786082" cy="2143140"/>
          </a:xfrm>
          <a:prstGeom prst="teardrop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</a:rPr>
              <a:t>Tušima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3357554" y="4714860"/>
            <a:ext cx="2786082" cy="2143140"/>
          </a:xfrm>
          <a:prstGeom prst="teardrop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</a:rPr>
              <a:t>Yamaha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5429256" y="2428868"/>
            <a:ext cx="2786082" cy="2143140"/>
          </a:xfrm>
          <a:prstGeom prst="teardrop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</a:rPr>
              <a:t>Kaguja</a:t>
            </a:r>
            <a:endParaRPr lang="cs-CZ" sz="3200" b="1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8) Které známé sondy zkoumaly planetu Venuši?</a:t>
            </a:r>
            <a:br>
              <a:rPr lang="cs-CZ" sz="3200" dirty="0" smtClean="0">
                <a:solidFill>
                  <a:srgbClr val="003399"/>
                </a:solidFill>
                <a:effectLst/>
              </a:rPr>
            </a:br>
            <a:r>
              <a:rPr lang="cs-CZ" sz="3200" dirty="0" smtClean="0">
                <a:solidFill>
                  <a:srgbClr val="003399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643042" y="2071678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Magellan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2844" y="3929066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Veněra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16" y="5072074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Viking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43438" y="3429000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Venus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72132" y="1643050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Luna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9) Jak se říká místu potřebnému ke startu raket?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3071810"/>
            <a:ext cx="3429024" cy="1357322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raketodrom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57554" y="4857760"/>
            <a:ext cx="3429024" cy="1357322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kosmodrom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2571744"/>
            <a:ext cx="3429024" cy="1357322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startodrom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10) Jaký známý kosmodrom se nachází v Asii v Kazachstánu?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714348" y="2571744"/>
            <a:ext cx="3143272" cy="1428760"/>
          </a:xfrm>
          <a:prstGeom prst="round2Same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Volgograd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1500166" y="4572008"/>
            <a:ext cx="3143272" cy="1428760"/>
          </a:xfrm>
          <a:prstGeom prst="round2Same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Alcantara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5072066" y="3000372"/>
            <a:ext cx="3143272" cy="1428760"/>
          </a:xfrm>
          <a:prstGeom prst="round2Same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Bajkonur</a:t>
            </a:r>
            <a:endParaRPr lang="cs-CZ" sz="28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2"/>
              </a:rPr>
              <a:t>http://upload.wikimedia.org/wikipedia/commons/b/be/Sputnik_asm.jpg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3"/>
              </a:rPr>
              <a:t>http://www.planetarium.cz/kalendar/IMG/dsp-21.jpg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http://www.asu.cas.cz/_data/integral_earthobs_1225478247.jpg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http://www.gisat.cz/images/upload/2e796_goce-28-h1.jpg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6"/>
              </a:rPr>
              <a:t>http://work.letectvi.cz/foto/kosmo/2009/07/alphasat.jpg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7"/>
              </a:rPr>
              <a:t>http://www.letectvi.cz/src/letectvi/img/news/kosmo/2006/01/giove.jpg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8"/>
              </a:rPr>
              <a:t>http://upload.wikimedia.org/wikipedia/commons/thumb/d/d0/GOES_8_Spac0255.jpg/250px-GOES_8_Spac0255.jpg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9"/>
              </a:rPr>
              <a:t>http://upload.wikimedia.org/wikipedia/commons/3/3f/HST-SM4.jpeg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0"/>
              </a:rPr>
              <a:t>http://cs.wikipedia.org/wiki/Soubor:Eagle_nebula_pillars.jpg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1"/>
              </a:rPr>
              <a:t>http://upload.wikimedia.org/wikipedia/commons/2/29/Voyager_spacecraft.jpg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2"/>
              </a:rPr>
              <a:t>http://upload.wikimedia.org/wikipedia/commons/5/59/Sts128approachesiss.JPG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3"/>
              </a:rPr>
              <a:t>http://upload.wikimedia.org/wikipedia/commons/e/eb/CSG_Ariane_4_Launch_Site.JPG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4"/>
              </a:rPr>
              <a:t>http://21stoleti.cz/wp-content/uploads/GRAIL.jpg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5"/>
              </a:rPr>
              <a:t>http://21stoleti.cz/wp-content/images/1208457595.jpg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fontScale="85000" lnSpcReduction="10000"/>
          </a:bodyPr>
          <a:lstStyle/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Prezentace slouží k prohloubení znalostí.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porovnává poznatky získané v zeměpise a ve fyzice s podrobnějšími informacemi o výzkumu kosmického prostoru v literatuře nebo na internetu.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zná název první umělé družice Země (sovětský Sputnik 1).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Obecný popis současných družic.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vyjmenuje účely družic (způsoby použití).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Hubblův kosmický dalekohled (stručně).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vyjmenuje některé druhy sond, pilotované kosmické lety.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Kosmické havárie.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Orbitální stanice.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Kosmodrom, nejznámější kosmodromy.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odpoví na otázky-žák vybírá správné odpovědi.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4643470" cy="5111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268</TotalTime>
  <Words>1154</Words>
  <Application>Microsoft Office PowerPoint</Application>
  <PresentationFormat>Předvádění na obrazovce (4:3)</PresentationFormat>
  <Paragraphs>181</Paragraphs>
  <Slides>39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Shluk</vt:lpstr>
      <vt:lpstr>Prezentace aplikace PowerPoint</vt:lpstr>
      <vt:lpstr>První umělá družice Země</vt:lpstr>
      <vt:lpstr>Současné družice –stručný popis</vt:lpstr>
      <vt:lpstr>Účel družic</vt:lpstr>
      <vt:lpstr>Účel družic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Hubblův kosmický dalekohled –k astronomickému výzkumu</vt:lpstr>
      <vt:lpstr>Hubblův kosmický dalekohled</vt:lpstr>
      <vt:lpstr>Prezentace aplikace PowerPoint</vt:lpstr>
      <vt:lpstr>Druhy sond</vt:lpstr>
      <vt:lpstr>Měsíční sonda-příklad</vt:lpstr>
      <vt:lpstr>Prezentace aplikace PowerPoint</vt:lpstr>
      <vt:lpstr>Prezentace aplikace PowerPoint</vt:lpstr>
      <vt:lpstr>Meziplanetární sondy-příklad</vt:lpstr>
      <vt:lpstr>Prezentace aplikace PowerPoint</vt:lpstr>
      <vt:lpstr>Pilotované kosmické lety</vt:lpstr>
      <vt:lpstr>Kosmické havárie</vt:lpstr>
      <vt:lpstr>Orbitální stanice</vt:lpstr>
      <vt:lpstr>Prezentace aplikace PowerPoint</vt:lpstr>
      <vt:lpstr>Kosmodrom</vt:lpstr>
      <vt:lpstr>Prezentace aplikace PowerPoint</vt:lpstr>
      <vt:lpstr>Příklady kosmodromů</vt:lpstr>
      <vt:lpstr>Odpověz na otázky: 1) Jak se nazývala první umělá družice Země? Vyber správnou odpověď:</vt:lpstr>
      <vt:lpstr>2) K čemu slouží panely slunečních baterií u současných družic? Vyber správnou odpověď:</vt:lpstr>
      <vt:lpstr>3) Jaké rozlišujeme družice podle účelu? Vyber správné odpovědi: </vt:lpstr>
      <vt:lpstr>4) Který objekt zkoumá družice GOCE? Vyber správnou odpověď: </vt:lpstr>
      <vt:lpstr>5) Jaký dalekohled byl vypuštěn r.1990 americkým raketoplánem Discovery? Vyber správnou odpověď:</vt:lpstr>
      <vt:lpstr>6) Jaké znáš druhy sond? Vyber správnou odpovědi:</vt:lpstr>
      <vt:lpstr>7) Jaký je název japonské měsíční sondy, která zkoumala Měsíc (2007-2009) ? Vyber správnou odpověď:</vt:lpstr>
      <vt:lpstr>8) Které známé sondy zkoumaly planetu Venuši? Vyber správnou odpověď:</vt:lpstr>
      <vt:lpstr>9) Jak se říká místu potřebnému ke startu raket? Vyber správnou odpověď:</vt:lpstr>
      <vt:lpstr>10) Jaký známý kosmodrom se nachází v Asii v Kazachstánu?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35</cp:revision>
  <dcterms:created xsi:type="dcterms:W3CDTF">2012-03-20T18:43:27Z</dcterms:created>
  <dcterms:modified xsi:type="dcterms:W3CDTF">2012-06-16T09:03:04Z</dcterms:modified>
</cp:coreProperties>
</file>