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57" r:id="rId28"/>
    <p:sldId id="25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FFCC"/>
    <a:srgbClr val="008000"/>
    <a:srgbClr val="000099"/>
    <a:srgbClr val="3366FF"/>
    <a:srgbClr val="CC3399"/>
    <a:srgbClr val="660066"/>
    <a:srgbClr val="003300"/>
    <a:srgbClr val="66FF66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A60D218-9CD5-4A96-ACDF-3FA7DDD41C3A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1/White_dwarf-590.jpg" TargetMode="External"/><Relationship Id="rId3" Type="http://schemas.openxmlformats.org/officeDocument/2006/relationships/hyperlink" Target="http://upload.wikimedia.org/wikipedia/commons/3/3c/Solar_planets.jpg" TargetMode="External"/><Relationship Id="rId7" Type="http://schemas.openxmlformats.org/officeDocument/2006/relationships/hyperlink" Target="http://cs.wikipedia.org/wiki/Soubor:Jupiter.jpg" TargetMode="External"/><Relationship Id="rId12" Type="http://schemas.openxmlformats.org/officeDocument/2006/relationships/hyperlink" Target="http://cs.wikipedia.org/wiki/Soubor:ISSpoststs131.jpg" TargetMode="External"/><Relationship Id="rId2" Type="http://schemas.openxmlformats.org/officeDocument/2006/relationships/hyperlink" Target="http://upload.wikimedia.org/wikipedia/commons/c/c2/Solar_sy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4/Phobos_deimos_diff_rotated.jpg" TargetMode="External"/><Relationship Id="rId11" Type="http://schemas.openxmlformats.org/officeDocument/2006/relationships/hyperlink" Target="http://cs.wikipedia.org/wiki/Soubor:HST-SM4.jpeg" TargetMode="External"/><Relationship Id="rId5" Type="http://schemas.openxmlformats.org/officeDocument/2006/relationships/hyperlink" Target="http://upload.wikimedia.org/wikipedia/commons/b/bc/Venuspioneeruv.jpg" TargetMode="External"/><Relationship Id="rId10" Type="http://schemas.openxmlformats.org/officeDocument/2006/relationships/hyperlink" Target="http://upload.wikimedia.org/wikipedia/commons/7/71/Atmosphere_layers-cs.svg" TargetMode="External"/><Relationship Id="rId4" Type="http://schemas.openxmlformats.org/officeDocument/2006/relationships/hyperlink" Target="http://upload.wikimedia.org/wikipedia/commons/9/93/MESSENGER_first_photo_of_unseen_side_of_mercury.jpg" TargetMode="External"/><Relationship Id="rId9" Type="http://schemas.openxmlformats.org/officeDocument/2006/relationships/hyperlink" Target="http://upload.wikimedia.org/wikipedia/commons/0/04/Ursa_Minor_constellation_map.pn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77440" y="5637489"/>
            <a:ext cx="7421478" cy="85725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ověření naučených znalostí. Může být součástí zkoušení nebo testu.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11890" y="4977062"/>
            <a:ext cx="7587028" cy="64294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Souhrnné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opakování-VESMÍR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3337" y="1881008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VY_32_INOVACE_FY.ZP.9.A.13_souhrnne_opakovani_vesmir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54868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Odpověz na otázky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1) Zhruba kolikrát je průměr Slunce větší než průměr Země?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214282" y="2643182"/>
            <a:ext cx="3214710" cy="2571768"/>
          </a:xfrm>
          <a:prstGeom prst="star5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1 000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krát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3214678" y="4071942"/>
            <a:ext cx="3214710" cy="2571768"/>
          </a:xfrm>
          <a:prstGeom prst="star5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110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krát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5214942" y="1928802"/>
            <a:ext cx="3214710" cy="2571768"/>
          </a:xfrm>
          <a:prstGeom prst="star5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10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krát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14290"/>
            <a:ext cx="8437622" cy="52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071934" y="5786454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Sluneční soustava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2) Jaká je podle fyzikálních propočtů teplota uprostřed Slunce?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571744"/>
            <a:ext cx="2786082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5 500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928794" y="4643446"/>
            <a:ext cx="2786082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50 tisíc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572000" y="2571744"/>
            <a:ext cx="2786082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15 milionů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1026" name="Picture 2" descr="C:\Documents and Settings\radek\Local Settings\Temporary Internet Files\Content.IE5\UICNG21R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357694"/>
            <a:ext cx="2143140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5718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33CC33"/>
                </a:solidFill>
              </a:rPr>
              <a:t>Odpověď na otázku č. 3: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CC33"/>
                </a:solidFill>
              </a:rPr>
              <a:t>Zemská atmosféra propouští jen </a:t>
            </a:r>
            <a:r>
              <a:rPr lang="cs-CZ" sz="3200" b="1" u="sng" dirty="0" smtClean="0">
                <a:solidFill>
                  <a:srgbClr val="33CC33"/>
                </a:solidFill>
              </a:rPr>
              <a:t>část spektra slunečního záření</a:t>
            </a:r>
            <a:r>
              <a:rPr lang="cs-CZ" sz="3200" b="1" dirty="0" smtClean="0">
                <a:solidFill>
                  <a:srgbClr val="33CC33"/>
                </a:solidFill>
              </a:rPr>
              <a:t>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všechny složky viditelného spektra,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část ultrafialového, infračerveného a radiového záření</a:t>
            </a:r>
          </a:p>
          <a:p>
            <a:pPr>
              <a:buNone/>
            </a:pPr>
            <a:endParaRPr lang="cs-CZ" sz="2800" dirty="0" smtClean="0">
              <a:solidFill>
                <a:srgbClr val="33CC33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33CC33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33CC33"/>
              </a:solidFill>
            </a:endParaRPr>
          </a:p>
          <a:p>
            <a:pPr>
              <a:buNone/>
            </a:pPr>
            <a:endParaRPr lang="cs-CZ" sz="2800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3) Jakou část slunečního záření propouští zemská atmosféra?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Odpověz: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4) Jak se nazývá naší Zemi druhá nejbližší hvězda?</a:t>
            </a:r>
            <a:br>
              <a:rPr lang="cs-CZ" sz="3200" dirty="0" smtClean="0">
                <a:solidFill>
                  <a:srgbClr val="800000"/>
                </a:solidFill>
                <a:effectLst/>
              </a:rPr>
            </a:br>
            <a:r>
              <a:rPr lang="cs-CZ" sz="3200" dirty="0" smtClean="0">
                <a:solidFill>
                  <a:srgbClr val="800000"/>
                </a:solidFill>
                <a:effectLst/>
              </a:rPr>
              <a:t> Vyber správnou odpověď: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500306"/>
            <a:ext cx="3071834" cy="135732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Alfa Centauri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28860" y="4643446"/>
            <a:ext cx="3071834" cy="135732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Sírius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929190" y="2714620"/>
            <a:ext cx="3071834" cy="135732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Prokyon</a:t>
            </a:r>
            <a:endParaRPr lang="cs-CZ" sz="32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5) Vyber terestrické planety.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285720" y="1428736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Země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143240" y="1428736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Uran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3214678" y="4857760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Venuše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6072198" y="3143248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Merkur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6143636" y="5072074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Neptun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9" name="Obdélník s odříznutým příčným rohem 8"/>
          <p:cNvSpPr/>
          <p:nvPr/>
        </p:nvSpPr>
        <p:spPr>
          <a:xfrm>
            <a:off x="285720" y="3143248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Jupiter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6072198" y="1428736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Mars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3214678" y="3143248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Saturn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345996"/>
            <a:ext cx="2286016" cy="6340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71472" y="785794"/>
            <a:ext cx="435771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Terestrické planety: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Merkur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Venuše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Země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Mars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Plynné planety: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5. Jupiter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6. Saturn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7. Uran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8. Neptun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6) Které planetě trvá oběh kolem slunce pouze 87,969 dne? 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(Tato planeta má teplotní rozdíl až 700 </a:t>
            </a:r>
            <a: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  <a:t>°C)</a:t>
            </a:r>
            <a:b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  <a:t>Vyber správnou odpověď: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Slza 3"/>
          <p:cNvSpPr/>
          <p:nvPr/>
        </p:nvSpPr>
        <p:spPr>
          <a:xfrm>
            <a:off x="285720" y="2643182"/>
            <a:ext cx="2286016" cy="1928826"/>
          </a:xfrm>
          <a:prstGeom prst="teardrop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99"/>
                </a:solidFill>
              </a:rPr>
              <a:t>Venuše</a:t>
            </a:r>
            <a:endParaRPr lang="cs-CZ" sz="3200" b="1" dirty="0">
              <a:solidFill>
                <a:srgbClr val="003399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2214546" y="4572008"/>
            <a:ext cx="2286016" cy="1928826"/>
          </a:xfrm>
          <a:prstGeom prst="teardrop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99"/>
                </a:solidFill>
              </a:rPr>
              <a:t>Merkur</a:t>
            </a:r>
            <a:endParaRPr lang="cs-CZ" sz="3200" b="1" dirty="0">
              <a:solidFill>
                <a:srgbClr val="003399"/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3643306" y="2357430"/>
            <a:ext cx="2286016" cy="1928826"/>
          </a:xfrm>
          <a:prstGeom prst="teardrop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99"/>
                </a:solidFill>
              </a:rPr>
              <a:t>Mars</a:t>
            </a:r>
            <a:endParaRPr lang="cs-CZ" sz="3200" b="1" dirty="0">
              <a:solidFill>
                <a:srgbClr val="003399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786190"/>
            <a:ext cx="2723400" cy="272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66"/>
                </a:solidFill>
                <a:effectLst/>
              </a:rPr>
              <a:t>7) Která z kamenných planeta má nejhustší atmosféru tvořenou převážně z oxidu uhličitého?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CC66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14282" y="2857496"/>
            <a:ext cx="2643206" cy="1428760"/>
          </a:xfrm>
          <a:prstGeom prst="round2Diag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Merkur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6072198" y="2857496"/>
            <a:ext cx="2643206" cy="1428760"/>
          </a:xfrm>
          <a:prstGeom prst="round2Diag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Mars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3143240" y="2857496"/>
            <a:ext cx="2643206" cy="1428760"/>
          </a:xfrm>
          <a:prstGeom prst="round2Diag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Venuše</a:t>
            </a:r>
            <a:endParaRPr lang="cs-CZ" sz="3200" b="1" dirty="0">
              <a:solidFill>
                <a:srgbClr val="0099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4500570"/>
            <a:ext cx="2074540" cy="223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8) Jak se jmenují dva měsíce planety Mars?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Odpověz: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5000636"/>
            <a:ext cx="385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Phobos a Deimos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2071678"/>
            <a:ext cx="4473326" cy="2809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9) Která planeta zaujímá 70% z celkové hmotnosti všech planet?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dirty="0" smtClean="0">
                <a:solidFill>
                  <a:srgbClr val="CC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214282" y="3643314"/>
            <a:ext cx="3000396" cy="857256"/>
          </a:xfrm>
          <a:prstGeom prst="trapezoid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Saturn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214282" y="2428868"/>
            <a:ext cx="3000396" cy="857256"/>
          </a:xfrm>
          <a:prstGeom prst="trapezoid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Jupiter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214282" y="4786322"/>
            <a:ext cx="3000396" cy="857256"/>
          </a:xfrm>
          <a:prstGeom prst="trapezoid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Uran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2285992"/>
            <a:ext cx="4357698" cy="4357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66"/>
                </a:solidFill>
                <a:effectLst/>
              </a:rPr>
              <a:t>10) Jak se nazývají nejmenší hvězdy?</a:t>
            </a:r>
            <a:br>
              <a:rPr lang="cs-CZ" sz="2800" dirty="0" smtClean="0">
                <a:solidFill>
                  <a:srgbClr val="000066"/>
                </a:solidFill>
                <a:effectLst/>
              </a:rPr>
            </a:br>
            <a:r>
              <a:rPr lang="cs-CZ" sz="2800" dirty="0" smtClean="0">
                <a:solidFill>
                  <a:srgbClr val="000066"/>
                </a:solidFill>
                <a:effectLst/>
              </a:rPr>
              <a:t>Vyber správnou odpověď: </a:t>
            </a:r>
            <a:endParaRPr lang="cs-CZ" sz="28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0" y="1214422"/>
            <a:ext cx="4714908" cy="3643338"/>
          </a:xfrm>
          <a:prstGeom prst="star7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Červené hvězdy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1785918" y="3000372"/>
            <a:ext cx="4714908" cy="3643338"/>
          </a:xfrm>
          <a:prstGeom prst="star7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Kuřátka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4286248" y="785794"/>
            <a:ext cx="4714908" cy="3643338"/>
          </a:xfrm>
          <a:prstGeom prst="star7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Bílí trpaslíci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642918"/>
            <a:ext cx="5619750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57158" y="1643050"/>
            <a:ext cx="23574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00CC"/>
                </a:solidFill>
              </a:rPr>
              <a:t>Bílí trpaslíci</a:t>
            </a:r>
            <a:endParaRPr lang="cs-CZ" sz="40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Odpověď na otázku č.11: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Velká medvědice,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Malý medvěd, jejichž součástí je: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Velký a Malý vůz,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Kasiopeja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známo 88 souhvězdí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11) Jaká známá souhvězdí znáš?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Odpověz: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474810"/>
            <a:ext cx="5572164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85720" y="1214422"/>
            <a:ext cx="21431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Souhvězdí Malý medvěd s Malým vozem, jehož součástí je hvězda Polárka.</a:t>
            </a:r>
            <a:endParaRPr lang="cs-CZ" sz="28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12) Jak se nazývá největší Saturnův měsíc (průměr 5 150 km)?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71472" y="2714620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Ganymedes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715008" y="4643446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Europa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428728" y="4714884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Titan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572000" y="2714620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Io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13) Jak se nazývá Neptunův největší měsíc, který jako jediný ze 13 známých obíhá planetu v obráceném směru?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3429000"/>
            <a:ext cx="3071834" cy="142876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Titan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14678" y="5143512"/>
            <a:ext cx="2857520" cy="142876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Thalassa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714876" y="2857496"/>
            <a:ext cx="2928958" cy="142876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Triton</a:t>
            </a:r>
            <a:endParaRPr lang="cs-CZ" sz="32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Odpověď na otázku č. 14: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78% dusík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21%kyslík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0,9% argon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0,04% oxid uhličitý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Stopy neonu, vodíku, helia, ozonu, metanu a oxidu dusnatého.</a:t>
            </a: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6600"/>
                </a:solidFill>
                <a:effectLst/>
              </a:rPr>
              <a:t>14) Z jakých prvků je tvořena atmosféra Země?</a:t>
            </a:r>
            <a:br>
              <a:rPr lang="cs-CZ" sz="3200" dirty="0" smtClean="0">
                <a:solidFill>
                  <a:srgbClr val="FF6600"/>
                </a:solidFill>
                <a:effectLst/>
              </a:rPr>
            </a:br>
            <a:r>
              <a:rPr lang="cs-CZ" sz="3200" dirty="0" smtClean="0">
                <a:solidFill>
                  <a:srgbClr val="FF6600"/>
                </a:solidFill>
                <a:effectLst/>
              </a:rPr>
              <a:t>Odpověz:</a:t>
            </a:r>
            <a:endParaRPr lang="cs-CZ" sz="3200" dirty="0">
              <a:solidFill>
                <a:srgbClr val="FF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5472122" cy="322123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C3399"/>
                </a:solidFill>
              </a:rPr>
              <a:t>Odpověď na otázku č. 15: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troposféra,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stratosféra,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mezosféra,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termosféra,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exosféra</a:t>
            </a:r>
            <a:endParaRPr lang="cs-CZ" sz="3200" b="1" dirty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15) Do jakých vrstev můžeme rozdělit zemskou atmosféru?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Odpověz: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FF"/>
                </a:solidFill>
                <a:effectLst/>
              </a:rPr>
              <a:t>16) Ve které oblasti zemské atmosféry se nachází ozonová vrstva, chránící život na Zemi před nebezpečným ultrafialovým zářením tím, že jej zachycuje a mění na teplo?</a:t>
            </a:r>
            <a:br>
              <a:rPr lang="cs-CZ" sz="3200" dirty="0" smtClean="0">
                <a:solidFill>
                  <a:srgbClr val="6600FF"/>
                </a:solidFill>
                <a:effectLst/>
              </a:rPr>
            </a:br>
            <a:r>
              <a:rPr lang="cs-CZ" sz="3200" dirty="0" smtClean="0">
                <a:solidFill>
                  <a:srgbClr val="66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FF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642910" y="4214818"/>
            <a:ext cx="3071834" cy="1428760"/>
          </a:xfrm>
          <a:prstGeom prst="flowChartPunchedTap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stratosféra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4500562" y="5429240"/>
            <a:ext cx="3071834" cy="1428760"/>
          </a:xfrm>
          <a:prstGeom prst="flowChartPunchedTap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mezosféra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4714876" y="3357562"/>
            <a:ext cx="3071834" cy="1428760"/>
          </a:xfrm>
          <a:prstGeom prst="flowChartPunchedTap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troposféra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17) Která sonda jako první prolétla (díky příznivému postavení planet, které nastává  jednou za 175 let)kolem velkých planet a zkoumala Uran a Neptun?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500034" y="3929066"/>
            <a:ext cx="2428892" cy="2071702"/>
          </a:xfrm>
          <a:prstGeom prst="hexagon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Luna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6000760" y="4000504"/>
            <a:ext cx="2428892" cy="2071702"/>
          </a:xfrm>
          <a:prstGeom prst="hexagon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Voyager 2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3286116" y="3357562"/>
            <a:ext cx="2428892" cy="2071702"/>
          </a:xfrm>
          <a:prstGeom prst="hexagon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Mariner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18) Jak se nazývá přístroj na obrázku?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000108"/>
            <a:ext cx="6519881" cy="4896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500298" y="6000768"/>
            <a:ext cx="6357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3399"/>
                </a:solidFill>
              </a:rPr>
              <a:t>Hubblův vesmírný dalekohled</a:t>
            </a:r>
            <a:endParaRPr lang="cs-CZ" sz="3200" b="1" dirty="0">
              <a:solidFill>
                <a:srgbClr val="CC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19) Jak se nazývá jediná v současné době trvale obydlená vesmírná stanice, která je umístěná na nízké oběžné dráze ve výšce kolem 350 km?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Odpověz: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71670" y="2786058"/>
            <a:ext cx="4857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3366FF"/>
                </a:solidFill>
              </a:rPr>
              <a:t>Odpověď na otázku č. 19:</a:t>
            </a:r>
          </a:p>
          <a:p>
            <a:r>
              <a:rPr lang="cs-CZ" sz="3600" b="1" dirty="0" smtClean="0">
                <a:solidFill>
                  <a:srgbClr val="3366FF"/>
                </a:solidFill>
              </a:rPr>
              <a:t>Mezinárodní vesmírná stanice ISS</a:t>
            </a:r>
          </a:p>
          <a:p>
            <a:r>
              <a:rPr lang="cs-CZ" sz="3600" b="1" dirty="0" smtClean="0">
                <a:solidFill>
                  <a:srgbClr val="3366FF"/>
                </a:solidFill>
              </a:rPr>
              <a:t>International Space Station</a:t>
            </a:r>
            <a:endParaRPr lang="cs-CZ" sz="3600" b="1" dirty="0">
              <a:solidFill>
                <a:srgbClr val="33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14290"/>
            <a:ext cx="7620000" cy="505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728" y="5500702"/>
            <a:ext cx="6929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</a:rPr>
              <a:t>Mezinárodní vesmírná stanice ISS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4004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20) Jak se nazývá těleso sluneční soustavy o velikosti několika milimetrů až desítky metrů, které se pohybuje mezi planetami? 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Zkus doplnit: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44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M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43240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E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43372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O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42976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E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143768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I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43108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T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72462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D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43504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R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43636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O</a:t>
            </a:r>
            <a:endParaRPr lang="cs-CZ" sz="36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2"/>
              </a:rPr>
              <a:t>http://upload.wikimedia.org/wikipedia/commons/c/c2/Solar_sys.jpg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3"/>
              </a:rPr>
              <a:t>http://upload.wikimedia.org/wikipedia/commons/3/3c/Solar_planets.jpg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4"/>
              </a:rPr>
              <a:t>http://upload.wikimedia.org/wikipedia/commons/9/93/MESSENGER_first_photo_of_unseen_side_of_mercury.jpg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5"/>
              </a:rPr>
              <a:t>http://upload.wikimedia.org/wikipedia/commons/b/bc/Venuspioneeruv.jpg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6"/>
              </a:rPr>
              <a:t>http://upload.wikimedia.org/wikipedia/commons/a/a4/Phobos_deimos_diff_rotated.jpg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7"/>
              </a:rPr>
              <a:t>http://cs.wikipedia.org/wiki/Soubor:Jupiter.jpg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8"/>
              </a:rPr>
              <a:t>http://upload.wikimedia.org/wikipedia/commons/9/91/White_dwarf-590.jpg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9"/>
              </a:rPr>
              <a:t>http://upload.wikimedia.org/wikipedia/commons/0/04/Ursa_Minor_constellation_map.png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0"/>
              </a:rPr>
              <a:t>http://upload.wikimedia.org/wikipedia/commons/7/71/Atmosphere_layers-cs.svg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1"/>
              </a:rPr>
              <a:t>http://cs.wikipedia.org/wiki/Soubor:HST-SM4.jpeg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2"/>
              </a:rPr>
              <a:t>http://cs.wikipedia.org/wiki/Soubor:ISSpoststs131.jpg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Materiál slouží k zopakování probraného učiva.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Materiál slouží k prověření naučených znalostí.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Může být součástí zkoušení nebo testu.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Žák odpovídá na otázky.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Žák sám vytvoří odpověď nebo vybírá z možností tu správnou.</a:t>
            </a:r>
          </a:p>
          <a:p>
            <a:pPr marL="457200" indent="-457200"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199</TotalTime>
  <Words>713</Words>
  <Application>Microsoft Office PowerPoint</Application>
  <PresentationFormat>Předvádění na obrazovce (4:3)</PresentationFormat>
  <Paragraphs>144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Shluk</vt:lpstr>
      <vt:lpstr>Prezentace aplikace PowerPoint</vt:lpstr>
      <vt:lpstr>Odpověz na otázky 1) Zhruba kolikrát je průměr Slunce větší než průměr Země? Vyber správnou odpověď:</vt:lpstr>
      <vt:lpstr>Prezentace aplikace PowerPoint</vt:lpstr>
      <vt:lpstr>2) Jaká je podle fyzikálních propočtů teplota uprostřed Slunce? Vyber správnou odpověď:</vt:lpstr>
      <vt:lpstr>3) Jakou část slunečního záření propouští zemská atmosféra? Odpověz: </vt:lpstr>
      <vt:lpstr>4) Jak se nazývá naší Zemi druhá nejbližší hvězda?  Vyber správnou odpověď:</vt:lpstr>
      <vt:lpstr>5) Vyber terestrické planety.</vt:lpstr>
      <vt:lpstr>Prezentace aplikace PowerPoint</vt:lpstr>
      <vt:lpstr>6) Které planetě trvá oběh kolem slunce pouze 87,969 dne?  (Tato planeta má teplotní rozdíl až 700 °C) Vyber správnou odpověď:</vt:lpstr>
      <vt:lpstr>7) Která z kamenných planeta má nejhustší atmosféru tvořenou převážně z oxidu uhličitého? Vyber správnou odpověď:</vt:lpstr>
      <vt:lpstr>8) Jak se jmenují dva měsíce planety Mars? Odpověz:</vt:lpstr>
      <vt:lpstr>9) Která planeta zaujímá 70% z celkové hmotnosti všech planet? Vyber správnou odpověď:</vt:lpstr>
      <vt:lpstr>10) Jak se nazývají nejmenší hvězdy? Vyber správnou odpověď: </vt:lpstr>
      <vt:lpstr>Prezentace aplikace PowerPoint</vt:lpstr>
      <vt:lpstr>11) Jaká známá souhvězdí znáš? Odpověz:</vt:lpstr>
      <vt:lpstr>Prezentace aplikace PowerPoint</vt:lpstr>
      <vt:lpstr>12) Jak se nazývá největší Saturnův měsíc (průměr 5 150 km)? Vyber správnou odpověď:</vt:lpstr>
      <vt:lpstr>13) Jak se nazývá Neptunův největší měsíc, který jako jediný ze 13 známých obíhá planetu v obráceném směru?</vt:lpstr>
      <vt:lpstr>14) Z jakých prvků je tvořena atmosféra Země? Odpověz:</vt:lpstr>
      <vt:lpstr>15) Do jakých vrstev můžeme rozdělit zemskou atmosféru?  Odpověz:</vt:lpstr>
      <vt:lpstr>16) Ve které oblasti zemské atmosféry se nachází ozonová vrstva, chránící život na Zemi před nebezpečným ultrafialovým zářením tím, že jej zachycuje a mění na teplo? Vyber správnou odpověď:</vt:lpstr>
      <vt:lpstr>17) Která sonda jako první prolétla (díky příznivému postavení planet, které nastává  jednou za 175 let)kolem velkých planet a zkoumala Uran a Neptun? Vyber správnou odpověď:</vt:lpstr>
      <vt:lpstr>18) Jak se nazývá přístroj na obrázku? </vt:lpstr>
      <vt:lpstr>19) Jak se nazývá jediná v současné době trvale obydlená vesmírná stanice, která je umístěná na nízké oběžné dráze ve výšce kolem 350 km? Odpověz:</vt:lpstr>
      <vt:lpstr>Prezentace aplikace PowerPoint</vt:lpstr>
      <vt:lpstr>20) Jak se nazývá těleso sluneční soustavy o velikosti několika milimetrů až desítky metrů, které se pohybuje mezi planetami?  Zkus doplnit: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27</cp:revision>
  <dcterms:created xsi:type="dcterms:W3CDTF">2012-03-25T15:16:24Z</dcterms:created>
  <dcterms:modified xsi:type="dcterms:W3CDTF">2012-06-16T09:03:14Z</dcterms:modified>
</cp:coreProperties>
</file>