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3" r:id="rId6"/>
    <p:sldId id="262" r:id="rId7"/>
    <p:sldId id="264" r:id="rId8"/>
    <p:sldId id="265" r:id="rId9"/>
    <p:sldId id="268" r:id="rId10"/>
    <p:sldId id="266" r:id="rId11"/>
    <p:sldId id="267" r:id="rId12"/>
    <p:sldId id="269" r:id="rId13"/>
    <p:sldId id="270" r:id="rId14"/>
    <p:sldId id="278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9" r:id="rId23"/>
    <p:sldId id="280" r:id="rId24"/>
    <p:sldId id="281" r:id="rId25"/>
    <p:sldId id="282" r:id="rId26"/>
    <p:sldId id="257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FF"/>
    <a:srgbClr val="0000FF"/>
    <a:srgbClr val="33CC33"/>
    <a:srgbClr val="009900"/>
    <a:srgbClr val="CC00CC"/>
    <a:srgbClr val="660066"/>
    <a:srgbClr val="0033CC"/>
    <a:srgbClr val="000066"/>
    <a:srgbClr val="99CCFF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9FF72AE-1457-45FA-9915-1A626EE8F3CD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8DA30CE-C541-484F-95D9-B0753D07FB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idaktik.cz/images/fyzika/ostatni/Kalorimetr_XL.jpg" TargetMode="External"/><Relationship Id="rId13" Type="http://schemas.openxmlformats.org/officeDocument/2006/relationships/hyperlink" Target="http://upload.wikimedia.org/wikipedia/commons/1/18/Ar%C3%A4ometer.jpg" TargetMode="External"/><Relationship Id="rId3" Type="http://schemas.openxmlformats.org/officeDocument/2006/relationships/hyperlink" Target="http://elektross.gjn.cz/obrazky/proud25a.jpg" TargetMode="External"/><Relationship Id="rId7" Type="http://schemas.openxmlformats.org/officeDocument/2006/relationships/hyperlink" Target="http://www.vahy-tep.cz/images/img-lr-eg.jpg" TargetMode="External"/><Relationship Id="rId12" Type="http://schemas.openxmlformats.org/officeDocument/2006/relationships/hyperlink" Target="http://upload.wikimedia.org/wikipedia/commons/5/50/Manometr.jpg" TargetMode="External"/><Relationship Id="rId2" Type="http://schemas.openxmlformats.org/officeDocument/2006/relationships/hyperlink" Target="http://upload.wikimedia.org/wikipedia/commons/7/70/Wooden_hourglass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ta.vsedomu.cz/elektro/0005/460/vaha-osobni-bosch-ppw-2250.jpg" TargetMode="External"/><Relationship Id="rId11" Type="http://schemas.openxmlformats.org/officeDocument/2006/relationships/hyperlink" Target="http://labsklo.vkatelier.cz/pic/obr15.big.jpg" TargetMode="External"/><Relationship Id="rId5" Type="http://schemas.openxmlformats.org/officeDocument/2006/relationships/hyperlink" Target="http://www.levnyelektro.cz/fotky9431/fotos/_vyrn_3795070.jpg" TargetMode="External"/><Relationship Id="rId10" Type="http://schemas.openxmlformats.org/officeDocument/2006/relationships/hyperlink" Target="http://www.labstockstore.com/v5Files/sfwlHpleNfygCJH2/144992/640/veegee_burette.jpg" TargetMode="External"/><Relationship Id="rId4" Type="http://schemas.openxmlformats.org/officeDocument/2006/relationships/hyperlink" Target="http://upload.wikimedia.org/wikipedia/commons/c/cb/Calibro_con_rondella_1.jpg" TargetMode="External"/><Relationship Id="rId9" Type="http://schemas.openxmlformats.org/officeDocument/2006/relationships/hyperlink" Target="http://upload.wikimedia.org/wikipedia/commons/a/ab/Measuring_cylinder_hg.jpg" TargetMode="External"/><Relationship Id="rId14" Type="http://schemas.openxmlformats.org/officeDocument/2006/relationships/hyperlink" Target="http://www.thermofisher.cz/editor/filestore/product_details/7110_1005A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1"/>
          <p:cNvSpPr txBox="1">
            <a:spLocks/>
          </p:cNvSpPr>
          <p:nvPr/>
        </p:nvSpPr>
        <p:spPr>
          <a:xfrm>
            <a:off x="1477440" y="5733256"/>
            <a:ext cx="7421478" cy="7143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9" name="Title 2"/>
          <p:cNvSpPr txBox="1">
            <a:spLocks/>
          </p:cNvSpPr>
          <p:nvPr/>
        </p:nvSpPr>
        <p:spPr>
          <a:xfrm>
            <a:off x="1187624" y="4738166"/>
            <a:ext cx="7587028" cy="99509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Čemu jste se ve fyzice naučili- Fyzikální veličiny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4612" y="1628465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04/2012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VY_32_INOVACE_FY.ZP.9.A.14_cemu_jste_se_ve_fyzice_naucili_fyzikalni_veliciny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1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2249" y="332656"/>
            <a:ext cx="1811936" cy="1714512"/>
          </a:xfrm>
          <a:prstGeom prst="rect">
            <a:avLst/>
          </a:prstGeom>
          <a:noFill/>
        </p:spPr>
      </p:pic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9594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při měření užíváme jen zákonné měřící jednotky,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téměř na celém světě se stala základem Mezinárodní soustava jednotek (SI),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přehled základních i odvozených jednotek SI i jejich násobků a dílů je v Tabulkách,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vedle těchto jednotek jsou povoleny i další, např. litr, minuta, den, tuna (http://www.cmi.cz/)</a:t>
            </a:r>
          </a:p>
          <a:p>
            <a:pPr>
              <a:buNone/>
            </a:pPr>
            <a:endParaRPr lang="cs-CZ" sz="28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 Mezinárodní soustava jednotek označovaná zkratkou SI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271464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Doplň údaje fyzikálních veličin: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A) symbol (značka) veličiny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B) základní jednotka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C) další používané jednotky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>D) měřidlo, měřící přístroj</a:t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14744" y="3357562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0099"/>
                </a:solidFill>
              </a:rPr>
              <a:t>DÉLKA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20" y="3357562"/>
            <a:ext cx="2714644" cy="121444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A) d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14678" y="4143380"/>
            <a:ext cx="2714644" cy="121444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C</a:t>
            </a:r>
            <a:r>
              <a:rPr lang="cs-CZ" sz="2800" b="1" dirty="0" smtClean="0">
                <a:solidFill>
                  <a:srgbClr val="660066"/>
                </a:solidFill>
              </a:rPr>
              <a:t>) km, dm, cm, mm atd. 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72198" y="2357430"/>
            <a:ext cx="2714644" cy="400052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D</a:t>
            </a:r>
            <a:r>
              <a:rPr lang="cs-CZ" sz="2800" b="1" dirty="0" smtClean="0">
                <a:solidFill>
                  <a:srgbClr val="660066"/>
                </a:solidFill>
              </a:rPr>
              <a:t>) 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pravítko, metr, pásmo, posuvné měřítko, měřítko s laserem, </a:t>
            </a:r>
          </a:p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atd.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85720" y="4714884"/>
            <a:ext cx="2714644" cy="121444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B</a:t>
            </a:r>
            <a:r>
              <a:rPr lang="cs-CZ" sz="2800" b="1" dirty="0" smtClean="0">
                <a:solidFill>
                  <a:srgbClr val="660066"/>
                </a:solidFill>
              </a:rPr>
              <a:t>) </a:t>
            </a:r>
            <a:r>
              <a:rPr lang="cs-CZ" sz="2800" b="1" dirty="0">
                <a:solidFill>
                  <a:srgbClr val="660066"/>
                </a:solidFill>
              </a:rPr>
              <a:t>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 fontScale="90000"/>
          </a:bodyPr>
          <a:lstStyle/>
          <a:p>
            <a:r>
              <a:rPr lang="cs-CZ" sz="31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100" dirty="0" smtClean="0">
                <a:solidFill>
                  <a:srgbClr val="66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Doplň údaje fyzikálních veličin: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A) symbol (značka) veličiny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B) základní jednotka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C) další používané jednotky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D) měřidlo, měřící přístroj</a:t>
            </a:r>
            <a:br>
              <a:rPr lang="cs-CZ" sz="3100" dirty="0" smtClean="0">
                <a:solidFill>
                  <a:srgbClr val="000066"/>
                </a:solidFill>
                <a:effectLst/>
              </a:rPr>
            </a:br>
            <a:r>
              <a:rPr lang="cs-CZ" sz="3100" dirty="0" smtClean="0">
                <a:solidFill>
                  <a:srgbClr val="000066"/>
                </a:solidFill>
                <a:effectLst/>
              </a:rPr>
              <a:t>E) vzorec pro výpočet fyzikální veličiny</a:t>
            </a:r>
            <a:r>
              <a:rPr lang="cs-CZ" sz="4400" dirty="0" smtClean="0">
                <a:solidFill>
                  <a:srgbClr val="000066"/>
                </a:solidFill>
                <a:effectLst/>
              </a:rPr>
              <a:t/>
            </a:r>
            <a:br>
              <a:rPr lang="cs-CZ" sz="4400" dirty="0" smtClean="0">
                <a:solidFill>
                  <a:srgbClr val="000066"/>
                </a:solidFill>
                <a:effectLst/>
              </a:rPr>
            </a:br>
            <a:endParaRPr lang="cs-CZ" dirty="0">
              <a:solidFill>
                <a:srgbClr val="00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86050" y="3143248"/>
            <a:ext cx="2857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66FF"/>
                </a:solidFill>
              </a:rPr>
              <a:t>HMOTNOST</a:t>
            </a:r>
            <a:endParaRPr lang="cs-CZ" sz="3600" b="1" dirty="0">
              <a:solidFill>
                <a:srgbClr val="0066FF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643570" y="3143248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CC"/>
                </a:solidFill>
              </a:rPr>
              <a:t>D</a:t>
            </a:r>
            <a:r>
              <a:rPr lang="cs-CZ" sz="2800" b="1" dirty="0" smtClean="0">
                <a:solidFill>
                  <a:srgbClr val="0033CC"/>
                </a:solidFill>
              </a:rPr>
              <a:t>) váhy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0" y="3357562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A) m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143108" y="4929198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CC"/>
                </a:solidFill>
              </a:rPr>
              <a:t>B</a:t>
            </a:r>
            <a:r>
              <a:rPr lang="cs-CZ" sz="2800" b="1" dirty="0" smtClean="0">
                <a:solidFill>
                  <a:srgbClr val="0033CC"/>
                </a:solidFill>
              </a:rPr>
              <a:t>) kg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643570" y="5143488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CC"/>
                </a:solidFill>
              </a:rPr>
              <a:t>E</a:t>
            </a:r>
            <a:r>
              <a:rPr lang="cs-CZ" sz="2800" b="1" dirty="0" smtClean="0">
                <a:solidFill>
                  <a:srgbClr val="0033CC"/>
                </a:solidFill>
              </a:rPr>
              <a:t>) </a:t>
            </a:r>
          </a:p>
          <a:p>
            <a:pPr algn="ctr"/>
            <a:r>
              <a:rPr lang="cs-CZ" sz="2800" b="1" dirty="0">
                <a:solidFill>
                  <a:srgbClr val="0033CC"/>
                </a:solidFill>
              </a:rPr>
              <a:t>n</a:t>
            </a:r>
            <a:r>
              <a:rPr lang="cs-CZ" sz="2800" b="1" dirty="0" smtClean="0">
                <a:solidFill>
                  <a:srgbClr val="0033CC"/>
                </a:solidFill>
              </a:rPr>
              <a:t>apř.</a:t>
            </a:r>
          </a:p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m=</a:t>
            </a:r>
            <a:r>
              <a:rPr lang="el-GR" sz="2800" b="1" dirty="0" smtClean="0">
                <a:solidFill>
                  <a:srgbClr val="0033CC"/>
                </a:solidFill>
                <a:latin typeface="Arial"/>
                <a:cs typeface="Arial"/>
              </a:rPr>
              <a:t>ρ∙</a:t>
            </a:r>
            <a:r>
              <a:rPr lang="cs-CZ" sz="2800" b="1" dirty="0" smtClean="0">
                <a:solidFill>
                  <a:srgbClr val="0033CC"/>
                </a:solidFill>
                <a:latin typeface="Arial"/>
                <a:cs typeface="Arial"/>
              </a:rPr>
              <a:t>V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15008" y="928670"/>
            <a:ext cx="3286148" cy="1714512"/>
          </a:xfrm>
          <a:prstGeom prst="ellipse">
            <a:avLst/>
          </a:prstGeom>
          <a:solidFill>
            <a:srgbClr val="66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33CC"/>
                </a:solidFill>
              </a:rPr>
              <a:t>C</a:t>
            </a:r>
            <a:r>
              <a:rPr lang="cs-CZ" sz="2800" b="1" dirty="0" smtClean="0">
                <a:solidFill>
                  <a:srgbClr val="0033CC"/>
                </a:solidFill>
              </a:rPr>
              <a:t>) tuna, gram, miligram…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990033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990033"/>
                </a:solidFill>
                <a:effectLst/>
              </a:rPr>
            </a:br>
            <a:r>
              <a:rPr lang="cs-CZ" sz="2800" dirty="0" smtClean="0">
                <a:solidFill>
                  <a:srgbClr val="990033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99003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54" y="3357562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OBJEM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Vývojový diagram: příprava 4"/>
          <p:cNvSpPr/>
          <p:nvPr/>
        </p:nvSpPr>
        <p:spPr>
          <a:xfrm>
            <a:off x="0" y="3286124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A) V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6" name="Vývojový diagram: příprava 5"/>
          <p:cNvSpPr/>
          <p:nvPr/>
        </p:nvSpPr>
        <p:spPr>
          <a:xfrm>
            <a:off x="2643174" y="4357694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00"/>
                </a:solidFill>
              </a:rPr>
              <a:t>B</a:t>
            </a:r>
            <a:r>
              <a:rPr lang="cs-CZ" sz="2800" b="1" dirty="0" smtClean="0">
                <a:solidFill>
                  <a:srgbClr val="800000"/>
                </a:solidFill>
              </a:rPr>
              <a:t>) m³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7" name="Vývojový diagram: příprava 6"/>
          <p:cNvSpPr/>
          <p:nvPr/>
        </p:nvSpPr>
        <p:spPr>
          <a:xfrm>
            <a:off x="5643570" y="5143512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00"/>
                </a:solidFill>
              </a:rPr>
              <a:t>E</a:t>
            </a:r>
            <a:r>
              <a:rPr lang="cs-CZ" sz="2800" b="1" dirty="0" smtClean="0">
                <a:solidFill>
                  <a:srgbClr val="800000"/>
                </a:solidFill>
              </a:rPr>
              <a:t>) objem kvádru:</a:t>
            </a:r>
          </a:p>
          <a:p>
            <a:pPr algn="ctr"/>
            <a:r>
              <a:rPr lang="cs-CZ" sz="2800" b="1" dirty="0" smtClean="0">
                <a:solidFill>
                  <a:srgbClr val="800000"/>
                </a:solidFill>
              </a:rPr>
              <a:t>V=a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∙b∙c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8" name="Vývojový diagram: příprava 7"/>
          <p:cNvSpPr/>
          <p:nvPr/>
        </p:nvSpPr>
        <p:spPr>
          <a:xfrm>
            <a:off x="5715008" y="3214686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00"/>
                </a:solidFill>
              </a:rPr>
              <a:t>D) odměrný válec, pipeta, byreta</a:t>
            </a:r>
            <a:endParaRPr lang="cs-CZ" sz="2400" b="1" dirty="0">
              <a:solidFill>
                <a:srgbClr val="800000"/>
              </a:solidFill>
            </a:endParaRPr>
          </a:p>
        </p:txBody>
      </p:sp>
      <p:sp>
        <p:nvSpPr>
          <p:cNvPr id="9" name="Vývojový diagram: příprava 8"/>
          <p:cNvSpPr/>
          <p:nvPr/>
        </p:nvSpPr>
        <p:spPr>
          <a:xfrm>
            <a:off x="5786446" y="928670"/>
            <a:ext cx="3240000" cy="1440000"/>
          </a:xfrm>
          <a:prstGeom prst="flowChartPreparation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800000"/>
                </a:solidFill>
              </a:rPr>
              <a:t>C</a:t>
            </a:r>
            <a:r>
              <a:rPr lang="cs-CZ" sz="2400" b="1" dirty="0" smtClean="0">
                <a:solidFill>
                  <a:srgbClr val="800000"/>
                </a:solidFill>
              </a:rPr>
              <a:t>) dm³, cm³, mm³, l, ml, hl, atd. </a:t>
            </a:r>
            <a:endParaRPr lang="cs-CZ" sz="24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4678" y="3143248"/>
            <a:ext cx="24288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33CC33"/>
                </a:solidFill>
              </a:rPr>
              <a:t>HUSTOTA</a:t>
            </a:r>
            <a:endParaRPr lang="cs-CZ" sz="3600" b="1" dirty="0">
              <a:solidFill>
                <a:srgbClr val="33CC33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214282" y="3500438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6600"/>
                </a:solidFill>
              </a:rPr>
              <a:t>A) </a:t>
            </a:r>
            <a:r>
              <a:rPr lang="el-GR" sz="32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2571736" y="5357826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6600"/>
                </a:solidFill>
              </a:rPr>
              <a:t>D</a:t>
            </a:r>
            <a:r>
              <a:rPr lang="cs-CZ" sz="3200" b="1" dirty="0" smtClean="0">
                <a:solidFill>
                  <a:srgbClr val="006600"/>
                </a:solidFill>
              </a:rPr>
              <a:t>) </a:t>
            </a:r>
            <a:r>
              <a:rPr lang="cs-CZ" sz="3200" b="1" dirty="0" smtClean="0">
                <a:solidFill>
                  <a:srgbClr val="006600"/>
                </a:solidFill>
                <a:latin typeface="Arial"/>
                <a:cs typeface="Arial"/>
              </a:rPr>
              <a:t>hustoměr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6000760" y="5357826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6600"/>
                </a:solidFill>
              </a:rPr>
              <a:t>E</a:t>
            </a:r>
            <a:r>
              <a:rPr lang="cs-CZ" sz="3200" b="1" dirty="0" smtClean="0">
                <a:solidFill>
                  <a:srgbClr val="006600"/>
                </a:solidFill>
              </a:rPr>
              <a:t>) </a:t>
            </a:r>
            <a:r>
              <a:rPr lang="el-GR" sz="32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cs-CZ" sz="3200" b="1" dirty="0" smtClean="0">
                <a:solidFill>
                  <a:srgbClr val="006600"/>
                </a:solidFill>
                <a:latin typeface="Arial"/>
                <a:cs typeface="Arial"/>
              </a:rPr>
              <a:t>=m/V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6143636" y="3357562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6600"/>
                </a:solidFill>
              </a:rPr>
              <a:t>C</a:t>
            </a:r>
            <a:r>
              <a:rPr lang="cs-CZ" sz="3200" b="1" dirty="0" smtClean="0">
                <a:solidFill>
                  <a:srgbClr val="006600"/>
                </a:solidFill>
              </a:rPr>
              <a:t>) g/cm³,</a:t>
            </a:r>
          </a:p>
          <a:p>
            <a:pPr algn="ctr"/>
            <a:r>
              <a:rPr lang="cs-CZ" sz="3200" b="1" dirty="0" smtClean="0">
                <a:solidFill>
                  <a:srgbClr val="006600"/>
                </a:solidFill>
              </a:rPr>
              <a:t>kg/l 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3143240" y="3929066"/>
            <a:ext cx="2428892" cy="1071570"/>
          </a:xfrm>
          <a:prstGeom prst="round2Diag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6600"/>
                </a:solidFill>
              </a:rPr>
              <a:t>B</a:t>
            </a:r>
            <a:r>
              <a:rPr lang="cs-CZ" sz="3200" b="1" dirty="0" smtClean="0">
                <a:solidFill>
                  <a:srgbClr val="006600"/>
                </a:solidFill>
              </a:rPr>
              <a:t>) kg/m³</a:t>
            </a:r>
            <a:endParaRPr lang="cs-CZ" sz="32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endParaRPr lang="cs-CZ" sz="28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4678" y="2714620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C00FF"/>
                </a:solidFill>
              </a:rPr>
              <a:t>TEPLOTA</a:t>
            </a:r>
            <a:endParaRPr lang="cs-CZ" sz="4000" b="1" dirty="0">
              <a:solidFill>
                <a:srgbClr val="CC00FF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85984" y="3857628"/>
            <a:ext cx="3071834" cy="164307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A) T, t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786446" y="5000636"/>
            <a:ext cx="3071834" cy="164307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D</a:t>
            </a:r>
            <a:r>
              <a:rPr lang="cs-CZ" sz="2800" b="1" dirty="0" smtClean="0">
                <a:solidFill>
                  <a:srgbClr val="660066"/>
                </a:solidFill>
              </a:rPr>
              <a:t>) teploměr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86446" y="3000372"/>
            <a:ext cx="3071834" cy="164307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C</a:t>
            </a:r>
            <a:r>
              <a:rPr lang="cs-CZ" sz="2800" b="1" dirty="0" smtClean="0">
                <a:solidFill>
                  <a:srgbClr val="660066"/>
                </a:solidFill>
              </a:rPr>
              <a:t>) 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784281" y="936692"/>
            <a:ext cx="3063346" cy="153376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B</a:t>
            </a:r>
            <a:r>
              <a:rPr lang="cs-CZ" sz="2800" b="1" dirty="0" smtClean="0">
                <a:solidFill>
                  <a:srgbClr val="660066"/>
                </a:solidFill>
              </a:rPr>
              <a:t>) 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K (kelvin)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1026" name="Picture 2" descr="C:\Documents and Settings\radek\Local Settings\Temporary Internet Files\Content.IE5\G5AJ81U3\MC9004136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714620"/>
            <a:ext cx="2000922" cy="30083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CC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D) měřidlo, měřící přístroj</a:t>
            </a:r>
            <a:endParaRPr lang="cs-CZ" sz="28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9058" y="3071810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3366FF"/>
                </a:solidFill>
              </a:rPr>
              <a:t>ČAS</a:t>
            </a:r>
            <a:endParaRPr lang="cs-CZ" sz="4000" b="1" dirty="0">
              <a:solidFill>
                <a:srgbClr val="3366FF"/>
              </a:solidFill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2786050" y="4500570"/>
            <a:ext cx="2786082" cy="1500198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A) t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5857884" y="3214686"/>
            <a:ext cx="2786082" cy="1500198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99"/>
                </a:solidFill>
              </a:rPr>
              <a:t>C</a:t>
            </a:r>
            <a:r>
              <a:rPr lang="cs-CZ" sz="2800" b="1" dirty="0" smtClean="0">
                <a:solidFill>
                  <a:srgbClr val="000099"/>
                </a:solidFill>
              </a:rPr>
              <a:t>) 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min., hod., den,  atd.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Obdélník s odříznutým příčným rohem 6"/>
          <p:cNvSpPr/>
          <p:nvPr/>
        </p:nvSpPr>
        <p:spPr>
          <a:xfrm>
            <a:off x="5857884" y="5143512"/>
            <a:ext cx="2786082" cy="1500198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99"/>
                </a:solidFill>
              </a:rPr>
              <a:t>D</a:t>
            </a:r>
            <a:r>
              <a:rPr lang="cs-CZ" sz="2800" b="1" dirty="0" smtClean="0">
                <a:solidFill>
                  <a:srgbClr val="000099"/>
                </a:solidFill>
              </a:rPr>
              <a:t>) stopky…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8" name="Obdélník s odříznutým příčným rohem 7"/>
          <p:cNvSpPr/>
          <p:nvPr/>
        </p:nvSpPr>
        <p:spPr>
          <a:xfrm>
            <a:off x="5857884" y="1357298"/>
            <a:ext cx="2786082" cy="1500198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0099"/>
                </a:solidFill>
              </a:rPr>
              <a:t>B</a:t>
            </a:r>
            <a:r>
              <a:rPr lang="cs-CZ" sz="2800" b="1" dirty="0" smtClean="0">
                <a:solidFill>
                  <a:srgbClr val="000099"/>
                </a:solidFill>
              </a:rPr>
              <a:t>) s</a:t>
            </a:r>
          </a:p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sekunda</a:t>
            </a:r>
            <a:endParaRPr lang="cs-CZ" sz="2800" b="1" dirty="0">
              <a:solidFill>
                <a:srgbClr val="000099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714620"/>
            <a:ext cx="1714480" cy="3473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8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800080"/>
                </a:solidFill>
                <a:effectLst/>
              </a:rPr>
            </a:br>
            <a:r>
              <a:rPr lang="cs-CZ" sz="2800" dirty="0" smtClean="0">
                <a:solidFill>
                  <a:srgbClr val="800080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620" y="3500438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660066"/>
                </a:solidFill>
              </a:rPr>
              <a:t>SÍLA</a:t>
            </a:r>
            <a:endParaRPr lang="cs-CZ" sz="4000" b="1" dirty="0">
              <a:solidFill>
                <a:srgbClr val="660066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3643314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A) F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14678" y="4500570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80"/>
                </a:solidFill>
              </a:rPr>
              <a:t>B</a:t>
            </a:r>
            <a:r>
              <a:rPr lang="cs-CZ" sz="2800" b="1" dirty="0" smtClean="0">
                <a:solidFill>
                  <a:srgbClr val="800080"/>
                </a:solidFill>
              </a:rPr>
              <a:t>) newton</a:t>
            </a:r>
          </a:p>
          <a:p>
            <a:pPr algn="ctr"/>
            <a:r>
              <a:rPr lang="cs-CZ" sz="2800" b="1" dirty="0">
                <a:solidFill>
                  <a:srgbClr val="800080"/>
                </a:solidFill>
              </a:rPr>
              <a:t>N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43636" y="5214950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 smtClean="0">
              <a:solidFill>
                <a:srgbClr val="80008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E) F=m</a:t>
            </a:r>
            <a:r>
              <a:rPr lang="cs-CZ" sz="2800" b="1" dirty="0" smtClean="0">
                <a:solidFill>
                  <a:srgbClr val="800080"/>
                </a:solidFill>
                <a:latin typeface="Arial"/>
                <a:cs typeface="Arial"/>
              </a:rPr>
              <a:t>∙a</a:t>
            </a:r>
          </a:p>
          <a:p>
            <a:pPr algn="ctr"/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3636" y="3357562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800080"/>
                </a:solidFill>
              </a:rPr>
              <a:t>D) siloměr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43636" y="1142984"/>
            <a:ext cx="2500330" cy="142876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800080"/>
                </a:solidFill>
              </a:rPr>
              <a:t>C</a:t>
            </a:r>
            <a:r>
              <a:rPr lang="cs-CZ" sz="2800" b="1" dirty="0" smtClean="0">
                <a:solidFill>
                  <a:srgbClr val="800080"/>
                </a:solidFill>
              </a:rPr>
              <a:t>) kN</a:t>
            </a:r>
            <a:endParaRPr lang="cs-CZ" sz="28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214290"/>
            <a:ext cx="8229600" cy="294004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800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14678" y="3714752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RYCHLOST</a:t>
            </a:r>
            <a:endParaRPr lang="cs-CZ" sz="3200" b="1" dirty="0">
              <a:solidFill>
                <a:srgbClr val="008000"/>
              </a:solidFill>
            </a:endParaRPr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142844" y="3143248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A) v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2357422" y="4857760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B</a:t>
            </a:r>
            <a:r>
              <a:rPr lang="cs-CZ" sz="2800" b="1" dirty="0" smtClean="0">
                <a:solidFill>
                  <a:srgbClr val="009900"/>
                </a:solidFill>
              </a:rPr>
              <a:t>) m·s</a:t>
            </a:r>
            <a:r>
              <a:rPr lang="cs-CZ" sz="2800" b="1" baseline="30000" dirty="0" smtClean="0">
                <a:solidFill>
                  <a:srgbClr val="009900"/>
                </a:solidFill>
              </a:rPr>
              <a:t>-1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7" name="Obdélník se zakulaceným rohem na stejné straně 6"/>
          <p:cNvSpPr/>
          <p:nvPr/>
        </p:nvSpPr>
        <p:spPr>
          <a:xfrm>
            <a:off x="5786446" y="5143512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D) v=s/t 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5786446" y="3071810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D</a:t>
            </a:r>
            <a:r>
              <a:rPr lang="cs-CZ" sz="2800" b="1" dirty="0" smtClean="0">
                <a:solidFill>
                  <a:srgbClr val="009900"/>
                </a:solidFill>
              </a:rPr>
              <a:t>) tachometr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5715008" y="928670"/>
            <a:ext cx="3000396" cy="1500198"/>
          </a:xfrm>
          <a:prstGeom prst="round2Same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C</a:t>
            </a:r>
            <a:r>
              <a:rPr lang="cs-CZ" sz="2800" b="1" dirty="0" smtClean="0">
                <a:solidFill>
                  <a:srgbClr val="009900"/>
                </a:solidFill>
              </a:rPr>
              <a:t>)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009900"/>
                </a:solidFill>
              </a:rPr>
              <a:t>km·h</a:t>
            </a:r>
            <a:r>
              <a:rPr lang="cs-CZ" sz="2800" b="1" baseline="30000" dirty="0" smtClean="0">
                <a:solidFill>
                  <a:srgbClr val="009900"/>
                </a:solidFill>
              </a:rPr>
              <a:t>-1</a:t>
            </a:r>
            <a:r>
              <a:rPr lang="cs-CZ" sz="2800" b="1" dirty="0" smtClean="0">
                <a:solidFill>
                  <a:srgbClr val="009900"/>
                </a:solidFill>
              </a:rPr>
              <a:t> 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00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D) měřidlo, měřící přístroj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E) vzorec pro výpočet fyzikální veličiny</a:t>
            </a:r>
            <a:endParaRPr lang="cs-CZ" sz="2800" dirty="0">
              <a:solidFill>
                <a:srgbClr val="CC0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7620" y="4143380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90000"/>
                </a:solidFill>
              </a:rPr>
              <a:t>TLAK</a:t>
            </a:r>
            <a:endParaRPr lang="cs-CZ" sz="3600" b="1" dirty="0">
              <a:solidFill>
                <a:srgbClr val="99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85720" y="3286124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A) 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643042" y="5000636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B) pascal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00694" y="5143512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E) p=F/S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p= h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∙</a:t>
            </a:r>
            <a:r>
              <a:rPr lang="el-GR" sz="2800" b="1" dirty="0" smtClean="0">
                <a:solidFill>
                  <a:srgbClr val="FF0000"/>
                </a:solidFill>
                <a:latin typeface="Arial"/>
                <a:cs typeface="Arial"/>
              </a:rPr>
              <a:t>ρ∙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500694" y="3214686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D) manometr (tlakoměr)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572132" y="1071546"/>
            <a:ext cx="3214710" cy="1500198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C</a:t>
            </a:r>
            <a:r>
              <a:rPr lang="cs-CZ" sz="2800" b="1" dirty="0" smtClean="0">
                <a:solidFill>
                  <a:srgbClr val="FF0000"/>
                </a:solidFill>
              </a:rPr>
              <a:t>) kPa, MPa, hPa …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FF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66FF"/>
                </a:solidFill>
                <a:effectLst/>
              </a:rPr>
            </a:br>
            <a:r>
              <a:rPr lang="cs-CZ" sz="2800" dirty="0" smtClean="0">
                <a:solidFill>
                  <a:srgbClr val="0066FF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66FF"/>
                </a:solidFill>
                <a:effectLst/>
              </a:rPr>
            </a:br>
            <a:r>
              <a:rPr lang="cs-CZ" sz="2800" dirty="0" smtClean="0">
                <a:solidFill>
                  <a:srgbClr val="0066FF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66FF"/>
                </a:solidFill>
                <a:effectLst/>
              </a:rPr>
            </a:br>
            <a:r>
              <a:rPr lang="cs-CZ" sz="2800" dirty="0" smtClean="0">
                <a:solidFill>
                  <a:srgbClr val="0066FF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66FF"/>
                </a:solidFill>
                <a:effectLst/>
              </a:rPr>
            </a:br>
            <a:r>
              <a:rPr lang="cs-CZ" sz="2800" dirty="0" smtClean="0">
                <a:solidFill>
                  <a:srgbClr val="0066FF"/>
                </a:solidFill>
                <a:effectLst/>
              </a:rPr>
              <a:t>D) vzorec pro výpočet fyzikální veličiny</a:t>
            </a:r>
            <a:endParaRPr lang="cs-CZ" sz="2800" dirty="0">
              <a:solidFill>
                <a:srgbClr val="0066FF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8992" y="3571876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33CC"/>
                </a:solidFill>
              </a:rPr>
              <a:t>PRÁCE</a:t>
            </a:r>
            <a:endParaRPr lang="cs-CZ" sz="4000" b="1" dirty="0">
              <a:solidFill>
                <a:srgbClr val="0033CC"/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00034" y="2928934"/>
            <a:ext cx="2571768" cy="1714512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CC"/>
                </a:solidFill>
              </a:rPr>
              <a:t>A) W</a:t>
            </a:r>
            <a:endParaRPr lang="cs-CZ" sz="3200" b="1" dirty="0">
              <a:solidFill>
                <a:srgbClr val="0000CC"/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643174" y="4714884"/>
            <a:ext cx="2571768" cy="1714512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CC"/>
                </a:solidFill>
              </a:rPr>
              <a:t>C</a:t>
            </a:r>
            <a:r>
              <a:rPr lang="cs-CZ" sz="3200" b="1" dirty="0" smtClean="0">
                <a:solidFill>
                  <a:srgbClr val="0000CC"/>
                </a:solidFill>
              </a:rPr>
              <a:t>) kJ, MJ, GJ</a:t>
            </a:r>
            <a:endParaRPr lang="cs-CZ" sz="3200" b="1" dirty="0">
              <a:solidFill>
                <a:srgbClr val="0000CC"/>
              </a:solidFill>
            </a:endParaRPr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572132" y="5000636"/>
            <a:ext cx="2571768" cy="1714512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CC"/>
                </a:solidFill>
              </a:rPr>
              <a:t>D</a:t>
            </a:r>
            <a:r>
              <a:rPr lang="cs-CZ" sz="3200" b="1" dirty="0" smtClean="0">
                <a:solidFill>
                  <a:srgbClr val="0000CC"/>
                </a:solidFill>
              </a:rPr>
              <a:t>) W=F</a:t>
            </a:r>
            <a:r>
              <a:rPr lang="cs-CZ" sz="3200" b="1" dirty="0" smtClean="0">
                <a:solidFill>
                  <a:srgbClr val="0000CC"/>
                </a:solidFill>
                <a:latin typeface="Arial"/>
                <a:cs typeface="Arial"/>
              </a:rPr>
              <a:t>∙s</a:t>
            </a:r>
            <a:endParaRPr lang="cs-CZ" sz="3200" b="1" dirty="0">
              <a:solidFill>
                <a:srgbClr val="0000CC"/>
              </a:solidFill>
            </a:endParaRP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715008" y="2928934"/>
            <a:ext cx="2571768" cy="1714512"/>
          </a:xfrm>
          <a:prstGeom prst="flowChartAlternateProcess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CC"/>
                </a:solidFill>
              </a:rPr>
              <a:t>B</a:t>
            </a:r>
            <a:r>
              <a:rPr lang="cs-CZ" sz="3200" b="1" dirty="0" smtClean="0">
                <a:solidFill>
                  <a:srgbClr val="0000CC"/>
                </a:solidFill>
              </a:rPr>
              <a:t>) joule</a:t>
            </a:r>
          </a:p>
          <a:p>
            <a:pPr algn="ctr"/>
            <a:r>
              <a:rPr lang="cs-CZ" sz="3200" b="1" dirty="0">
                <a:solidFill>
                  <a:srgbClr val="0000CC"/>
                </a:solidFill>
              </a:rPr>
              <a:t>J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717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9900CC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9900CC"/>
                </a:solidFill>
                <a:effectLst/>
              </a:rPr>
            </a:br>
            <a:r>
              <a:rPr lang="cs-CZ" sz="2800" dirty="0" smtClean="0">
                <a:solidFill>
                  <a:srgbClr val="9900CC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9900CC"/>
                </a:solidFill>
                <a:effectLst/>
              </a:rPr>
            </a:br>
            <a:r>
              <a:rPr lang="cs-CZ" sz="2800" dirty="0" smtClean="0">
                <a:solidFill>
                  <a:srgbClr val="9900CC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9900CC"/>
                </a:solidFill>
                <a:effectLst/>
              </a:rPr>
            </a:br>
            <a:r>
              <a:rPr lang="cs-CZ" sz="2800" dirty="0" smtClean="0">
                <a:solidFill>
                  <a:srgbClr val="9900CC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9900CC"/>
                </a:solidFill>
                <a:effectLst/>
              </a:rPr>
            </a:br>
            <a:r>
              <a:rPr lang="cs-CZ" sz="2800" dirty="0" smtClean="0">
                <a:solidFill>
                  <a:srgbClr val="9900CC"/>
                </a:solidFill>
                <a:effectLst/>
              </a:rPr>
              <a:t>D) vzorec pro výpočet fyzikální veličiny</a:t>
            </a:r>
            <a:endParaRPr lang="cs-CZ" sz="28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00430" y="3357562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D60093"/>
                </a:solidFill>
              </a:rPr>
              <a:t>VÝKON</a:t>
            </a:r>
            <a:endParaRPr lang="cs-CZ" sz="4000" b="1" dirty="0">
              <a:solidFill>
                <a:srgbClr val="D60093"/>
              </a:solidFill>
            </a:endParaRPr>
          </a:p>
        </p:txBody>
      </p:sp>
      <p:sp>
        <p:nvSpPr>
          <p:cNvPr id="5" name="Vlna 4"/>
          <p:cNvSpPr/>
          <p:nvPr/>
        </p:nvSpPr>
        <p:spPr>
          <a:xfrm>
            <a:off x="214282" y="2857496"/>
            <a:ext cx="2571768" cy="1928826"/>
          </a:xfrm>
          <a:prstGeom prst="wav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A) P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3000364" y="4429132"/>
            <a:ext cx="2571768" cy="1928826"/>
          </a:xfrm>
          <a:prstGeom prst="wav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B</a:t>
            </a:r>
            <a:r>
              <a:rPr lang="cs-CZ" sz="2800" b="1" dirty="0" smtClean="0">
                <a:solidFill>
                  <a:srgbClr val="660066"/>
                </a:solidFill>
              </a:rPr>
              <a:t>) watt</a:t>
            </a:r>
          </a:p>
          <a:p>
            <a:pPr algn="ctr"/>
            <a:r>
              <a:rPr lang="cs-CZ" sz="2800" b="1" dirty="0">
                <a:solidFill>
                  <a:srgbClr val="660066"/>
                </a:solidFill>
              </a:rPr>
              <a:t>W</a:t>
            </a:r>
          </a:p>
        </p:txBody>
      </p:sp>
      <p:sp>
        <p:nvSpPr>
          <p:cNvPr id="7" name="Vlna 6"/>
          <p:cNvSpPr/>
          <p:nvPr/>
        </p:nvSpPr>
        <p:spPr>
          <a:xfrm>
            <a:off x="6000760" y="4714884"/>
            <a:ext cx="2571768" cy="1928826"/>
          </a:xfrm>
          <a:prstGeom prst="wav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A) P=W/t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Vlna 7"/>
          <p:cNvSpPr/>
          <p:nvPr/>
        </p:nvSpPr>
        <p:spPr>
          <a:xfrm>
            <a:off x="6072198" y="2786058"/>
            <a:ext cx="2571768" cy="1928826"/>
          </a:xfrm>
          <a:prstGeom prst="wav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C) kW, MW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Doplň údaje fyzikálních veličin: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A) symbol (značka) veličiny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B) základní jednotka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C) další používané jednotky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D) vzorec pro výpočet fyzikální veličiny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28992" y="3357562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33CC"/>
                </a:solidFill>
              </a:rPr>
              <a:t>TEPLO</a:t>
            </a:r>
            <a:endParaRPr lang="cs-CZ" sz="4000" b="1" dirty="0">
              <a:solidFill>
                <a:srgbClr val="0033CC"/>
              </a:solidFill>
            </a:endParaRPr>
          </a:p>
        </p:txBody>
      </p:sp>
      <p:sp>
        <p:nvSpPr>
          <p:cNvPr id="5" name="Vývojový diagram: štítek 4"/>
          <p:cNvSpPr/>
          <p:nvPr/>
        </p:nvSpPr>
        <p:spPr>
          <a:xfrm>
            <a:off x="357158" y="3000372"/>
            <a:ext cx="2500330" cy="1571636"/>
          </a:xfrm>
          <a:prstGeom prst="flowChartPunchedCar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A) Q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Vývojový diagram: štítek 5"/>
          <p:cNvSpPr/>
          <p:nvPr/>
        </p:nvSpPr>
        <p:spPr>
          <a:xfrm>
            <a:off x="2714612" y="4929198"/>
            <a:ext cx="2500330" cy="1571636"/>
          </a:xfrm>
          <a:prstGeom prst="flowChartPunchedCar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C) </a:t>
            </a: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kJ, MJ, GJ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7" name="Vývojový diagram: štítek 6"/>
          <p:cNvSpPr/>
          <p:nvPr/>
        </p:nvSpPr>
        <p:spPr>
          <a:xfrm>
            <a:off x="5786446" y="4857760"/>
            <a:ext cx="2857520" cy="1571636"/>
          </a:xfrm>
          <a:prstGeom prst="flowChartPunchedCar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D) </a:t>
            </a:r>
          </a:p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Q=m</a:t>
            </a:r>
            <a:r>
              <a:rPr lang="cs-CZ" sz="3200" b="1" dirty="0" smtClean="0">
                <a:solidFill>
                  <a:srgbClr val="000066"/>
                </a:solidFill>
                <a:latin typeface="Arial"/>
                <a:cs typeface="Arial"/>
              </a:rPr>
              <a:t>∙c∙(t−t</a:t>
            </a:r>
            <a:r>
              <a:rPr lang="cs-CZ" sz="3200" b="1" baseline="-25000" dirty="0" smtClean="0">
                <a:solidFill>
                  <a:srgbClr val="000066"/>
                </a:solidFill>
                <a:latin typeface="Arial"/>
                <a:cs typeface="Arial"/>
              </a:rPr>
              <a:t>1</a:t>
            </a:r>
            <a:r>
              <a:rPr lang="cs-CZ" sz="3200" b="1" dirty="0" smtClean="0">
                <a:solidFill>
                  <a:srgbClr val="000066"/>
                </a:solidFill>
                <a:latin typeface="Arial"/>
                <a:cs typeface="Arial"/>
              </a:rPr>
              <a:t>)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8" name="Vývojový diagram: štítek 7"/>
          <p:cNvSpPr/>
          <p:nvPr/>
        </p:nvSpPr>
        <p:spPr>
          <a:xfrm>
            <a:off x="5786446" y="2928934"/>
            <a:ext cx="2786082" cy="1571636"/>
          </a:xfrm>
          <a:prstGeom prst="flowChartPunchedCard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B) J</a:t>
            </a:r>
            <a:endParaRPr lang="cs-CZ" sz="32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animBg="1"/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86172" cy="93978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Doplň tabulku: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1397000"/>
          <a:ext cx="7858180" cy="47394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545"/>
                <a:gridCol w="1964545"/>
                <a:gridCol w="1964545"/>
                <a:gridCol w="1964545"/>
              </a:tblGrid>
              <a:tr h="1061645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SYMBOL</a:t>
                      </a:r>
                      <a:r>
                        <a:rPr lang="cs-CZ" sz="2400" b="1" baseline="0" dirty="0" smtClean="0">
                          <a:solidFill>
                            <a:srgbClr val="006600"/>
                          </a:solidFill>
                        </a:rPr>
                        <a:t> (ZNAČKA)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JEDNOTKA FYZIKÁLNÍ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VZOREC PRO VÝPOČET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ELEKTRICKÝ PROUD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ELEKTRICKÉ NAPĚTÍ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ELEKTRICKÝ ODPOR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Ověř si správnost doplnění tabulky: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14348" y="1214422"/>
          <a:ext cx="7858180" cy="47394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4545"/>
                <a:gridCol w="1964545"/>
                <a:gridCol w="1964545"/>
                <a:gridCol w="1964545"/>
              </a:tblGrid>
              <a:tr h="1061645"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SYMBOL</a:t>
                      </a:r>
                      <a:r>
                        <a:rPr lang="cs-CZ" sz="2400" b="1" baseline="0" dirty="0" smtClean="0">
                          <a:solidFill>
                            <a:srgbClr val="006600"/>
                          </a:solidFill>
                        </a:rPr>
                        <a:t> (ZNAČKA)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JEDNOTKA FYZIKÁLNÍ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VZOREC PRO VÝPOČET VELIČINY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ELEKTRICKÝ PROUD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I=U/R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ELEKTRICKÉ NAPĚTÍ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U=I</a:t>
                      </a:r>
                      <a:r>
                        <a:rPr lang="cs-CZ" sz="2400" b="1" dirty="0" smtClean="0">
                          <a:solidFill>
                            <a:srgbClr val="006600"/>
                          </a:solidFill>
                          <a:latin typeface="Arial"/>
                          <a:cs typeface="Arial"/>
                        </a:rPr>
                        <a:t>∙R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  <a:tr h="106164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ELEKTRICKÝ ODPOR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R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l-GR" sz="2400" b="1" dirty="0" smtClean="0">
                          <a:solidFill>
                            <a:srgbClr val="006600"/>
                          </a:solidFill>
                          <a:latin typeface="Arial Black"/>
                        </a:rPr>
                        <a:t>Ω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R=U/I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Jak se nazývá měřící přístroj pro měření elektrického proudu a elektrického napětí?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221455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800000"/>
                </a:solidFill>
              </a:rPr>
              <a:t>v</a:t>
            </a:r>
            <a:r>
              <a:rPr lang="cs-CZ" sz="2800" b="1" dirty="0" smtClean="0">
                <a:solidFill>
                  <a:srgbClr val="800000"/>
                </a:solidFill>
              </a:rPr>
              <a:t>oltmetr-měří el. napětí</a:t>
            </a:r>
            <a:endParaRPr lang="cs-CZ" sz="2800" b="1" dirty="0">
              <a:solidFill>
                <a:srgbClr val="80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3357562"/>
            <a:ext cx="6429388" cy="29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429256" y="1928802"/>
            <a:ext cx="30003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800000"/>
                </a:solidFill>
              </a:rPr>
              <a:t>a</a:t>
            </a:r>
            <a:r>
              <a:rPr lang="cs-CZ" sz="2800" b="1" dirty="0" smtClean="0">
                <a:solidFill>
                  <a:srgbClr val="800000"/>
                </a:solidFill>
              </a:rPr>
              <a:t>mpérmetr-měří el. proud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  <p:bldP spid="8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197166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Převeď: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1357298"/>
          <a:ext cx="8429684" cy="44137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4842"/>
                <a:gridCol w="4214842"/>
              </a:tblGrid>
              <a:tr h="6032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2,5h= ? min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7800 kg/m³ = ? g/cm³</a:t>
                      </a:r>
                    </a:p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0,5 km = ? m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10 m/s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? km/h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650 cm = 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? dm 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72 km/h = ? m/s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0,08 t = ?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kg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1 000 hPa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? Pa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15 kg = ? 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200 mA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= ? 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30 000 mg = ? kg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0,04 kJ = ? J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50 ml = ? l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0,008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MW = ? W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003 l = ? ml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 ? K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829444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Kontrola výsledků převodů: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1357298"/>
          <a:ext cx="8501122" cy="44137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4842"/>
                <a:gridCol w="4286280"/>
              </a:tblGrid>
              <a:tr h="6032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2,5h= 150 min</a:t>
                      </a: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7800 kg/m³ = 7,8 g/cm³</a:t>
                      </a:r>
                    </a:p>
                    <a:p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0,5 km = 500 m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10 m/s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36 km/h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650 cm = 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65 dm 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72 km/h = 20 m/s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0,08 t = 80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kg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1 000 hPa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100 000 Pa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15 kg = 15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000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 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200 mA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= 0,2 A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30 000 mg = 0,03 kg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0,04 kJ = 40 J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50 ml = 0,05 l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0,008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MW = 8 000 W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12963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0,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003 l = 3 ml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0 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 =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 273 K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714488"/>
            <a:ext cx="8383002" cy="3055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71472" y="571480"/>
            <a:ext cx="79296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Řekni název tohoto délkového měřidla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8926" y="5357826"/>
            <a:ext cx="4429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C00CC"/>
                </a:solidFill>
              </a:rPr>
              <a:t>POSUVNÉ MĚŘÍTKO</a:t>
            </a:r>
            <a:endParaRPr lang="cs-CZ" sz="3600" b="1" dirty="0">
              <a:solidFill>
                <a:srgbClr val="CC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3929066"/>
            <a:ext cx="2739685" cy="22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3286124"/>
            <a:ext cx="3468681" cy="2714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57818" y="214290"/>
            <a:ext cx="285750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357166"/>
            <a:ext cx="30718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33"/>
                </a:solidFill>
              </a:rPr>
              <a:t>Řekni názvy alespoň tří vah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2910" y="1714488"/>
            <a:ext cx="4000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009900"/>
                </a:solidFill>
              </a:rPr>
              <a:t>o</a:t>
            </a:r>
            <a:r>
              <a:rPr lang="cs-CZ" sz="3200" b="1" dirty="0" smtClean="0">
                <a:solidFill>
                  <a:srgbClr val="009900"/>
                </a:solidFill>
              </a:rPr>
              <a:t>sobní váha,</a:t>
            </a:r>
          </a:p>
          <a:p>
            <a:r>
              <a:rPr lang="cs-CZ" sz="3200" b="1" dirty="0">
                <a:solidFill>
                  <a:srgbClr val="009900"/>
                </a:solidFill>
              </a:rPr>
              <a:t>l</a:t>
            </a:r>
            <a:r>
              <a:rPr lang="cs-CZ" sz="3200" b="1" dirty="0" smtClean="0">
                <a:solidFill>
                  <a:srgbClr val="009900"/>
                </a:solidFill>
              </a:rPr>
              <a:t>aboratorní váha,</a:t>
            </a:r>
          </a:p>
          <a:p>
            <a:r>
              <a:rPr lang="cs-CZ" sz="3200" b="1" dirty="0">
                <a:solidFill>
                  <a:srgbClr val="009900"/>
                </a:solidFill>
              </a:rPr>
              <a:t>k</a:t>
            </a:r>
            <a:r>
              <a:rPr lang="cs-CZ" sz="3200" b="1" dirty="0" smtClean="0">
                <a:solidFill>
                  <a:srgbClr val="009900"/>
                </a:solidFill>
              </a:rPr>
              <a:t>uchyňská váha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571480"/>
            <a:ext cx="2401292" cy="5616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214422"/>
            <a:ext cx="2489186" cy="372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1071546"/>
            <a:ext cx="2897184" cy="41104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42910" y="285728"/>
            <a:ext cx="5429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33CC"/>
                </a:solidFill>
              </a:rPr>
              <a:t>Řekni název měřidel. </a:t>
            </a:r>
          </a:p>
          <a:p>
            <a:r>
              <a:rPr lang="cs-CZ" sz="2400" b="1" dirty="0" smtClean="0">
                <a:solidFill>
                  <a:srgbClr val="0033CC"/>
                </a:solidFill>
              </a:rPr>
              <a:t>Jakou fyzikální veličinu měří?</a:t>
            </a:r>
            <a:endParaRPr lang="cs-CZ" sz="2400" b="1" dirty="0">
              <a:solidFill>
                <a:srgbClr val="0033CC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2910" y="5143512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pipety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4744" y="5429264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byreta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86446" y="6273225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odměrný válec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  <p:bldP spid="9" grpId="0" build="allAtOnce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1714488"/>
            <a:ext cx="5072098" cy="4578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58" y="357166"/>
            <a:ext cx="82153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660066"/>
                </a:solidFill>
              </a:rPr>
              <a:t>Řekni název měřidla, z jakých částí se skládá a jakou fyzikální veličinu měří?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1571612"/>
            <a:ext cx="307186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CC"/>
                </a:solidFill>
              </a:rPr>
              <a:t>KALORIMETR:</a:t>
            </a:r>
          </a:p>
          <a:p>
            <a:r>
              <a:rPr lang="cs-CZ" sz="2800" b="1" dirty="0" smtClean="0">
                <a:solidFill>
                  <a:srgbClr val="CC00CC"/>
                </a:solidFill>
              </a:rPr>
              <a:t>vnitřní nádoba, vnější nádoba, vnitřní víko, vnější víko, míchadlo, teploměr, izolační část.</a:t>
            </a:r>
          </a:p>
          <a:p>
            <a:r>
              <a:rPr lang="cs-CZ" sz="2800" b="1" dirty="0" smtClean="0">
                <a:solidFill>
                  <a:srgbClr val="CC00CC"/>
                </a:solidFill>
              </a:rPr>
              <a:t>Měřidlo TEPLA.</a:t>
            </a:r>
            <a:endParaRPr lang="cs-CZ" sz="2800" b="1" dirty="0">
              <a:solidFill>
                <a:srgbClr val="CC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643050"/>
            <a:ext cx="5792313" cy="4291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285984" y="428604"/>
            <a:ext cx="63579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Řekni název měřidla.</a:t>
            </a:r>
          </a:p>
          <a:p>
            <a:r>
              <a:rPr lang="cs-CZ" sz="3200" b="1" dirty="0" smtClean="0">
                <a:solidFill>
                  <a:srgbClr val="009900"/>
                </a:solidFill>
              </a:rPr>
              <a:t>Jakou fyzikální veličinu měří?</a:t>
            </a:r>
            <a:endParaRPr lang="cs-CZ" sz="3200" b="1" dirty="0">
              <a:solidFill>
                <a:srgbClr val="0099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2571744"/>
            <a:ext cx="250033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33"/>
                </a:solidFill>
              </a:rPr>
              <a:t>Manometr (tlakoměr):</a:t>
            </a:r>
          </a:p>
          <a:p>
            <a:r>
              <a:rPr lang="cs-CZ" sz="2800" b="1" dirty="0" smtClean="0">
                <a:solidFill>
                  <a:srgbClr val="33CC33"/>
                </a:solidFill>
              </a:rPr>
              <a:t>mechanické měřidlo TLAKU plynu nebo kapaliny.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500042"/>
            <a:ext cx="1584397" cy="601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642918"/>
            <a:ext cx="61436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Řekni název měřidla.</a:t>
            </a:r>
          </a:p>
          <a:p>
            <a:r>
              <a:rPr lang="cs-CZ" sz="3200" b="1" dirty="0" smtClean="0">
                <a:solidFill>
                  <a:srgbClr val="0000FF"/>
                </a:solidFill>
              </a:rPr>
              <a:t>Jakou fyzikální veličinu měří? 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44" y="2643182"/>
            <a:ext cx="30003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66FF"/>
                </a:solidFill>
              </a:rPr>
              <a:t>HUSTOMĚR (AREOMETR):</a:t>
            </a:r>
          </a:p>
          <a:p>
            <a:r>
              <a:rPr lang="cs-CZ" sz="2800" b="1" dirty="0" smtClean="0">
                <a:solidFill>
                  <a:srgbClr val="3366FF"/>
                </a:solidFill>
              </a:rPr>
              <a:t>Slouží k měření hustoty kapalin na základě Archimédova zákona.</a:t>
            </a:r>
            <a:endParaRPr lang="cs-CZ" sz="2800" b="1" dirty="0">
              <a:solidFill>
                <a:srgbClr val="3366FF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2357430"/>
            <a:ext cx="3830152" cy="3376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2"/>
              </a:rPr>
              <a:t>http://upload.wikimedia.org/wikipedia/commons/7/70/Wooden_hourglass_3.jpg</a:t>
            </a:r>
            <a:r>
              <a:rPr lang="cs-CZ" sz="1200" b="1" dirty="0" smtClean="0">
                <a:solidFill>
                  <a:srgbClr val="0070C0"/>
                </a:solidFill>
              </a:rPr>
              <a:t> 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cs-CZ" sz="1200" b="1" dirty="0" smtClean="0">
                <a:solidFill>
                  <a:srgbClr val="0000FF"/>
                </a:solidFill>
                <a:hlinkClick r:id="rId3"/>
              </a:rPr>
              <a:t>http://elektross.gjn.cz/obrazky/proud25a.jpg</a:t>
            </a:r>
            <a:r>
              <a:rPr lang="cs-CZ" sz="1200" b="1" dirty="0" smtClean="0">
                <a:solidFill>
                  <a:srgbClr val="0000FF"/>
                </a:solidFill>
              </a:rPr>
              <a:t> 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4"/>
              </a:rPr>
              <a:t>http://upload.wikimedia.org/wikipedia/commons/c/cb/Calibro_con_rondella_1.jpg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5"/>
              </a:rPr>
              <a:t>http://www.levnyelektro.cz/fotky9431/fotos/_vyrn_3795070.jpg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6"/>
              </a:rPr>
              <a:t>http://data.vsedomu.cz/elektro/0005/460/vaha-osobni-bosch-ppw-2250.jpg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7"/>
              </a:rPr>
              <a:t>http://www.vahy-tep.cz/images/img-lr-eg.jpg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8"/>
              </a:rPr>
              <a:t>http://www.didaktik.cz/images/fyzika/ostatni/Kalorimetr_XL.jpg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9"/>
              </a:rPr>
              <a:t>http://upload.wikimedia.org/wikipedia/commons/a/ab/Measuring_cylinder_hg.jpg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0"/>
              </a:rPr>
              <a:t>http://www.labstockstore.com/v5Files/sfwlHpleNfygCJH2/144992/640/veegee_burette.jpg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1"/>
              </a:rPr>
              <a:t>http://labsklo.vkatelier.cz/pic/obr15.big.jpg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2"/>
              </a:rPr>
              <a:t>http://upload.wikimedia.org/wikipedia/commons/5/50/Manometr.jpg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3"/>
              </a:rPr>
              <a:t>http://upload.wikimedia.org/wikipedia/commons/1/18/Ar%C3%A4ometer.jpg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4"/>
              </a:rPr>
              <a:t>http://www.thermofisher.cz/editor/filestore/product_details/7110_1005A.jpg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2012-04-04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200" b="1" dirty="0" smtClean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vyjmenuje všechny fyzikální veličiny, které zná. Určí symbol fyzikální veličiny, základní jednotku, další používané jednotky, měřící přístroj fyzikální veličiny a vzorec pro výpočet fyzikální veličiny.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zná fyzikální veličiny (délka, hmotnost, objem, hustota, čas, teplota, síla, rychlost, práce, výkon, teplo, elektrický proud, elektrické napětí, elektrický odpor a další).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převádět jednotky fyzikálních veličin. 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podle obrázku pozná měřidlo fyzikální veličiny a přiřadí k měřidlu fyzikální veličinu, kterou měřící přístroj měří.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Metodika prezentace: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257</TotalTime>
  <Words>1058</Words>
  <Application>Microsoft Office PowerPoint</Application>
  <PresentationFormat>Předvádění na obrazovce (4:3)</PresentationFormat>
  <Paragraphs>210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Shluk</vt:lpstr>
      <vt:lpstr>Prezentace aplikace PowerPoint</vt:lpstr>
      <vt:lpstr> Mezinárodní soustava jednotek označovaná zkratkou SI</vt:lpstr>
      <vt:lpstr>  Doplň údaje fyzikálních veličin: A) symbol (značka) veličiny B) základní jednotka C) další používané jednotky D) měřidlo, měřící přístroj  </vt:lpstr>
      <vt:lpstr>  Doplň údaje fyzikálních veličin: A) symbol (značka) veličiny B) základní jednotka C) další používané jednotky D) měřidlo, měřící přístroj E) vzorec pro výpočet fyzikální veličiny 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měřidlo, měřící přístroj </vt:lpstr>
      <vt:lpstr>Doplň údaje fyzikálních veličin: A) symbol (značka) veličiny B) základní jednotka C) další používané jednotky D) měřidlo, měřící přístroj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měřidlo, měřící přístroj E) vzorec pro výpočet fyzikální veličiny</vt:lpstr>
      <vt:lpstr>Doplň údaje fyzikálních veličin: A) symbol (značka) veličiny B) základní jednotka C) další používané jednotky D) vzorec pro výpočet fyzikální veličiny</vt:lpstr>
      <vt:lpstr>Doplň údaje fyzikálních veličin: A) symbol (značka) veličiny B) základní jednotka C) další používané jednotky D) vzorec pro výpočet fyzikální veličiny</vt:lpstr>
      <vt:lpstr>Doplň údaje fyzikálních veličin: A) symbol (značka) veličiny B) základní jednotka C) další používané jednotky D) vzorec pro výpočet fyzikální veličiny</vt:lpstr>
      <vt:lpstr>Doplň tabulku:</vt:lpstr>
      <vt:lpstr>Ověř si správnost doplnění tabulky:</vt:lpstr>
      <vt:lpstr>Jak se nazývá měřící přístroj pro měření elektrického proudu a elektrického napětí?</vt:lpstr>
      <vt:lpstr>Převeď:</vt:lpstr>
      <vt:lpstr>Kontrola výsledků převodů: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39</cp:revision>
  <dcterms:created xsi:type="dcterms:W3CDTF">2012-03-31T12:32:40Z</dcterms:created>
  <dcterms:modified xsi:type="dcterms:W3CDTF">2012-06-16T09:03:26Z</dcterms:modified>
</cp:coreProperties>
</file>