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57" r:id="rId25"/>
    <p:sldId id="258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00CC00"/>
    <a:srgbClr val="000066"/>
    <a:srgbClr val="990099"/>
    <a:srgbClr val="000099"/>
    <a:srgbClr val="008000"/>
    <a:srgbClr val="003399"/>
    <a:srgbClr val="CC0000"/>
    <a:srgbClr val="660066"/>
    <a:srgbClr val="CC00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04CC656-FF20-4EBA-BD7E-510C23E6A035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A1DF007-C028-42C3-95FD-9EA48C3F270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4CC656-FF20-4EBA-BD7E-510C23E6A035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1DF007-C028-42C3-95FD-9EA48C3F2707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4CC656-FF20-4EBA-BD7E-510C23E6A035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1DF007-C028-42C3-95FD-9EA48C3F2707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4CC656-FF20-4EBA-BD7E-510C23E6A035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1DF007-C028-42C3-95FD-9EA48C3F2707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4CC656-FF20-4EBA-BD7E-510C23E6A035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1DF007-C028-42C3-95FD-9EA48C3F270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4CC656-FF20-4EBA-BD7E-510C23E6A035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1DF007-C028-42C3-95FD-9EA48C3F2707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4CC656-FF20-4EBA-BD7E-510C23E6A035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1DF007-C028-42C3-95FD-9EA48C3F270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04CC656-FF20-4EBA-BD7E-510C23E6A035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1DF007-C028-42C3-95FD-9EA48C3F270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04CC656-FF20-4EBA-BD7E-510C23E6A035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A1DF007-C028-42C3-95FD-9EA48C3F2707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4CC656-FF20-4EBA-BD7E-510C23E6A035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1DF007-C028-42C3-95FD-9EA48C3F270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4CC656-FF20-4EBA-BD7E-510C23E6A035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1DF007-C028-42C3-95FD-9EA48C3F270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04CC656-FF20-4EBA-BD7E-510C23E6A035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A1DF007-C028-42C3-95FD-9EA48C3F270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 txBox="1">
            <a:spLocks/>
          </p:cNvSpPr>
          <p:nvPr/>
        </p:nvSpPr>
        <p:spPr>
          <a:xfrm>
            <a:off x="1468990" y="5733256"/>
            <a:ext cx="7421478" cy="714380"/>
          </a:xfrm>
          <a:prstGeom prst="rect">
            <a:avLst/>
          </a:prstGeom>
        </p:spPr>
        <p:txBody>
          <a:bodyPr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lvl="0" indent="-256032" algn="just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 </a:t>
            </a:r>
            <a:r>
              <a:rPr lang="cs-CZ" sz="1600" b="1" noProof="0" dirty="0" smtClean="0">
                <a:solidFill>
                  <a:srgbClr val="00B0F0"/>
                </a:solidFill>
              </a:rPr>
              <a:t>Materiál je určen pro žáky 9. ročníku</a:t>
            </a:r>
            <a:r>
              <a:rPr lang="cs-CZ" sz="1600" b="1" dirty="0" smtClean="0">
                <a:solidFill>
                  <a:srgbClr val="00B0F0"/>
                </a:solidFill>
              </a:rPr>
              <a:t>. Slouží k závěrečnému celkovému opakování učiva. Slouží k prověření znalostí. </a:t>
            </a:r>
            <a:endParaRPr lang="cs-CZ" sz="1600" b="1" noProof="0" dirty="0" smtClean="0">
              <a:solidFill>
                <a:srgbClr val="00B0F0"/>
              </a:solidFill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1287452" y="5013176"/>
            <a:ext cx="7587028" cy="720080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000" b="1" dirty="0" smtClean="0"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Pohyb těles</a:t>
            </a:r>
            <a:endParaRPr kumimoji="0" lang="cs-CZ" sz="4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984074" y="2150854"/>
            <a:ext cx="589040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002060"/>
                </a:solidFill>
              </a:rPr>
              <a:t>Název školy: </a:t>
            </a:r>
            <a:r>
              <a:rPr lang="cs-CZ" b="1" dirty="0" smtClean="0">
                <a:solidFill>
                  <a:srgbClr val="002060"/>
                </a:solidFill>
              </a:rPr>
              <a:t>ZŠ Štětí, Ostrovní 300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Autor: </a:t>
            </a:r>
            <a:r>
              <a:rPr lang="cs-CZ" b="1" dirty="0" smtClean="0">
                <a:solidFill>
                  <a:srgbClr val="002060"/>
                </a:solidFill>
              </a:rPr>
              <a:t>Francová Alena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Vzdělávací oblast: Člověk a příroda_Fyzika_Závěrečný přehled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Datum: 04/2012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Název materiálu: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b="1" dirty="0">
                <a:solidFill>
                  <a:srgbClr val="002060"/>
                </a:solidFill>
              </a:rPr>
              <a:t>VY_32_INOVACE_FY.ZP.9.A.15_pohyb_teles</a:t>
            </a:r>
            <a:endParaRPr lang="cs-CZ" b="1" dirty="0" smtClean="0">
              <a:solidFill>
                <a:srgbClr val="002060"/>
              </a:solidFill>
            </a:endParaRPr>
          </a:p>
          <a:p>
            <a:r>
              <a:rPr lang="cs-CZ" dirty="0" smtClean="0">
                <a:solidFill>
                  <a:srgbClr val="002060"/>
                </a:solidFill>
              </a:rPr>
              <a:t>Číslo operačního programu: </a:t>
            </a:r>
            <a:r>
              <a:rPr lang="cs-CZ" b="1" dirty="0" smtClean="0">
                <a:solidFill>
                  <a:srgbClr val="002060"/>
                </a:solidFill>
              </a:rPr>
              <a:t>CZ.1.07/1.4.00/21.1693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projektu: </a:t>
            </a:r>
            <a:r>
              <a:rPr lang="cs-CZ" b="1" dirty="0" smtClean="0">
                <a:solidFill>
                  <a:srgbClr val="002060"/>
                </a:solidFill>
              </a:rPr>
              <a:t>PRIMA ŠKOLA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7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548680"/>
            <a:ext cx="1811936" cy="1714512"/>
          </a:xfrm>
          <a:prstGeom prst="rect">
            <a:avLst/>
          </a:prstGeom>
          <a:noFill/>
        </p:spPr>
      </p:pic>
      <p:pic>
        <p:nvPicPr>
          <p:cNvPr id="8" name="obrázek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9792" y="548680"/>
            <a:ext cx="5672777" cy="109609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366218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>
                <a:solidFill>
                  <a:srgbClr val="00B050"/>
                </a:solidFill>
              </a:rPr>
              <a:t>Odpověď: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>
                <a:solidFill>
                  <a:srgbClr val="00B050"/>
                </a:solidFill>
              </a:rPr>
              <a:t>S pohybem se setkáváme v každém okamžiku našeho života.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>
                <a:solidFill>
                  <a:srgbClr val="0070C0"/>
                </a:solidFill>
              </a:rPr>
              <a:t>Pohyb = změna polohy určitého tělesa vzhledem k jinému tělesu.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/>
              <a:t>Říkáme, že </a:t>
            </a:r>
            <a:r>
              <a:rPr lang="cs-CZ" b="1" dirty="0" smtClean="0">
                <a:solidFill>
                  <a:srgbClr val="0070C0"/>
                </a:solidFill>
              </a:rPr>
              <a:t>pohyb je RELATIVNÍ </a:t>
            </a:r>
            <a:r>
              <a:rPr lang="cs-CZ" b="1" dirty="0" smtClean="0"/>
              <a:t>… to znamená, že určité těleso může být </a:t>
            </a:r>
            <a:r>
              <a:rPr lang="cs-CZ" b="1" dirty="0" smtClean="0">
                <a:solidFill>
                  <a:srgbClr val="00B050"/>
                </a:solidFill>
              </a:rPr>
              <a:t>vzhledem k jednomu tělesu v klidu a vzhledem k jinému v pohybu.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Charakterizuj POHYB A KLID TĚLES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cs-CZ" b="1" u="sng" dirty="0" smtClean="0">
                <a:solidFill>
                  <a:srgbClr val="660066"/>
                </a:solidFill>
              </a:rPr>
              <a:t>Odpověď na otázku:</a:t>
            </a:r>
          </a:p>
          <a:p>
            <a:pPr marL="514350" indent="-514350">
              <a:buAutoNum type="arabicPeriod"/>
            </a:pPr>
            <a:r>
              <a:rPr lang="cs-CZ" b="1" u="sng" dirty="0" smtClean="0">
                <a:solidFill>
                  <a:srgbClr val="660066"/>
                </a:solidFill>
              </a:rPr>
              <a:t>Sedící nebo stojící cestující ve vlaku </a:t>
            </a:r>
            <a:r>
              <a:rPr lang="cs-CZ" b="1" dirty="0" smtClean="0">
                <a:solidFill>
                  <a:srgbClr val="CC00CC"/>
                </a:solidFill>
              </a:rPr>
              <a:t>je </a:t>
            </a:r>
            <a:r>
              <a:rPr lang="cs-CZ" b="1" dirty="0" smtClean="0">
                <a:solidFill>
                  <a:srgbClr val="CC00CC"/>
                </a:solidFill>
              </a:rPr>
              <a:t>                            v </a:t>
            </a:r>
            <a:r>
              <a:rPr lang="cs-CZ" b="1" dirty="0" smtClean="0">
                <a:solidFill>
                  <a:srgbClr val="CC00CC"/>
                </a:solidFill>
              </a:rPr>
              <a:t>klidu vůči celému vlaku, pohybuje se ale vzhledem ke krajině, budovám i vzhledem </a:t>
            </a:r>
            <a:r>
              <a:rPr lang="cs-CZ" b="1" dirty="0" smtClean="0">
                <a:solidFill>
                  <a:srgbClr val="CC00CC"/>
                </a:solidFill>
              </a:rPr>
              <a:t>      ke </a:t>
            </a:r>
            <a:r>
              <a:rPr lang="cs-CZ" b="1" dirty="0" smtClean="0">
                <a:solidFill>
                  <a:srgbClr val="CC00CC"/>
                </a:solidFill>
              </a:rPr>
              <a:t>kolejím.</a:t>
            </a:r>
          </a:p>
          <a:p>
            <a:pPr marL="514350" indent="-514350">
              <a:buAutoNum type="arabicPeriod"/>
            </a:pPr>
            <a:r>
              <a:rPr lang="cs-CZ" b="1" u="sng" dirty="0" smtClean="0">
                <a:solidFill>
                  <a:srgbClr val="7030A0"/>
                </a:solidFill>
              </a:rPr>
              <a:t>Žák sedící na své židli</a:t>
            </a:r>
            <a:r>
              <a:rPr lang="cs-CZ" b="1" dirty="0" smtClean="0">
                <a:solidFill>
                  <a:srgbClr val="CC00CC"/>
                </a:solidFill>
              </a:rPr>
              <a:t> je v klidu vzhledem </a:t>
            </a:r>
            <a:r>
              <a:rPr lang="cs-CZ" b="1" dirty="0" smtClean="0">
                <a:solidFill>
                  <a:srgbClr val="CC00CC"/>
                </a:solidFill>
              </a:rPr>
              <a:t> ke </a:t>
            </a:r>
            <a:r>
              <a:rPr lang="cs-CZ" b="1" dirty="0" smtClean="0">
                <a:solidFill>
                  <a:srgbClr val="CC00CC"/>
                </a:solidFill>
              </a:rPr>
              <a:t>školní budově…víme, že se naše Země otáčí a že obíhá kolem Slunce…žák se tedy pohybuje společně se Zemí vzhledem </a:t>
            </a:r>
            <a:r>
              <a:rPr lang="cs-CZ" b="1" dirty="0" smtClean="0">
                <a:solidFill>
                  <a:srgbClr val="CC00CC"/>
                </a:solidFill>
              </a:rPr>
              <a:t>                   k </a:t>
            </a:r>
            <a:r>
              <a:rPr lang="cs-CZ" b="1" dirty="0" smtClean="0">
                <a:solidFill>
                  <a:srgbClr val="CC00CC"/>
                </a:solidFill>
              </a:rPr>
              <a:t>Slunci.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7030A0"/>
                </a:solidFill>
              </a:rPr>
              <a:t>Uveď příklad relativnosti pohybu:</a:t>
            </a:r>
            <a:endParaRPr lang="cs-CZ" sz="36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071546"/>
            <a:ext cx="3971924" cy="4935745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buNone/>
            </a:pPr>
            <a:r>
              <a:rPr lang="cs-CZ" b="1" dirty="0" smtClean="0">
                <a:solidFill>
                  <a:srgbClr val="0000FF"/>
                </a:solidFill>
              </a:rPr>
              <a:t>RŮZNÉ SITUACE:</a:t>
            </a:r>
          </a:p>
          <a:p>
            <a:pPr marL="457200" indent="-457200">
              <a:buAutoNum type="arabicPeriod"/>
            </a:pPr>
            <a:r>
              <a:rPr lang="cs-CZ" b="1" dirty="0" smtClean="0">
                <a:solidFill>
                  <a:srgbClr val="0000FF"/>
                </a:solidFill>
              </a:rPr>
              <a:t>Sedící cestující </a:t>
            </a:r>
            <a:r>
              <a:rPr lang="cs-CZ" b="1" dirty="0" smtClean="0">
                <a:solidFill>
                  <a:srgbClr val="0000FF"/>
                </a:solidFill>
              </a:rPr>
              <a:t>                v </a:t>
            </a:r>
            <a:r>
              <a:rPr lang="cs-CZ" b="1" dirty="0" smtClean="0">
                <a:solidFill>
                  <a:srgbClr val="0000FF"/>
                </a:solidFill>
              </a:rPr>
              <a:t>jedoucím vlaku.</a:t>
            </a:r>
          </a:p>
          <a:p>
            <a:pPr marL="457200" indent="-457200">
              <a:buAutoNum type="arabicPeriod"/>
            </a:pPr>
            <a:r>
              <a:rPr lang="cs-CZ" b="1" dirty="0" smtClean="0">
                <a:solidFill>
                  <a:srgbClr val="0000FF"/>
                </a:solidFill>
              </a:rPr>
              <a:t>Cestující jdoucí uličkou jedoucího vagonu.</a:t>
            </a:r>
          </a:p>
          <a:p>
            <a:pPr marL="457200" indent="-457200">
              <a:buAutoNum type="arabicPeriod"/>
            </a:pPr>
            <a:r>
              <a:rPr lang="cs-CZ" b="1" dirty="0" smtClean="0">
                <a:solidFill>
                  <a:srgbClr val="0000FF"/>
                </a:solidFill>
              </a:rPr>
              <a:t>Čapka běžícího lyžaře.</a:t>
            </a:r>
          </a:p>
          <a:p>
            <a:pPr marL="457200" indent="-457200">
              <a:buAutoNum type="arabicPeriod"/>
            </a:pPr>
            <a:r>
              <a:rPr lang="cs-CZ" b="1" dirty="0" smtClean="0">
                <a:solidFill>
                  <a:srgbClr val="0000FF"/>
                </a:solidFill>
              </a:rPr>
              <a:t>Blecha v srsti běžícího psa.</a:t>
            </a:r>
          </a:p>
          <a:p>
            <a:pPr marL="457200" indent="-457200">
              <a:buAutoNum type="arabicPeriod"/>
            </a:pPr>
            <a:r>
              <a:rPr lang="cs-CZ" b="1" dirty="0" smtClean="0">
                <a:solidFill>
                  <a:srgbClr val="0000FF"/>
                </a:solidFill>
              </a:rPr>
              <a:t>Zvonek na jedoucím kole.</a:t>
            </a:r>
          </a:p>
          <a:p>
            <a:pPr marL="457200" indent="-457200">
              <a:buAutoNum type="arabicPeriod"/>
            </a:pPr>
            <a:r>
              <a:rPr lang="cs-CZ" b="1" dirty="0" smtClean="0">
                <a:solidFill>
                  <a:srgbClr val="0000FF"/>
                </a:solidFill>
              </a:rPr>
              <a:t>Satelit na oběžné dráze.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0099"/>
                </a:solidFill>
              </a:rPr>
              <a:t>Doplň následující situace:</a:t>
            </a:r>
            <a:endParaRPr lang="cs-CZ" sz="3600" dirty="0">
              <a:solidFill>
                <a:srgbClr val="000099"/>
              </a:solidFill>
              <a:effectLst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214810" y="928670"/>
            <a:ext cx="442915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A</a:t>
            </a:r>
            <a:r>
              <a:rPr lang="cs-CZ" sz="2400" b="1" dirty="0" smtClean="0">
                <a:solidFill>
                  <a:srgbClr val="0070C0"/>
                </a:solidFill>
              </a:rPr>
              <a:t>. Je v klidu vzhledem:</a:t>
            </a:r>
          </a:p>
          <a:p>
            <a:r>
              <a:rPr lang="cs-CZ" sz="2400" b="1" dirty="0" smtClean="0">
                <a:solidFill>
                  <a:srgbClr val="00B050"/>
                </a:solidFill>
              </a:rPr>
              <a:t>B. Je v pohybu vzhledem: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357686" y="1857364"/>
            <a:ext cx="407196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cs-CZ" sz="2400" b="1" dirty="0" smtClean="0">
                <a:solidFill>
                  <a:srgbClr val="0070C0"/>
                </a:solidFill>
              </a:rPr>
              <a:t>Např.</a:t>
            </a:r>
            <a:endParaRPr lang="cs-CZ" sz="2400" b="1" dirty="0">
              <a:solidFill>
                <a:srgbClr val="0070C0"/>
              </a:solidFill>
            </a:endParaRPr>
          </a:p>
          <a:p>
            <a:pPr marL="457200" indent="-457200">
              <a:buAutoNum type="alphaUcPeriod"/>
            </a:pPr>
            <a:r>
              <a:rPr lang="cs-CZ" sz="2400" b="1" dirty="0" smtClean="0">
                <a:solidFill>
                  <a:srgbClr val="0070C0"/>
                </a:solidFill>
              </a:rPr>
              <a:t>K SEDADLŮM</a:t>
            </a:r>
          </a:p>
          <a:p>
            <a:pPr marL="457200" indent="-457200">
              <a:buAutoNum type="alphaUcPeriod"/>
            </a:pPr>
            <a:r>
              <a:rPr lang="cs-CZ" sz="2400" b="1" dirty="0" smtClean="0">
                <a:solidFill>
                  <a:srgbClr val="00B050"/>
                </a:solidFill>
              </a:rPr>
              <a:t>KE STROMŮM PODÉL TRATI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  <p:bldP spid="4" grpId="0" build="allAtOnce"/>
      <p:bldP spid="5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2800" b="1" dirty="0" smtClean="0">
                <a:solidFill>
                  <a:srgbClr val="006600"/>
                </a:solidFill>
              </a:rPr>
              <a:t>Mohou být dvě jedoucí auta vzhledem k sobě v klidu?</a:t>
            </a:r>
          </a:p>
          <a:p>
            <a:pPr>
              <a:buNone/>
            </a:pPr>
            <a:endParaRPr lang="cs-CZ" sz="2800" b="1" dirty="0" smtClean="0">
              <a:solidFill>
                <a:srgbClr val="006600"/>
              </a:solidFill>
            </a:endParaRPr>
          </a:p>
          <a:p>
            <a:pPr>
              <a:buNone/>
            </a:pPr>
            <a:r>
              <a:rPr lang="cs-CZ" sz="2800" b="1" dirty="0" smtClean="0">
                <a:solidFill>
                  <a:srgbClr val="006600"/>
                </a:solidFill>
              </a:rPr>
              <a:t> Žák sedí ve třídě na židli. Jeden spolužák tvrdí, že je v klidu, druhý, že se pohybuje. Kdo má pravdu?</a:t>
            </a:r>
          </a:p>
          <a:p>
            <a:pPr>
              <a:buNone/>
            </a:pPr>
            <a:endParaRPr lang="cs-CZ" sz="2800" b="1" dirty="0" smtClean="0">
              <a:solidFill>
                <a:srgbClr val="006600"/>
              </a:solidFill>
            </a:endParaRPr>
          </a:p>
          <a:p>
            <a:pPr>
              <a:buNone/>
            </a:pPr>
            <a:r>
              <a:rPr lang="cs-CZ" sz="2800" b="1" dirty="0" smtClean="0">
                <a:solidFill>
                  <a:srgbClr val="006600"/>
                </a:solidFill>
              </a:rPr>
              <a:t>Může být jedno těleso současně v klidu </a:t>
            </a:r>
            <a:r>
              <a:rPr lang="cs-CZ" sz="2800" b="1" dirty="0" smtClean="0">
                <a:solidFill>
                  <a:srgbClr val="006600"/>
                </a:solidFill>
              </a:rPr>
              <a:t>               i </a:t>
            </a:r>
            <a:r>
              <a:rPr lang="cs-CZ" sz="2800" b="1" dirty="0" smtClean="0">
                <a:solidFill>
                  <a:srgbClr val="006600"/>
                </a:solidFill>
              </a:rPr>
              <a:t>v pohybu?</a:t>
            </a:r>
            <a:endParaRPr lang="cs-CZ" dirty="0">
              <a:solidFill>
                <a:srgbClr val="0066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9900"/>
                </a:solidFill>
                <a:effectLst/>
              </a:rPr>
              <a:t>Odpověz na otázky:</a:t>
            </a:r>
            <a:endParaRPr lang="cs-CZ" sz="3600" dirty="0">
              <a:solidFill>
                <a:srgbClr val="0099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b="1" u="sng" dirty="0" smtClean="0">
                <a:solidFill>
                  <a:srgbClr val="990099"/>
                </a:solidFill>
              </a:rPr>
              <a:t>Odpověď na otázku:</a:t>
            </a:r>
          </a:p>
          <a:p>
            <a:pPr>
              <a:buNone/>
            </a:pPr>
            <a:r>
              <a:rPr lang="cs-CZ" b="1" u="sng" dirty="0" smtClean="0">
                <a:solidFill>
                  <a:srgbClr val="990099"/>
                </a:solidFill>
              </a:rPr>
              <a:t>Základní rozdělení pohybů:</a:t>
            </a:r>
          </a:p>
          <a:p>
            <a:pPr marL="514350" indent="-514350">
              <a:buAutoNum type="arabicPeriod"/>
            </a:pPr>
            <a:r>
              <a:rPr lang="cs-CZ" b="1" dirty="0" smtClean="0">
                <a:solidFill>
                  <a:srgbClr val="990099"/>
                </a:solidFill>
              </a:rPr>
              <a:t>Pohyb POSUVNÝ – všechny body tělesa se pohybují po stejné trajektorii a za stejný čas urazí stejnou dráhu.</a:t>
            </a:r>
          </a:p>
          <a:p>
            <a:pPr marL="514350" indent="-514350">
              <a:buAutoNum type="arabicPeriod"/>
            </a:pPr>
            <a:r>
              <a:rPr lang="cs-CZ" b="1" dirty="0" smtClean="0">
                <a:solidFill>
                  <a:srgbClr val="990099"/>
                </a:solidFill>
              </a:rPr>
              <a:t>Pohyb OTÁČIVÝ – každý bod tělesa opisuje kružnici nebo její část, všechny tyto body mají stejný střed (osu) otáčení.</a:t>
            </a:r>
          </a:p>
          <a:p>
            <a:pPr marL="514350" indent="-514350">
              <a:buAutoNum type="arabicPeriod"/>
            </a:pPr>
            <a:r>
              <a:rPr lang="cs-CZ" b="1" dirty="0" smtClean="0">
                <a:solidFill>
                  <a:srgbClr val="990099"/>
                </a:solidFill>
              </a:rPr>
              <a:t>Pohyb ROVNOMĚRNÝ – těleso urazí za stejné, libovolně malé doby vždy stejné dráhy.</a:t>
            </a:r>
          </a:p>
          <a:p>
            <a:pPr marL="514350" indent="-514350">
              <a:buAutoNum type="arabicPeriod"/>
            </a:pPr>
            <a:r>
              <a:rPr lang="cs-CZ" b="1" dirty="0" smtClean="0">
                <a:solidFill>
                  <a:srgbClr val="990099"/>
                </a:solidFill>
              </a:rPr>
              <a:t>Pohyb NEROVNOMĚRNÝ – různé dráhy.</a:t>
            </a:r>
          </a:p>
          <a:p>
            <a:pPr marL="514350" indent="-514350">
              <a:buAutoNum type="arabicPeriod"/>
            </a:pPr>
            <a:r>
              <a:rPr lang="cs-CZ" b="1" dirty="0" smtClean="0">
                <a:solidFill>
                  <a:srgbClr val="990099"/>
                </a:solidFill>
              </a:rPr>
              <a:t>Pohyb PŘÍMOČARÝ A KŘIVOČARÝ.</a:t>
            </a: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660066"/>
                </a:solidFill>
              </a:rPr>
              <a:t>Jaké je základní rozdělení pohybů těles?</a:t>
            </a:r>
            <a:br>
              <a:rPr lang="cs-CZ" sz="3200" dirty="0" smtClean="0">
                <a:solidFill>
                  <a:srgbClr val="660066"/>
                </a:solidFill>
              </a:rPr>
            </a:br>
            <a:r>
              <a:rPr lang="cs-CZ" sz="3200" dirty="0" smtClean="0">
                <a:solidFill>
                  <a:srgbClr val="660066"/>
                </a:solidFill>
              </a:rPr>
              <a:t>Odpověz:</a:t>
            </a:r>
            <a:endParaRPr lang="cs-CZ" sz="3200" dirty="0">
              <a:solidFill>
                <a:srgbClr val="66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078621"/>
          </a:xfrm>
        </p:spPr>
        <p:txBody>
          <a:bodyPr>
            <a:normAutofit lnSpcReduction="10000"/>
          </a:bodyPr>
          <a:lstStyle/>
          <a:p>
            <a:pPr marL="514350" indent="-51435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Odpověď:</a:t>
            </a:r>
          </a:p>
          <a:p>
            <a:pPr marL="514350" indent="-514350">
              <a:buAutoNum type="arabicPeriod"/>
            </a:pPr>
            <a:r>
              <a:rPr lang="cs-CZ" b="1" u="sng" dirty="0" smtClean="0">
                <a:solidFill>
                  <a:srgbClr val="990033"/>
                </a:solidFill>
              </a:rPr>
              <a:t>Pohyb posuvný: </a:t>
            </a:r>
            <a:r>
              <a:rPr lang="cs-CZ" b="1" dirty="0" smtClean="0">
                <a:solidFill>
                  <a:srgbClr val="FF0000"/>
                </a:solidFill>
              </a:rPr>
              <a:t>sedačky lanovky</a:t>
            </a:r>
          </a:p>
          <a:p>
            <a:pPr marL="514350" indent="-514350">
              <a:buAutoNum type="arabicPeriod"/>
            </a:pPr>
            <a:r>
              <a:rPr lang="cs-CZ" b="1" u="sng" dirty="0" smtClean="0">
                <a:solidFill>
                  <a:srgbClr val="990033"/>
                </a:solidFill>
              </a:rPr>
              <a:t>Pohyb otáčivý (rotační): </a:t>
            </a:r>
            <a:r>
              <a:rPr lang="cs-CZ" b="1" dirty="0" smtClean="0">
                <a:solidFill>
                  <a:srgbClr val="FF0000"/>
                </a:solidFill>
              </a:rPr>
              <a:t>kolo bicyklu – jeho části (ventilek, odrazky, vzorek pneumatiky…)</a:t>
            </a:r>
          </a:p>
          <a:p>
            <a:pPr marL="514350" indent="-514350">
              <a:buAutoNum type="arabicPeriod"/>
            </a:pPr>
            <a:r>
              <a:rPr lang="cs-CZ" b="1" u="sng" dirty="0" smtClean="0">
                <a:solidFill>
                  <a:srgbClr val="990033"/>
                </a:solidFill>
              </a:rPr>
              <a:t>Pohyb rovnoměrný: </a:t>
            </a:r>
            <a:r>
              <a:rPr lang="cs-CZ" b="1" dirty="0" smtClean="0">
                <a:solidFill>
                  <a:srgbClr val="FF0000"/>
                </a:solidFill>
              </a:rPr>
              <a:t>výrobní pásy, pásové dopravníky, pásek na videokazetě</a:t>
            </a:r>
          </a:p>
          <a:p>
            <a:pPr marL="514350" indent="-514350">
              <a:buAutoNum type="arabicPeriod"/>
            </a:pPr>
            <a:r>
              <a:rPr lang="cs-CZ" b="1" u="sng" dirty="0" smtClean="0">
                <a:solidFill>
                  <a:srgbClr val="990033"/>
                </a:solidFill>
              </a:rPr>
              <a:t>Pohyb nerovnoměrný:</a:t>
            </a:r>
            <a:r>
              <a:rPr lang="cs-CZ" b="1" dirty="0" smtClean="0">
                <a:solidFill>
                  <a:srgbClr val="FF0000"/>
                </a:solidFill>
              </a:rPr>
              <a:t> skokan do dálky, hokejista</a:t>
            </a:r>
          </a:p>
          <a:p>
            <a:pPr marL="514350" indent="-514350">
              <a:buAutoNum type="arabicPeriod"/>
            </a:pPr>
            <a:r>
              <a:rPr lang="cs-CZ" b="1" u="sng" dirty="0" smtClean="0">
                <a:solidFill>
                  <a:srgbClr val="990033"/>
                </a:solidFill>
              </a:rPr>
              <a:t>Pohyb přímočarý: </a:t>
            </a:r>
            <a:r>
              <a:rPr lang="cs-CZ" b="1" dirty="0" smtClean="0">
                <a:solidFill>
                  <a:srgbClr val="FF0000"/>
                </a:solidFill>
              </a:rPr>
              <a:t>volně padající kámen</a:t>
            </a:r>
          </a:p>
          <a:p>
            <a:pPr marL="514350" indent="-514350">
              <a:buAutoNum type="arabicPeriod"/>
            </a:pPr>
            <a:r>
              <a:rPr lang="cs-CZ" b="1" u="sng" dirty="0" smtClean="0">
                <a:solidFill>
                  <a:srgbClr val="990033"/>
                </a:solidFill>
              </a:rPr>
              <a:t>Pohyb křivočarý:</a:t>
            </a:r>
            <a:r>
              <a:rPr lang="cs-CZ" b="1" dirty="0" smtClean="0">
                <a:solidFill>
                  <a:srgbClr val="FF0000"/>
                </a:solidFill>
              </a:rPr>
              <a:t> jdeme-li po točitých schodech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990033"/>
                </a:solidFill>
                <a:effectLst/>
              </a:rPr>
              <a:t>Uveď praktické příklady pohybů těles:</a:t>
            </a:r>
            <a:endParaRPr lang="cs-CZ" sz="3200" dirty="0">
              <a:solidFill>
                <a:srgbClr val="990033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928671"/>
            <a:ext cx="8229600" cy="3571900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66FF"/>
                </a:solidFill>
              </a:rPr>
              <a:t>Jak se nazývá stopa, kterou za sebou </a:t>
            </a:r>
            <a:r>
              <a:rPr lang="cs-CZ" sz="2800" b="1" dirty="0" smtClean="0">
                <a:solidFill>
                  <a:srgbClr val="0066FF"/>
                </a:solidFill>
              </a:rPr>
              <a:t>                        ve </a:t>
            </a:r>
            <a:r>
              <a:rPr lang="cs-CZ" sz="2800" b="1" dirty="0" smtClean="0">
                <a:solidFill>
                  <a:srgbClr val="0066FF"/>
                </a:solidFill>
              </a:rPr>
              <a:t>sněhu zanechává pohybující se lyžař?</a:t>
            </a:r>
          </a:p>
          <a:p>
            <a:pPr>
              <a:buFont typeface="Wingdings" pitchFamily="2" charset="2"/>
              <a:buChar char="q"/>
            </a:pPr>
            <a:endParaRPr lang="cs-CZ" sz="2800" b="1" dirty="0" smtClean="0">
              <a:solidFill>
                <a:srgbClr val="0066FF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66FF"/>
                </a:solidFill>
              </a:rPr>
              <a:t> Jaký je rozdíl mezi pohybem rovnoměrným a nerovnoměrným?</a:t>
            </a:r>
          </a:p>
          <a:p>
            <a:pPr>
              <a:buFont typeface="Wingdings" pitchFamily="2" charset="2"/>
              <a:buChar char="q"/>
            </a:pPr>
            <a:endParaRPr lang="cs-CZ" sz="2800" b="1" dirty="0" smtClean="0">
              <a:solidFill>
                <a:srgbClr val="0066FF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66FF"/>
                </a:solidFill>
              </a:rPr>
              <a:t>Jaký pohyb vykonává autíčko na pouťovém autodromu?</a:t>
            </a:r>
            <a:endParaRPr lang="cs-CZ" dirty="0">
              <a:solidFill>
                <a:srgbClr val="0066FF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0099"/>
                </a:solidFill>
                <a:effectLst/>
              </a:rPr>
              <a:t>Odpověz na otázky:</a:t>
            </a:r>
            <a:endParaRPr lang="cs-CZ" sz="3600" dirty="0">
              <a:solidFill>
                <a:srgbClr val="000099"/>
              </a:solidFill>
              <a:effectLst/>
            </a:endParaRPr>
          </a:p>
        </p:txBody>
      </p:sp>
      <p:pic>
        <p:nvPicPr>
          <p:cNvPr id="2051" name="Picture 3" descr="C:\Documents and Settings\radek\Local Settings\Temporary Internet Files\Content.IE5\G5AJ81U3\MC90035887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72264" y="4572008"/>
            <a:ext cx="2332274" cy="2024437"/>
          </a:xfrm>
          <a:prstGeom prst="rect">
            <a:avLst/>
          </a:prstGeom>
          <a:noFill/>
        </p:spPr>
      </p:pic>
      <p:pic>
        <p:nvPicPr>
          <p:cNvPr id="2052" name="Picture 4" descr="C:\Documents and Settings\radek\Local Settings\Temporary Internet Files\Content.IE5\OL6JGX2N\MC90014975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4292064"/>
            <a:ext cx="3429024" cy="25659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22593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3200" dirty="0" smtClean="0">
                <a:solidFill>
                  <a:srgbClr val="33CC33"/>
                </a:solidFill>
              </a:rPr>
              <a:t>Rozděl pohyby na rovnoměrné </a:t>
            </a:r>
            <a:r>
              <a:rPr lang="cs-CZ" sz="3200" dirty="0" smtClean="0">
                <a:solidFill>
                  <a:srgbClr val="33CC33"/>
                </a:solidFill>
              </a:rPr>
              <a:t>                           a </a:t>
            </a:r>
            <a:r>
              <a:rPr lang="cs-CZ" sz="3200" dirty="0" smtClean="0">
                <a:solidFill>
                  <a:srgbClr val="33CC33"/>
                </a:solidFill>
              </a:rPr>
              <a:t>nerovnoměrné: </a:t>
            </a:r>
            <a:br>
              <a:rPr lang="cs-CZ" sz="3200" dirty="0" smtClean="0">
                <a:solidFill>
                  <a:srgbClr val="33CC33"/>
                </a:solidFill>
              </a:rPr>
            </a:br>
            <a:r>
              <a:rPr lang="cs-CZ" sz="3200" dirty="0" smtClean="0">
                <a:solidFill>
                  <a:srgbClr val="008000"/>
                </a:solidFill>
              </a:rPr>
              <a:t>písek na pásovém dopravníku, </a:t>
            </a:r>
            <a:br>
              <a:rPr lang="cs-CZ" sz="3200" dirty="0" smtClean="0">
                <a:solidFill>
                  <a:srgbClr val="008000"/>
                </a:solidFill>
              </a:rPr>
            </a:br>
            <a:r>
              <a:rPr lang="cs-CZ" sz="3200" dirty="0" smtClean="0">
                <a:solidFill>
                  <a:srgbClr val="008000"/>
                </a:solidFill>
              </a:rPr>
              <a:t>cyklista jedoucí po městě, </a:t>
            </a:r>
            <a:br>
              <a:rPr lang="cs-CZ" sz="3200" dirty="0" smtClean="0">
                <a:solidFill>
                  <a:srgbClr val="008000"/>
                </a:solidFill>
              </a:rPr>
            </a:br>
            <a:r>
              <a:rPr lang="cs-CZ" sz="3200" dirty="0" smtClean="0">
                <a:solidFill>
                  <a:srgbClr val="008000"/>
                </a:solidFill>
              </a:rPr>
              <a:t>kabina lanovky, </a:t>
            </a:r>
            <a:br>
              <a:rPr lang="cs-CZ" sz="3200" dirty="0" smtClean="0">
                <a:solidFill>
                  <a:srgbClr val="008000"/>
                </a:solidFill>
              </a:rPr>
            </a:br>
            <a:r>
              <a:rPr lang="cs-CZ" sz="3200" dirty="0" smtClean="0">
                <a:solidFill>
                  <a:srgbClr val="008000"/>
                </a:solidFill>
              </a:rPr>
              <a:t>eskalátor v obchodním domě, </a:t>
            </a:r>
            <a:br>
              <a:rPr lang="cs-CZ" sz="3200" dirty="0" smtClean="0">
                <a:solidFill>
                  <a:srgbClr val="008000"/>
                </a:solidFill>
              </a:rPr>
            </a:br>
            <a:r>
              <a:rPr lang="cs-CZ" sz="3200" dirty="0" smtClean="0">
                <a:solidFill>
                  <a:srgbClr val="008000"/>
                </a:solidFill>
              </a:rPr>
              <a:t>chůze člověka, </a:t>
            </a:r>
            <a:br>
              <a:rPr lang="cs-CZ" sz="3200" dirty="0" smtClean="0">
                <a:solidFill>
                  <a:srgbClr val="008000"/>
                </a:solidFill>
              </a:rPr>
            </a:br>
            <a:r>
              <a:rPr lang="cs-CZ" sz="3200" dirty="0" smtClean="0">
                <a:solidFill>
                  <a:srgbClr val="008000"/>
                </a:solidFill>
              </a:rPr>
              <a:t>lyžař na svahu</a:t>
            </a:r>
            <a:endParaRPr lang="cs-CZ" sz="3200" dirty="0">
              <a:solidFill>
                <a:srgbClr val="008000"/>
              </a:solidFill>
            </a:endParaRPr>
          </a:p>
        </p:txBody>
      </p:sp>
      <p:pic>
        <p:nvPicPr>
          <p:cNvPr id="1026" name="Picture 2" descr="C:\Documents and Settings\radek\Local Settings\Temporary Internet Files\Content.IE5\C1EZKPMV\MC90019773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9256" y="3643314"/>
            <a:ext cx="3000177" cy="26891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714744" y="1857364"/>
            <a:ext cx="3643338" cy="3376432"/>
          </a:xfrm>
        </p:spPr>
        <p:txBody>
          <a:bodyPr/>
          <a:lstStyle/>
          <a:p>
            <a:pPr>
              <a:buNone/>
            </a:pPr>
            <a:r>
              <a:rPr lang="cs-CZ" sz="2800" b="1" dirty="0" smtClean="0">
                <a:solidFill>
                  <a:srgbClr val="0070C0"/>
                </a:solidFill>
              </a:rPr>
              <a:t>1 km = 1000 m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70C0"/>
                </a:solidFill>
              </a:rPr>
              <a:t>1 m = 0,001 km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70C0"/>
                </a:solidFill>
              </a:rPr>
              <a:t>1 m = 1000 mm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70C0"/>
                </a:solidFill>
              </a:rPr>
              <a:t>1 mm = 0,001 m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70C0"/>
                </a:solidFill>
              </a:rPr>
              <a:t>1 m = 10 dm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70C0"/>
                </a:solidFill>
              </a:rPr>
              <a:t>1 m = 100 c</a:t>
            </a:r>
            <a:r>
              <a:rPr lang="cs-CZ" b="1" dirty="0" smtClean="0">
                <a:solidFill>
                  <a:srgbClr val="0070C0"/>
                </a:solidFill>
              </a:rPr>
              <a:t>m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C00FF"/>
                </a:solidFill>
              </a:rPr>
              <a:t>Vyjmenuj jednotky délky a uveď jejich vzájemné převody:</a:t>
            </a:r>
            <a:endParaRPr lang="cs-CZ" sz="3200" dirty="0">
              <a:solidFill>
                <a:srgbClr val="CC00FF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00034" y="1714488"/>
            <a:ext cx="307183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70C0"/>
                </a:solidFill>
              </a:rPr>
              <a:t>Odpověď:</a:t>
            </a:r>
          </a:p>
          <a:p>
            <a:pPr>
              <a:buFont typeface="Wingdings" pitchFamily="2" charset="2"/>
              <a:buChar char="q"/>
            </a:pPr>
            <a:r>
              <a:rPr lang="cs-CZ" sz="4000" b="1" dirty="0" smtClean="0">
                <a:solidFill>
                  <a:srgbClr val="0070C0"/>
                </a:solidFill>
              </a:rPr>
              <a:t>km	</a:t>
            </a:r>
          </a:p>
          <a:p>
            <a:pPr>
              <a:buFont typeface="Wingdings" pitchFamily="2" charset="2"/>
              <a:buChar char="q"/>
            </a:pPr>
            <a:r>
              <a:rPr lang="cs-CZ" sz="4000" b="1" dirty="0" smtClean="0">
                <a:solidFill>
                  <a:srgbClr val="0070C0"/>
                </a:solidFill>
              </a:rPr>
              <a:t>m</a:t>
            </a:r>
          </a:p>
          <a:p>
            <a:pPr>
              <a:buFont typeface="Wingdings" pitchFamily="2" charset="2"/>
              <a:buChar char="q"/>
            </a:pPr>
            <a:r>
              <a:rPr lang="cs-CZ" sz="4000" b="1" dirty="0" smtClean="0">
                <a:solidFill>
                  <a:srgbClr val="0070C0"/>
                </a:solidFill>
              </a:rPr>
              <a:t>dm</a:t>
            </a:r>
          </a:p>
          <a:p>
            <a:pPr>
              <a:buFont typeface="Wingdings" pitchFamily="2" charset="2"/>
              <a:buChar char="q"/>
            </a:pPr>
            <a:r>
              <a:rPr lang="cs-CZ" sz="4000" b="1" dirty="0" smtClean="0">
                <a:solidFill>
                  <a:srgbClr val="0070C0"/>
                </a:solidFill>
              </a:rPr>
              <a:t>cm</a:t>
            </a:r>
          </a:p>
          <a:p>
            <a:pPr>
              <a:buFont typeface="Wingdings" pitchFamily="2" charset="2"/>
              <a:buChar char="q"/>
            </a:pPr>
            <a:r>
              <a:rPr lang="cs-CZ" sz="4000" b="1" dirty="0" smtClean="0">
                <a:solidFill>
                  <a:srgbClr val="0070C0"/>
                </a:solidFill>
              </a:rPr>
              <a:t>mm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143372" y="1500174"/>
            <a:ext cx="3614734" cy="3662184"/>
          </a:xfrm>
        </p:spPr>
        <p:txBody>
          <a:bodyPr/>
          <a:lstStyle/>
          <a:p>
            <a:pPr>
              <a:buNone/>
            </a:pPr>
            <a:r>
              <a:rPr lang="cs-CZ" sz="2800" b="1" dirty="0" smtClean="0">
                <a:solidFill>
                  <a:srgbClr val="0070C0"/>
                </a:solidFill>
              </a:rPr>
              <a:t>1 h = 60 min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70C0"/>
                </a:solidFill>
              </a:rPr>
              <a:t>1 min = 60 s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70C0"/>
                </a:solidFill>
              </a:rPr>
              <a:t>1 h = 3600 s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70C0"/>
                </a:solidFill>
              </a:rPr>
              <a:t>1 min = 1/60 h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70C0"/>
                </a:solidFill>
              </a:rPr>
              <a:t>1 s = 1/60 min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70C0"/>
                </a:solidFill>
              </a:rPr>
              <a:t>1 s = 1/3600 h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C00FF"/>
                </a:solidFill>
              </a:rPr>
              <a:t>Vyjmenuj jednotky času a uveď jejich vzájemné převody:</a:t>
            </a:r>
            <a:endParaRPr lang="cs-CZ" sz="3200" dirty="0">
              <a:solidFill>
                <a:srgbClr val="CC00FF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14348" y="1928802"/>
            <a:ext cx="2928958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70C0"/>
                </a:solidFill>
              </a:rPr>
              <a:t>Odpověď:</a:t>
            </a:r>
          </a:p>
          <a:p>
            <a:pPr>
              <a:buFont typeface="Wingdings" pitchFamily="2" charset="2"/>
              <a:buChar char="q"/>
            </a:pPr>
            <a:r>
              <a:rPr lang="cs-CZ" sz="4000" b="1" dirty="0" smtClean="0">
                <a:solidFill>
                  <a:srgbClr val="0070C0"/>
                </a:solidFill>
              </a:rPr>
              <a:t>h</a:t>
            </a:r>
          </a:p>
          <a:p>
            <a:pPr>
              <a:buFont typeface="Wingdings" pitchFamily="2" charset="2"/>
              <a:buChar char="q"/>
            </a:pPr>
            <a:r>
              <a:rPr lang="cs-CZ" sz="4000" b="1" dirty="0" smtClean="0">
                <a:solidFill>
                  <a:srgbClr val="0070C0"/>
                </a:solidFill>
              </a:rPr>
              <a:t>min</a:t>
            </a:r>
          </a:p>
          <a:p>
            <a:pPr>
              <a:buFont typeface="Wingdings" pitchFamily="2" charset="2"/>
              <a:buChar char="q"/>
            </a:pPr>
            <a:r>
              <a:rPr lang="cs-CZ" sz="4000" b="1" dirty="0" smtClean="0">
                <a:solidFill>
                  <a:srgbClr val="0070C0"/>
                </a:solidFill>
              </a:rPr>
              <a:t>s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500175"/>
            <a:ext cx="8229600" cy="2214578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CC00CC"/>
                </a:solidFill>
              </a:rPr>
              <a:t>Odpověď:</a:t>
            </a:r>
          </a:p>
          <a:p>
            <a:pPr>
              <a:buNone/>
            </a:pPr>
            <a:r>
              <a:rPr lang="cs-CZ" sz="3400" b="1" dirty="0" smtClean="0">
                <a:solidFill>
                  <a:srgbClr val="0070C0"/>
                </a:solidFill>
              </a:rPr>
              <a:t>1 km/h = 1 km/ 1 h = 1000 m/ 3600 s = 0,227 m/s</a:t>
            </a:r>
          </a:p>
          <a:p>
            <a:pPr>
              <a:buNone/>
            </a:pPr>
            <a:endParaRPr lang="cs-CZ" sz="34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3400" b="1" dirty="0" smtClean="0">
                <a:solidFill>
                  <a:srgbClr val="0070C0"/>
                </a:solidFill>
              </a:rPr>
              <a:t>1 m/s= 3600 m/ 3600 s= 3,6 km/ 1 h= 3,6 km</a:t>
            </a:r>
            <a:br>
              <a:rPr lang="cs-CZ" sz="3400" b="1" dirty="0" smtClean="0">
                <a:solidFill>
                  <a:srgbClr val="0070C0"/>
                </a:solidFill>
              </a:rPr>
            </a:br>
            <a:r>
              <a:rPr lang="cs-CZ" sz="2800" b="1" dirty="0" smtClean="0"/>
              <a:t/>
            </a:r>
            <a:br>
              <a:rPr lang="cs-CZ" sz="2800" b="1" dirty="0" smtClean="0"/>
            </a:br>
            <a:r>
              <a:rPr lang="cs-CZ" sz="2800" b="1" dirty="0" smtClean="0"/>
              <a:t/>
            </a:r>
            <a:br>
              <a:rPr lang="cs-CZ" sz="2800" b="1" dirty="0" smtClean="0"/>
            </a:br>
            <a:endParaRPr lang="cs-CZ" sz="2800" b="1" dirty="0">
              <a:solidFill>
                <a:srgbClr val="CC00CC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660066"/>
                </a:solidFill>
              </a:rPr>
              <a:t>Vysvětli převod jednotek rychlosti:</a:t>
            </a:r>
            <a:endParaRPr lang="cs-CZ" sz="3200" dirty="0">
              <a:solidFill>
                <a:srgbClr val="660066"/>
              </a:solidFill>
            </a:endParaRPr>
          </a:p>
        </p:txBody>
      </p:sp>
      <p:pic>
        <p:nvPicPr>
          <p:cNvPr id="3075" name="Picture 3" descr="C:\Documents and Settings\radek\Local Settings\Temporary Internet Files\Content.IE5\G5AJ81U3\MM90028679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3857628"/>
            <a:ext cx="3358720" cy="27842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29058" y="357166"/>
            <a:ext cx="2686040" cy="2447738"/>
          </a:xfrm>
        </p:spPr>
        <p:txBody>
          <a:bodyPr/>
          <a:lstStyle/>
          <a:p>
            <a:pPr>
              <a:buNone/>
            </a:pPr>
            <a:r>
              <a:rPr lang="cs-CZ" b="1" dirty="0" smtClean="0">
                <a:solidFill>
                  <a:srgbClr val="006600"/>
                </a:solidFill>
              </a:rPr>
              <a:t>2 km/h</a:t>
            </a:r>
          </a:p>
          <a:p>
            <a:pPr>
              <a:buNone/>
            </a:pPr>
            <a:r>
              <a:rPr lang="cs-CZ" b="1" dirty="0" smtClean="0">
                <a:solidFill>
                  <a:srgbClr val="006600"/>
                </a:solidFill>
              </a:rPr>
              <a:t>5 km/h</a:t>
            </a:r>
          </a:p>
          <a:p>
            <a:pPr>
              <a:buNone/>
            </a:pPr>
            <a:r>
              <a:rPr lang="cs-CZ" b="1" dirty="0" smtClean="0">
                <a:solidFill>
                  <a:srgbClr val="006600"/>
                </a:solidFill>
              </a:rPr>
              <a:t>10 km/h</a:t>
            </a:r>
          </a:p>
          <a:p>
            <a:pPr>
              <a:buNone/>
            </a:pPr>
            <a:r>
              <a:rPr lang="cs-CZ" b="1" dirty="0" smtClean="0">
                <a:solidFill>
                  <a:srgbClr val="006600"/>
                </a:solidFill>
              </a:rPr>
              <a:t>150 km/h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3114668" cy="114300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33CC33"/>
                </a:solidFill>
                <a:effectLst/>
              </a:rPr>
              <a:t>Vyjádři v m/s</a:t>
            </a:r>
            <a:endParaRPr lang="cs-CZ" sz="3200" dirty="0">
              <a:solidFill>
                <a:srgbClr val="33CC33"/>
              </a:solidFill>
              <a:effectLst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85720" y="2643182"/>
            <a:ext cx="542928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cs-CZ" sz="3200" b="1" dirty="0" smtClean="0">
                <a:solidFill>
                  <a:srgbClr val="009900"/>
                </a:solidFill>
              </a:rPr>
              <a:t>Řešení: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009900"/>
                </a:solidFill>
              </a:rPr>
              <a:t>2 km/h = 0,55 m/s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009900"/>
                </a:solidFill>
              </a:rPr>
              <a:t>5 km/h = 1,39 m/s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009900"/>
                </a:solidFill>
              </a:rPr>
              <a:t>10 km/h = 2,77 m/s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009900"/>
                </a:solidFill>
              </a:rPr>
              <a:t>150 km/h = 41,55 m/s</a:t>
            </a:r>
          </a:p>
          <a:p>
            <a:endParaRPr lang="cs-CZ" sz="3200" dirty="0">
              <a:solidFill>
                <a:srgbClr val="009900"/>
              </a:solidFill>
            </a:endParaRPr>
          </a:p>
        </p:txBody>
      </p:sp>
      <p:pic>
        <p:nvPicPr>
          <p:cNvPr id="4098" name="Picture 2" descr="C:\Documents and Settings\radek\Local Settings\Temporary Internet Files\Content.IE5\UICNG21R\MC90023216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72198" y="3000372"/>
            <a:ext cx="2752870" cy="22187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000496" y="285728"/>
            <a:ext cx="2471726" cy="244773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000099"/>
                </a:solidFill>
              </a:rPr>
              <a:t>3 m/s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0099"/>
                </a:solidFill>
              </a:rPr>
              <a:t>10 m/s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0099"/>
                </a:solidFill>
              </a:rPr>
              <a:t>18 m/s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0099"/>
                </a:solidFill>
              </a:rPr>
              <a:t>50 m/s</a:t>
            </a:r>
          </a:p>
          <a:p>
            <a:pPr>
              <a:buNone/>
            </a:pPr>
            <a:endParaRPr lang="cs-CZ" sz="2800" dirty="0">
              <a:solidFill>
                <a:srgbClr val="000099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3471858" cy="939784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00FF"/>
                </a:solidFill>
              </a:rPr>
              <a:t>Vyjádři v km/h</a:t>
            </a:r>
            <a:endParaRPr lang="cs-CZ" sz="3200" dirty="0">
              <a:solidFill>
                <a:srgbClr val="0000FF"/>
              </a:solidFill>
              <a:effectLst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28596" y="2571744"/>
            <a:ext cx="5572164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cs-CZ" sz="3200" b="1" dirty="0" smtClean="0">
                <a:solidFill>
                  <a:srgbClr val="0070C0"/>
                </a:solidFill>
              </a:rPr>
              <a:t>Řešení: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0070C0"/>
                </a:solidFill>
              </a:rPr>
              <a:t>3 m/s = 10,8 km/h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0070C0"/>
                </a:solidFill>
              </a:rPr>
              <a:t>10 m/s = 36 km/h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0070C0"/>
                </a:solidFill>
              </a:rPr>
              <a:t>18 m/s = 64,8 km/h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0070C0"/>
                </a:solidFill>
              </a:rPr>
              <a:t>50 m/s = 180 km/h</a:t>
            </a:r>
          </a:p>
          <a:p>
            <a:endParaRPr lang="cs-CZ" dirty="0"/>
          </a:p>
        </p:txBody>
      </p:sp>
      <p:pic>
        <p:nvPicPr>
          <p:cNvPr id="5122" name="Picture 2" descr="C:\Documents and Settings\radek\Local Settings\Temporary Internet Files\Content.IE5\8X27W9MV\MC90029529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2087278"/>
            <a:ext cx="2357454" cy="36428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00034" y="1214422"/>
            <a:ext cx="8229600" cy="3582990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9900CC"/>
                </a:solidFill>
                <a:effectLst/>
              </a:rPr>
              <a:t>Vypočítej:</a:t>
            </a:r>
            <a:br>
              <a:rPr lang="cs-CZ" sz="3600" dirty="0" smtClean="0">
                <a:solidFill>
                  <a:srgbClr val="9900CC"/>
                </a:solidFill>
                <a:effectLst/>
              </a:rPr>
            </a:br>
            <a:r>
              <a:rPr lang="cs-CZ" sz="3600" dirty="0" smtClean="0">
                <a:solidFill>
                  <a:srgbClr val="9900CC"/>
                </a:solidFill>
                <a:effectLst/>
              </a:rPr>
              <a:t>Př. Kdo se pohybuje rychleji, </a:t>
            </a:r>
            <a:r>
              <a:rPr lang="cs-CZ" sz="3600" u="sng" dirty="0" smtClean="0">
                <a:solidFill>
                  <a:srgbClr val="660066"/>
                </a:solidFill>
                <a:effectLst/>
              </a:rPr>
              <a:t>běžec</a:t>
            </a:r>
            <a:r>
              <a:rPr lang="cs-CZ" sz="3600" dirty="0" smtClean="0">
                <a:solidFill>
                  <a:srgbClr val="9900CC"/>
                </a:solidFill>
                <a:effectLst/>
              </a:rPr>
              <a:t>, který uběhne 1500m za 2 minuty a 30 sekund, nebo </a:t>
            </a:r>
            <a:r>
              <a:rPr lang="cs-CZ" sz="3600" u="sng" dirty="0" smtClean="0">
                <a:solidFill>
                  <a:srgbClr val="660066"/>
                </a:solidFill>
                <a:effectLst/>
              </a:rPr>
              <a:t>cyklista</a:t>
            </a:r>
            <a:r>
              <a:rPr lang="cs-CZ" sz="3600" dirty="0" smtClean="0">
                <a:solidFill>
                  <a:srgbClr val="9900CC"/>
                </a:solidFill>
                <a:effectLst/>
              </a:rPr>
              <a:t>, který etapu dlouhou 231km urazí </a:t>
            </a:r>
            <a:r>
              <a:rPr lang="cs-CZ" sz="3600" dirty="0" smtClean="0">
                <a:solidFill>
                  <a:srgbClr val="9900CC"/>
                </a:solidFill>
                <a:effectLst/>
              </a:rPr>
              <a:t>                   za </a:t>
            </a:r>
            <a:r>
              <a:rPr lang="cs-CZ" sz="3600" dirty="0" smtClean="0">
                <a:solidFill>
                  <a:srgbClr val="9900CC"/>
                </a:solidFill>
                <a:effectLst/>
              </a:rPr>
              <a:t>5 hodin a 30 minut?</a:t>
            </a:r>
            <a:endParaRPr lang="cs-CZ" sz="3600" dirty="0">
              <a:solidFill>
                <a:srgbClr val="9900CC"/>
              </a:solidFill>
              <a:effectLst/>
            </a:endParaRPr>
          </a:p>
        </p:txBody>
      </p:sp>
      <p:sp>
        <p:nvSpPr>
          <p:cNvPr id="4" name="Šipka doprava 3"/>
          <p:cNvSpPr/>
          <p:nvPr/>
        </p:nvSpPr>
        <p:spPr>
          <a:xfrm>
            <a:off x="4357686" y="5000636"/>
            <a:ext cx="3571900" cy="1571636"/>
          </a:xfrm>
          <a:prstGeom prst="rightArrow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660066"/>
                </a:solidFill>
              </a:rPr>
              <a:t>Řešení</a:t>
            </a:r>
            <a:endParaRPr lang="cs-CZ" sz="3200" b="1" dirty="0">
              <a:solidFill>
                <a:srgbClr val="66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14282" y="1071547"/>
            <a:ext cx="3614734" cy="3571900"/>
          </a:xfrm>
        </p:spPr>
        <p:txBody>
          <a:bodyPr/>
          <a:lstStyle/>
          <a:p>
            <a:pPr>
              <a:buNone/>
            </a:pPr>
            <a:r>
              <a:rPr lang="cs-CZ" sz="2400" b="1" dirty="0" smtClean="0">
                <a:solidFill>
                  <a:srgbClr val="0070C0"/>
                </a:solidFill>
              </a:rPr>
              <a:t>Běžec: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0070C0"/>
                </a:solidFill>
              </a:rPr>
              <a:t>s= 1500 m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0070C0"/>
                </a:solidFill>
              </a:rPr>
              <a:t>t= 2 min 30 s= 150 s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0070C0"/>
                </a:solidFill>
              </a:rPr>
              <a:t>v= ? km/h</a:t>
            </a:r>
          </a:p>
          <a:p>
            <a:pPr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2400" b="1" dirty="0" smtClean="0">
                <a:solidFill>
                  <a:srgbClr val="0070C0"/>
                </a:solidFill>
              </a:rPr>
              <a:t>v= s/t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0070C0"/>
                </a:solidFill>
              </a:rPr>
              <a:t>v=  1500/150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0070C0"/>
                </a:solidFill>
              </a:rPr>
              <a:t>v= 10 m/s = 36 km/h</a:t>
            </a:r>
          </a:p>
          <a:p>
            <a:pPr>
              <a:buNone/>
            </a:pPr>
            <a:endParaRPr lang="cs-CZ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14282" y="214290"/>
            <a:ext cx="2114536" cy="857256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0099"/>
                </a:solidFill>
                <a:effectLst/>
              </a:rPr>
              <a:t>Řešení:</a:t>
            </a:r>
            <a:endParaRPr lang="cs-CZ" sz="3200" dirty="0">
              <a:solidFill>
                <a:srgbClr val="000099"/>
              </a:solidFill>
              <a:effectLst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286248" y="214290"/>
            <a:ext cx="3643338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cs-CZ" sz="2400" b="1" dirty="0" smtClean="0">
                <a:solidFill>
                  <a:srgbClr val="0070C0"/>
                </a:solidFill>
              </a:rPr>
              <a:t>Cyklista: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0070C0"/>
                </a:solidFill>
              </a:rPr>
              <a:t>s= 231 km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0070C0"/>
                </a:solidFill>
              </a:rPr>
              <a:t>t= 5 h 30 min = 5,5 h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0070C0"/>
                </a:solidFill>
              </a:rPr>
              <a:t>v= ? km/h</a:t>
            </a:r>
          </a:p>
          <a:p>
            <a:pPr>
              <a:buNone/>
            </a:pPr>
            <a:endParaRPr lang="cs-CZ" sz="24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2400" b="1" dirty="0" smtClean="0">
                <a:solidFill>
                  <a:srgbClr val="0070C0"/>
                </a:solidFill>
              </a:rPr>
              <a:t>v= s/t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0070C0"/>
                </a:solidFill>
              </a:rPr>
              <a:t>v= 231/5,5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0070C0"/>
                </a:solidFill>
              </a:rPr>
              <a:t>v= 42 km/h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Cyklista se pohybuje rychleji.</a:t>
            </a:r>
          </a:p>
          <a:p>
            <a:endParaRPr lang="cs-CZ" dirty="0"/>
          </a:p>
        </p:txBody>
      </p:sp>
      <p:pic>
        <p:nvPicPr>
          <p:cNvPr id="6146" name="Picture 2" descr="C:\Documents and Settings\radek\Local Settings\Temporary Internet Files\Content.IE5\G5AJ81U3\MC90019178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3643314"/>
            <a:ext cx="2824340" cy="28909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3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28596" y="2214554"/>
            <a:ext cx="4647460" cy="4078489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3000" b="1" dirty="0" smtClean="0">
                <a:solidFill>
                  <a:srgbClr val="33CC33"/>
                </a:solidFill>
              </a:rPr>
              <a:t>Řešení:</a:t>
            </a:r>
          </a:p>
          <a:p>
            <a:pPr>
              <a:buNone/>
            </a:pPr>
            <a:r>
              <a:rPr lang="cs-CZ" sz="3000" b="1" dirty="0" smtClean="0">
                <a:solidFill>
                  <a:srgbClr val="33CC33"/>
                </a:solidFill>
              </a:rPr>
              <a:t>Plavec:</a:t>
            </a:r>
          </a:p>
          <a:p>
            <a:pPr>
              <a:buNone/>
            </a:pPr>
            <a:r>
              <a:rPr lang="cs-CZ" sz="3000" b="1" dirty="0" smtClean="0">
                <a:solidFill>
                  <a:srgbClr val="0000FF"/>
                </a:solidFill>
              </a:rPr>
              <a:t>s= 100 m</a:t>
            </a:r>
          </a:p>
          <a:p>
            <a:pPr>
              <a:buNone/>
            </a:pPr>
            <a:r>
              <a:rPr lang="cs-CZ" sz="3000" b="1" dirty="0" smtClean="0">
                <a:solidFill>
                  <a:srgbClr val="0000FF"/>
                </a:solidFill>
              </a:rPr>
              <a:t>t= 2 min. = 120 s</a:t>
            </a:r>
          </a:p>
          <a:p>
            <a:pPr>
              <a:buNone/>
            </a:pPr>
            <a:r>
              <a:rPr lang="cs-CZ" sz="3000" b="1" dirty="0" smtClean="0">
                <a:solidFill>
                  <a:srgbClr val="0000FF"/>
                </a:solidFill>
              </a:rPr>
              <a:t>v= ? m/s</a:t>
            </a:r>
          </a:p>
          <a:p>
            <a:pPr>
              <a:buNone/>
            </a:pPr>
            <a:r>
              <a:rPr lang="cs-CZ" sz="3000" b="1" dirty="0" smtClean="0">
                <a:solidFill>
                  <a:srgbClr val="0000FF"/>
                </a:solidFill>
              </a:rPr>
              <a:t>v= s/t</a:t>
            </a:r>
          </a:p>
          <a:p>
            <a:pPr>
              <a:buNone/>
            </a:pPr>
            <a:r>
              <a:rPr lang="cs-CZ" sz="3000" b="1" dirty="0" smtClean="0">
                <a:solidFill>
                  <a:srgbClr val="0000FF"/>
                </a:solidFill>
              </a:rPr>
              <a:t>v= 100/120</a:t>
            </a:r>
          </a:p>
          <a:p>
            <a:pPr>
              <a:buNone/>
            </a:pPr>
            <a:r>
              <a:rPr lang="cs-CZ" sz="3000" b="1" dirty="0" smtClean="0">
                <a:solidFill>
                  <a:srgbClr val="0000FF"/>
                </a:solidFill>
              </a:rPr>
              <a:t>v=0,83 m/s </a:t>
            </a:r>
            <a:r>
              <a:rPr lang="cs-CZ" sz="3000" b="1" dirty="0" smtClean="0">
                <a:solidFill>
                  <a:srgbClr val="0000FF"/>
                </a:solidFill>
              </a:rPr>
              <a:t>=</a:t>
            </a:r>
          </a:p>
          <a:p>
            <a:pPr>
              <a:buNone/>
            </a:pPr>
            <a:r>
              <a:rPr lang="cs-CZ" sz="3000" b="1" dirty="0" smtClean="0">
                <a:solidFill>
                  <a:srgbClr val="0000FF"/>
                </a:solidFill>
              </a:rPr>
              <a:t>                   </a:t>
            </a:r>
            <a:r>
              <a:rPr lang="cs-CZ" sz="3000" b="1" dirty="0" smtClean="0">
                <a:solidFill>
                  <a:srgbClr val="0000FF"/>
                </a:solidFill>
              </a:rPr>
              <a:t>3 km/h</a:t>
            </a:r>
            <a:endParaRPr lang="cs-CZ" sz="3000" b="1" dirty="0" smtClean="0">
              <a:solidFill>
                <a:srgbClr val="0000FF"/>
              </a:solidFill>
            </a:endParaRPr>
          </a:p>
          <a:p>
            <a:pPr>
              <a:buNone/>
            </a:pPr>
            <a:endParaRPr lang="cs-CZ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b="1" dirty="0">
              <a:solidFill>
                <a:srgbClr val="33CC33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57158" y="214290"/>
            <a:ext cx="8229600" cy="1868478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6600"/>
                </a:solidFill>
                <a:effectLst/>
              </a:rPr>
              <a:t>Vypočítej:</a:t>
            </a:r>
            <a:br>
              <a:rPr lang="cs-CZ" sz="2800" dirty="0" smtClean="0">
                <a:solidFill>
                  <a:srgbClr val="006600"/>
                </a:solidFill>
                <a:effectLst/>
              </a:rPr>
            </a:br>
            <a:r>
              <a:rPr lang="cs-CZ" sz="2800" dirty="0" smtClean="0">
                <a:solidFill>
                  <a:srgbClr val="006600"/>
                </a:solidFill>
                <a:effectLst/>
              </a:rPr>
              <a:t>Jakou rychlostí se pohybuje </a:t>
            </a:r>
            <a:r>
              <a:rPr lang="cs-CZ" sz="2800" u="sng" dirty="0" smtClean="0">
                <a:solidFill>
                  <a:srgbClr val="000099"/>
                </a:solidFill>
                <a:effectLst/>
              </a:rPr>
              <a:t>plavec</a:t>
            </a:r>
            <a:r>
              <a:rPr lang="cs-CZ" sz="2800" dirty="0" smtClean="0">
                <a:solidFill>
                  <a:srgbClr val="006600"/>
                </a:solidFill>
                <a:effectLst/>
              </a:rPr>
              <a:t>, jestliže dráhu 100 m urazí za 2 minuty? Srovnej tuto rychlost s rychlostí </a:t>
            </a:r>
            <a:r>
              <a:rPr lang="cs-CZ" sz="2800" u="sng" dirty="0" smtClean="0">
                <a:solidFill>
                  <a:srgbClr val="000099"/>
                </a:solidFill>
                <a:effectLst/>
              </a:rPr>
              <a:t>chodce</a:t>
            </a:r>
            <a:r>
              <a:rPr lang="cs-CZ" sz="2800" dirty="0" smtClean="0">
                <a:solidFill>
                  <a:srgbClr val="006600"/>
                </a:solidFill>
                <a:effectLst/>
              </a:rPr>
              <a:t>.</a:t>
            </a:r>
            <a:endParaRPr lang="cs-CZ" sz="2800" dirty="0">
              <a:solidFill>
                <a:srgbClr val="006600"/>
              </a:solidFill>
              <a:effectLst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857752" y="2357430"/>
            <a:ext cx="364333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33CC33"/>
                </a:solidFill>
              </a:rPr>
              <a:t>Chodec: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33CC33"/>
                </a:solidFill>
              </a:rPr>
              <a:t>Průměrná rychlost chodce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33CC33"/>
                </a:solidFill>
              </a:rPr>
              <a:t> je 5 km/h, to znamená, že je 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00FF"/>
                </a:solidFill>
              </a:rPr>
              <a:t>asi 1,7 krát rychlejší </a:t>
            </a:r>
            <a:r>
              <a:rPr lang="cs-CZ" sz="2800" b="1" dirty="0" smtClean="0">
                <a:solidFill>
                  <a:srgbClr val="0000FF"/>
                </a:solidFill>
              </a:rPr>
              <a:t>                     než</a:t>
            </a:r>
            <a:endParaRPr lang="cs-CZ" sz="2800" b="1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cs-CZ" sz="2800" b="1" dirty="0" smtClean="0">
                <a:solidFill>
                  <a:srgbClr val="0000FF"/>
                </a:solidFill>
              </a:rPr>
              <a:t>plavec.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85720" y="1857364"/>
            <a:ext cx="4357718" cy="3864175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400" b="1" dirty="0" smtClean="0">
                <a:solidFill>
                  <a:srgbClr val="660066"/>
                </a:solidFill>
              </a:rPr>
              <a:t>Martin jde pěšky a vychází v </a:t>
            </a:r>
            <a:r>
              <a:rPr lang="cs-CZ" sz="2400" b="1" dirty="0" smtClean="0">
                <a:solidFill>
                  <a:srgbClr val="660066"/>
                </a:solidFill>
              </a:rPr>
              <a:t>7.35,</a:t>
            </a:r>
            <a:endParaRPr lang="cs-CZ" sz="2400" b="1" dirty="0" smtClean="0">
              <a:solidFill>
                <a:srgbClr val="660066"/>
              </a:solidFill>
            </a:endParaRPr>
          </a:p>
          <a:p>
            <a:pPr>
              <a:buNone/>
            </a:pPr>
            <a:r>
              <a:rPr lang="cs-CZ" sz="2400" b="1" dirty="0" smtClean="0">
                <a:solidFill>
                  <a:srgbClr val="660066"/>
                </a:solidFill>
              </a:rPr>
              <a:t>Martin to má do školy </a:t>
            </a:r>
            <a:r>
              <a:rPr lang="cs-CZ" sz="2400" b="1" dirty="0" smtClean="0">
                <a:solidFill>
                  <a:srgbClr val="660066"/>
                </a:solidFill>
              </a:rPr>
              <a:t>          500 </a:t>
            </a:r>
            <a:r>
              <a:rPr lang="cs-CZ" sz="2400" b="1" dirty="0" smtClean="0">
                <a:solidFill>
                  <a:srgbClr val="660066"/>
                </a:solidFill>
              </a:rPr>
              <a:t>m,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660066"/>
                </a:solidFill>
              </a:rPr>
              <a:t>pohybuje se rychlostí 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660066"/>
                </a:solidFill>
              </a:rPr>
              <a:t>5 km/h.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0070C0"/>
                </a:solidFill>
              </a:rPr>
              <a:t>s= 0,5 km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0070C0"/>
                </a:solidFill>
              </a:rPr>
              <a:t>v= 5 km/h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0070C0"/>
                </a:solidFill>
              </a:rPr>
              <a:t>t= s/v = 0,5/5 </a:t>
            </a:r>
          </a:p>
          <a:p>
            <a:pPr>
              <a:buNone/>
            </a:pPr>
            <a:r>
              <a:rPr lang="cs-CZ" sz="2400" b="1" u="sng" dirty="0" smtClean="0">
                <a:solidFill>
                  <a:srgbClr val="FF0000"/>
                </a:solidFill>
              </a:rPr>
              <a:t>t= 0,1 h = 6 min</a:t>
            </a: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288"/>
          </a:xfrm>
        </p:spPr>
        <p:txBody>
          <a:bodyPr>
            <a:noAutofit/>
          </a:bodyPr>
          <a:lstStyle/>
          <a:p>
            <a:r>
              <a:rPr lang="cs-CZ" sz="2800" dirty="0" smtClean="0">
                <a:solidFill>
                  <a:srgbClr val="CC0099"/>
                </a:solidFill>
                <a:effectLst/>
              </a:rPr>
              <a:t>Vypočítej příklad:</a:t>
            </a:r>
            <a:br>
              <a:rPr lang="cs-CZ" sz="2800" dirty="0" smtClean="0">
                <a:solidFill>
                  <a:srgbClr val="CC0099"/>
                </a:solidFill>
                <a:effectLst/>
              </a:rPr>
            </a:br>
            <a:r>
              <a:rPr lang="cs-CZ" sz="2800" dirty="0" smtClean="0">
                <a:solidFill>
                  <a:srgbClr val="CC0099"/>
                </a:solidFill>
                <a:effectLst/>
              </a:rPr>
              <a:t>Dva kamarádi se vsadili, kdo bude dříve ve škole. </a:t>
            </a:r>
            <a:endParaRPr lang="cs-CZ" sz="2800" dirty="0">
              <a:solidFill>
                <a:srgbClr val="CC0099"/>
              </a:solidFill>
              <a:effectLst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929190" y="1785926"/>
            <a:ext cx="407196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660066"/>
                </a:solidFill>
              </a:rPr>
              <a:t>Tomáš jede na kole, vyráží v </a:t>
            </a:r>
            <a:r>
              <a:rPr lang="cs-CZ" sz="2400" b="1" dirty="0" smtClean="0">
                <a:solidFill>
                  <a:srgbClr val="660066"/>
                </a:solidFill>
              </a:rPr>
              <a:t>7,35,</a:t>
            </a:r>
            <a:endParaRPr lang="cs-CZ" sz="2400" b="1" dirty="0" smtClean="0">
              <a:solidFill>
                <a:srgbClr val="660066"/>
              </a:solidFill>
            </a:endParaRPr>
          </a:p>
          <a:p>
            <a:pPr>
              <a:buNone/>
            </a:pPr>
            <a:r>
              <a:rPr lang="cs-CZ" sz="2400" b="1" dirty="0" smtClean="0">
                <a:solidFill>
                  <a:srgbClr val="660066"/>
                </a:solidFill>
              </a:rPr>
              <a:t>Tomáš jede do školy </a:t>
            </a:r>
            <a:r>
              <a:rPr lang="cs-CZ" sz="2400" b="1" dirty="0" smtClean="0">
                <a:solidFill>
                  <a:srgbClr val="660066"/>
                </a:solidFill>
              </a:rPr>
              <a:t>             1,5 </a:t>
            </a:r>
            <a:r>
              <a:rPr lang="cs-CZ" sz="2400" b="1" dirty="0" smtClean="0">
                <a:solidFill>
                  <a:srgbClr val="660066"/>
                </a:solidFill>
              </a:rPr>
              <a:t>km, 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660066"/>
                </a:solidFill>
              </a:rPr>
              <a:t>pohybuje se průměrnou rychlostí 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660066"/>
                </a:solidFill>
              </a:rPr>
              <a:t>15 km/h.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0070C0"/>
                </a:solidFill>
              </a:rPr>
              <a:t>s= 1,5 km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0070C0"/>
                </a:solidFill>
              </a:rPr>
              <a:t>v= 15 km/h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0070C0"/>
                </a:solidFill>
              </a:rPr>
              <a:t>t= s/v = 1,5/15</a:t>
            </a:r>
          </a:p>
          <a:p>
            <a:pPr>
              <a:buNone/>
            </a:pPr>
            <a:r>
              <a:rPr lang="cs-CZ" sz="2400" b="1" u="sng" dirty="0" smtClean="0">
                <a:solidFill>
                  <a:srgbClr val="FF0000"/>
                </a:solidFill>
              </a:rPr>
              <a:t>t= 0,1 h = 6 min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  <p:bldP spid="5" grpId="0" build="allAtOnce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428868"/>
            <a:ext cx="8229600" cy="357842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>
                <a:solidFill>
                  <a:srgbClr val="003399"/>
                </a:solidFill>
              </a:rPr>
              <a:t>Řešení:</a:t>
            </a:r>
          </a:p>
          <a:p>
            <a:pPr>
              <a:buNone/>
            </a:pPr>
            <a:r>
              <a:rPr lang="cs-CZ" b="1" dirty="0" smtClean="0">
                <a:solidFill>
                  <a:srgbClr val="003399"/>
                </a:solidFill>
              </a:rPr>
              <a:t>v= 160 km/h</a:t>
            </a:r>
          </a:p>
          <a:p>
            <a:pPr>
              <a:buNone/>
            </a:pPr>
            <a:r>
              <a:rPr lang="cs-CZ" b="1" dirty="0" smtClean="0">
                <a:solidFill>
                  <a:srgbClr val="003399"/>
                </a:solidFill>
              </a:rPr>
              <a:t>t= 2,25 h</a:t>
            </a:r>
          </a:p>
          <a:p>
            <a:pPr>
              <a:buNone/>
            </a:pPr>
            <a:r>
              <a:rPr lang="cs-CZ" b="1" dirty="0" smtClean="0">
                <a:solidFill>
                  <a:srgbClr val="003399"/>
                </a:solidFill>
              </a:rPr>
              <a:t>s= ? (km)</a:t>
            </a:r>
          </a:p>
          <a:p>
            <a:pPr>
              <a:buNone/>
            </a:pPr>
            <a:r>
              <a:rPr lang="cs-CZ" b="1" dirty="0" smtClean="0">
                <a:solidFill>
                  <a:srgbClr val="003399"/>
                </a:solidFill>
              </a:rPr>
              <a:t>s= v</a:t>
            </a:r>
            <a:r>
              <a:rPr lang="cs-CZ" b="1" dirty="0" smtClean="0">
                <a:solidFill>
                  <a:srgbClr val="003399"/>
                </a:solidFill>
                <a:latin typeface="Arial"/>
                <a:cs typeface="Arial"/>
              </a:rPr>
              <a:t>∙</a:t>
            </a:r>
            <a:r>
              <a:rPr lang="cs-CZ" b="1" dirty="0" smtClean="0">
                <a:solidFill>
                  <a:srgbClr val="003399"/>
                </a:solidFill>
              </a:rPr>
              <a:t>t</a:t>
            </a:r>
          </a:p>
          <a:p>
            <a:pPr>
              <a:buNone/>
            </a:pPr>
            <a:r>
              <a:rPr lang="cs-CZ" b="1" dirty="0" smtClean="0">
                <a:solidFill>
                  <a:srgbClr val="003399"/>
                </a:solidFill>
              </a:rPr>
              <a:t>s= 160</a:t>
            </a:r>
            <a:r>
              <a:rPr lang="cs-CZ" b="1" dirty="0" smtClean="0">
                <a:solidFill>
                  <a:srgbClr val="003399"/>
                </a:solidFill>
                <a:latin typeface="Arial"/>
                <a:cs typeface="Arial"/>
              </a:rPr>
              <a:t>∙</a:t>
            </a:r>
            <a:r>
              <a:rPr lang="cs-CZ" b="1" dirty="0" smtClean="0">
                <a:solidFill>
                  <a:srgbClr val="003399"/>
                </a:solidFill>
              </a:rPr>
              <a:t>2,25</a:t>
            </a:r>
          </a:p>
          <a:p>
            <a:pPr>
              <a:buNone/>
            </a:pPr>
            <a:r>
              <a:rPr lang="cs-CZ" b="1" u="sng" dirty="0" smtClean="0">
                <a:solidFill>
                  <a:srgbClr val="003399"/>
                </a:solidFill>
              </a:rPr>
              <a:t>s= 360 km</a:t>
            </a:r>
          </a:p>
          <a:p>
            <a:pPr>
              <a:buNone/>
            </a:pPr>
            <a:r>
              <a:rPr lang="cs-CZ" b="1" dirty="0" smtClean="0">
                <a:solidFill>
                  <a:srgbClr val="003399"/>
                </a:solidFill>
              </a:rPr>
              <a:t>Vůz Formule 1 ujede během závodů 360 km.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9916"/>
          </a:xfrm>
        </p:spPr>
        <p:txBody>
          <a:bodyPr>
            <a:normAutofit fontScale="90000"/>
          </a:bodyPr>
          <a:lstStyle/>
          <a:p>
            <a:r>
              <a:rPr lang="cs-CZ" sz="2800" dirty="0" smtClean="0">
                <a:solidFill>
                  <a:srgbClr val="CC0000"/>
                </a:solidFill>
                <a:effectLst/>
              </a:rPr>
              <a:t>Vypočítej příklad:</a:t>
            </a:r>
            <a:br>
              <a:rPr lang="cs-CZ" sz="2800" dirty="0" smtClean="0">
                <a:solidFill>
                  <a:srgbClr val="CC0000"/>
                </a:solidFill>
                <a:effectLst/>
              </a:rPr>
            </a:br>
            <a:r>
              <a:rPr lang="cs-CZ" sz="2800" dirty="0" smtClean="0">
                <a:solidFill>
                  <a:srgbClr val="CC0000"/>
                </a:solidFill>
                <a:effectLst/>
              </a:rPr>
              <a:t>Kolik km ujede během závodu vůz Formule 1, jestliže se pohybuje průměrnou rychlostí </a:t>
            </a:r>
            <a:r>
              <a:rPr lang="cs-CZ" sz="2800" dirty="0" smtClean="0">
                <a:solidFill>
                  <a:srgbClr val="CC0000"/>
                </a:solidFill>
                <a:effectLst/>
              </a:rPr>
              <a:t>           160 </a:t>
            </a:r>
            <a:r>
              <a:rPr lang="cs-CZ" sz="2800" dirty="0" smtClean="0">
                <a:solidFill>
                  <a:srgbClr val="CC0000"/>
                </a:solidFill>
                <a:effectLst/>
              </a:rPr>
              <a:t>km/h a krouží po okruhu 2 hodiny 15 minut?</a:t>
            </a:r>
            <a:endParaRPr lang="cs-CZ" sz="2800" dirty="0">
              <a:solidFill>
                <a:srgbClr val="CC0000"/>
              </a:solidFill>
              <a:effectLst/>
            </a:endParaRPr>
          </a:p>
        </p:txBody>
      </p:sp>
      <p:pic>
        <p:nvPicPr>
          <p:cNvPr id="1026" name="Picture 2" descr="C:\Documents and Settings\radek\Local Settings\Temporary Internet Files\Content.IE5\8X27W9MV\MC90041500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2285992"/>
            <a:ext cx="3369642" cy="249680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3071810"/>
            <a:ext cx="8229600" cy="2935481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b="1" dirty="0" smtClean="0">
                <a:solidFill>
                  <a:srgbClr val="000099"/>
                </a:solidFill>
              </a:rPr>
              <a:t>Řešení:</a:t>
            </a:r>
          </a:p>
          <a:p>
            <a:pPr>
              <a:buNone/>
            </a:pPr>
            <a:r>
              <a:rPr lang="cs-CZ" b="1" dirty="0" smtClean="0">
                <a:solidFill>
                  <a:srgbClr val="000099"/>
                </a:solidFill>
              </a:rPr>
              <a:t>s= 2,5 km</a:t>
            </a:r>
          </a:p>
          <a:p>
            <a:pPr>
              <a:buNone/>
            </a:pPr>
            <a:r>
              <a:rPr lang="cs-CZ" b="1" dirty="0" smtClean="0">
                <a:solidFill>
                  <a:srgbClr val="000099"/>
                </a:solidFill>
              </a:rPr>
              <a:t>v= 12,5 km/h</a:t>
            </a:r>
          </a:p>
          <a:p>
            <a:pPr>
              <a:buNone/>
            </a:pPr>
            <a:r>
              <a:rPr lang="cs-CZ" b="1" dirty="0" smtClean="0">
                <a:solidFill>
                  <a:srgbClr val="000099"/>
                </a:solidFill>
              </a:rPr>
              <a:t>t=? (h) (min)</a:t>
            </a:r>
          </a:p>
          <a:p>
            <a:pPr>
              <a:buNone/>
            </a:pPr>
            <a:r>
              <a:rPr lang="cs-CZ" b="1" dirty="0" smtClean="0">
                <a:solidFill>
                  <a:srgbClr val="000099"/>
                </a:solidFill>
              </a:rPr>
              <a:t>t= s/v</a:t>
            </a:r>
          </a:p>
          <a:p>
            <a:pPr>
              <a:buNone/>
            </a:pPr>
            <a:r>
              <a:rPr lang="cs-CZ" b="1" u="sng" dirty="0" smtClean="0">
                <a:solidFill>
                  <a:srgbClr val="000099"/>
                </a:solidFill>
              </a:rPr>
              <a:t>t= 2,5/12,5= 0,2 h= 12 min</a:t>
            </a:r>
          </a:p>
          <a:p>
            <a:pPr>
              <a:buNone/>
            </a:pPr>
            <a:r>
              <a:rPr lang="cs-CZ" b="1" dirty="0" smtClean="0">
                <a:solidFill>
                  <a:srgbClr val="000099"/>
                </a:solidFill>
              </a:rPr>
              <a:t>Aby byl Vašek na hřišti v 15 hodin a 25 minut, musí vyjet z domova v 15 hodin 13 minut.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11420"/>
          </a:xfrm>
        </p:spPr>
        <p:txBody>
          <a:bodyPr>
            <a:normAutofit fontScale="90000"/>
          </a:bodyPr>
          <a:lstStyle/>
          <a:p>
            <a:r>
              <a:rPr lang="cs-CZ" sz="2800" dirty="0" smtClean="0">
                <a:solidFill>
                  <a:srgbClr val="008000"/>
                </a:solidFill>
              </a:rPr>
              <a:t>Vypočítej příklad:</a:t>
            </a:r>
            <a:br>
              <a:rPr lang="cs-CZ" sz="2800" dirty="0" smtClean="0">
                <a:solidFill>
                  <a:srgbClr val="008000"/>
                </a:solidFill>
              </a:rPr>
            </a:br>
            <a:r>
              <a:rPr lang="cs-CZ" sz="2800" dirty="0" smtClean="0">
                <a:solidFill>
                  <a:srgbClr val="008000"/>
                </a:solidFill>
              </a:rPr>
              <a:t>Vašek má být na hřišti, které je vzdálené od jeho domova 2,5 km v 15 hodin a 30 minut. V kolik hodin musí vyjet na kole, aby byl na hřišti o 5 minut dříve, jestliže pojede rychlostí 12,5 km/h? </a:t>
            </a:r>
            <a:endParaRPr lang="cs-CZ" sz="2800" dirty="0">
              <a:solidFill>
                <a:srgbClr val="0080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3000372"/>
            <a:ext cx="8229600" cy="3006919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990099"/>
                </a:solidFill>
              </a:rPr>
              <a:t>Řešení: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990099"/>
                </a:solidFill>
              </a:rPr>
              <a:t>v= 54 km/h = 15 m/s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990099"/>
                </a:solidFill>
              </a:rPr>
              <a:t>t= 4 s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990099"/>
                </a:solidFill>
              </a:rPr>
              <a:t>s= ? (m)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990099"/>
                </a:solidFill>
              </a:rPr>
              <a:t>s= v</a:t>
            </a:r>
            <a:r>
              <a:rPr lang="cs-CZ" sz="2800" b="1" dirty="0" smtClean="0">
                <a:solidFill>
                  <a:srgbClr val="990099"/>
                </a:solidFill>
                <a:latin typeface="Arial"/>
                <a:cs typeface="Arial"/>
              </a:rPr>
              <a:t>∙</a:t>
            </a:r>
            <a:r>
              <a:rPr lang="cs-CZ" sz="2800" b="1" dirty="0" smtClean="0">
                <a:solidFill>
                  <a:srgbClr val="990099"/>
                </a:solidFill>
              </a:rPr>
              <a:t>t</a:t>
            </a:r>
          </a:p>
          <a:p>
            <a:pPr>
              <a:buNone/>
            </a:pPr>
            <a:r>
              <a:rPr lang="cs-CZ" sz="2800" b="1" u="sng" dirty="0" smtClean="0">
                <a:solidFill>
                  <a:srgbClr val="990099"/>
                </a:solidFill>
              </a:rPr>
              <a:t>s= 15</a:t>
            </a:r>
            <a:r>
              <a:rPr lang="cs-CZ" sz="2800" b="1" u="sng" dirty="0" smtClean="0">
                <a:solidFill>
                  <a:srgbClr val="990099"/>
                </a:solidFill>
                <a:latin typeface="Arial"/>
                <a:cs typeface="Arial"/>
              </a:rPr>
              <a:t>∙</a:t>
            </a:r>
            <a:r>
              <a:rPr lang="cs-CZ" sz="2800" b="1" u="sng" dirty="0" smtClean="0">
                <a:solidFill>
                  <a:srgbClr val="990099"/>
                </a:solidFill>
              </a:rPr>
              <a:t>4 = 60 m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990099"/>
                </a:solidFill>
              </a:rPr>
              <a:t>Vlak projíždějící stanicí je dlouhý 60 m.</a:t>
            </a:r>
          </a:p>
          <a:p>
            <a:pPr>
              <a:buNone/>
            </a:pPr>
            <a:endParaRPr lang="cs-CZ" sz="2800" b="1" dirty="0">
              <a:solidFill>
                <a:srgbClr val="990099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54230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990099"/>
                </a:solidFill>
                <a:effectLst/>
              </a:rPr>
              <a:t>Vypočítej příklad:</a:t>
            </a:r>
            <a:br>
              <a:rPr lang="cs-CZ" sz="2800" dirty="0" smtClean="0">
                <a:solidFill>
                  <a:srgbClr val="990099"/>
                </a:solidFill>
                <a:effectLst/>
              </a:rPr>
            </a:br>
            <a:r>
              <a:rPr lang="cs-CZ" sz="2800" dirty="0" smtClean="0">
                <a:solidFill>
                  <a:srgbClr val="990099"/>
                </a:solidFill>
                <a:effectLst/>
              </a:rPr>
              <a:t>Jak dlouhý je rychlíkový vlak, jestliže projíždí stanicí kolem výpravčího rychlostí 54 km/h </a:t>
            </a:r>
            <a:r>
              <a:rPr lang="cs-CZ" sz="2800" dirty="0" smtClean="0">
                <a:solidFill>
                  <a:srgbClr val="990099"/>
                </a:solidFill>
                <a:effectLst/>
              </a:rPr>
              <a:t>      po </a:t>
            </a:r>
            <a:r>
              <a:rPr lang="cs-CZ" sz="2800" dirty="0" smtClean="0">
                <a:solidFill>
                  <a:srgbClr val="990099"/>
                </a:solidFill>
                <a:effectLst/>
              </a:rPr>
              <a:t>dobu 4 sekund?</a:t>
            </a:r>
            <a:endParaRPr lang="cs-CZ" sz="2800" dirty="0">
              <a:solidFill>
                <a:srgbClr val="990099"/>
              </a:solidFill>
              <a:effectLst/>
            </a:endParaRPr>
          </a:p>
        </p:txBody>
      </p:sp>
      <p:pic>
        <p:nvPicPr>
          <p:cNvPr id="2052" name="Picture 4" descr="C:\Documents and Settings\radek\Local Settings\Temporary Internet Files\Content.IE5\G5AJ81U3\MM90028354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7" y="2366884"/>
            <a:ext cx="2928959" cy="26274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142985"/>
            <a:ext cx="8229600" cy="38576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smtClean="0">
                <a:solidFill>
                  <a:srgbClr val="00B0F0"/>
                </a:solidFill>
              </a:rPr>
              <a:t>Skokan na lyžích se odrazí na konci můstku (bod A) a letí vzduchem. Na sníh dopadne v bodě B. </a:t>
            </a:r>
            <a:r>
              <a:rPr lang="cs-CZ" sz="2400" b="1" dirty="0" smtClean="0">
                <a:solidFill>
                  <a:srgbClr val="00B0F0"/>
                </a:solidFill>
              </a:rPr>
              <a:t>                     Na </a:t>
            </a:r>
            <a:r>
              <a:rPr lang="cs-CZ" sz="2400" b="1" dirty="0" smtClean="0">
                <a:solidFill>
                  <a:srgbClr val="00B0F0"/>
                </a:solidFill>
              </a:rPr>
              <a:t>úseku BC se jeho pohyb zpomaluje, až se </a:t>
            </a:r>
            <a:r>
              <a:rPr lang="cs-CZ" sz="2400" b="1" dirty="0" smtClean="0">
                <a:solidFill>
                  <a:srgbClr val="00B0F0"/>
                </a:solidFill>
              </a:rPr>
              <a:t>                    v </a:t>
            </a:r>
            <a:r>
              <a:rPr lang="cs-CZ" sz="2400" b="1" dirty="0" smtClean="0">
                <a:solidFill>
                  <a:srgbClr val="00B0F0"/>
                </a:solidFill>
              </a:rPr>
              <a:t>bodě C zastaví. Dráha letu (AB) je 120 m a doba letu 5 s. Dráha dojezdu (BC) je 100 m doba 10 s.</a:t>
            </a:r>
          </a:p>
          <a:p>
            <a:pPr marL="624078" indent="-514350">
              <a:buAutoNum type="alphaLcParenR"/>
            </a:pPr>
            <a:r>
              <a:rPr lang="cs-CZ" sz="2400" b="1" dirty="0" smtClean="0">
                <a:solidFill>
                  <a:srgbClr val="000066"/>
                </a:solidFill>
              </a:rPr>
              <a:t>Urči průměrnou rychlost letu skokana.</a:t>
            </a:r>
          </a:p>
          <a:p>
            <a:pPr marL="624078" indent="-514350">
              <a:buAutoNum type="alphaLcParenR"/>
            </a:pPr>
            <a:r>
              <a:rPr lang="cs-CZ" sz="2400" b="1" dirty="0" smtClean="0">
                <a:solidFill>
                  <a:srgbClr val="000066"/>
                </a:solidFill>
              </a:rPr>
              <a:t>Urči průměrnou rychlost dojezdu skokana.</a:t>
            </a:r>
          </a:p>
          <a:p>
            <a:pPr marL="624078" indent="-514350">
              <a:buAutoNum type="alphaLcParenR"/>
            </a:pPr>
            <a:r>
              <a:rPr lang="cs-CZ" sz="2400" b="1" dirty="0" smtClean="0">
                <a:solidFill>
                  <a:srgbClr val="000066"/>
                </a:solidFill>
              </a:rPr>
              <a:t>Urči průměrnou rychlost pohybu skokana </a:t>
            </a:r>
            <a:r>
              <a:rPr lang="cs-CZ" sz="2400" b="1" dirty="0" smtClean="0">
                <a:solidFill>
                  <a:srgbClr val="000066"/>
                </a:solidFill>
              </a:rPr>
              <a:t>                   od </a:t>
            </a:r>
            <a:r>
              <a:rPr lang="cs-CZ" sz="2400" b="1" dirty="0" smtClean="0">
                <a:solidFill>
                  <a:srgbClr val="000066"/>
                </a:solidFill>
              </a:rPr>
              <a:t>opuštění můstku do zastavení.</a:t>
            </a:r>
            <a:endParaRPr lang="cs-CZ" sz="2400" b="1" dirty="0">
              <a:solidFill>
                <a:srgbClr val="000066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0066"/>
                </a:solidFill>
                <a:effectLst/>
              </a:rPr>
              <a:t>Vypočítej příklad:</a:t>
            </a:r>
            <a:endParaRPr lang="cs-CZ" sz="3600" dirty="0">
              <a:solidFill>
                <a:srgbClr val="000066"/>
              </a:solidFill>
              <a:effectLst/>
            </a:endParaRPr>
          </a:p>
        </p:txBody>
      </p:sp>
      <p:pic>
        <p:nvPicPr>
          <p:cNvPr id="1026" name="Picture 2" descr="C:\Documents and Settings\radek\Local Settings\Temporary Internet Files\Content.IE5\FT0M62PU\MC90041337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4429132"/>
            <a:ext cx="2035364" cy="22145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251917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009900"/>
                </a:solidFill>
              </a:rPr>
              <a:t>Můžeš bezpečně přejít silnici, když půjdeš rovnoměrně rychlostí 6 km/h, jestliže se </a:t>
            </a:r>
            <a:r>
              <a:rPr lang="cs-CZ" sz="2800" b="1" dirty="0" smtClean="0">
                <a:solidFill>
                  <a:srgbClr val="009900"/>
                </a:solidFill>
              </a:rPr>
              <a:t>                k </a:t>
            </a:r>
            <a:r>
              <a:rPr lang="cs-CZ" sz="2800" b="1" dirty="0" smtClean="0">
                <a:solidFill>
                  <a:srgbClr val="009900"/>
                </a:solidFill>
              </a:rPr>
              <a:t>místu přechodu blíží automobil rychlostí 60 km/h? Vzdálenost automobilu od místa přechodu je 25 m a šířka silnice je 6 m.</a:t>
            </a:r>
            <a:endParaRPr lang="cs-CZ" sz="2800" b="1" dirty="0">
              <a:solidFill>
                <a:srgbClr val="0099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CC00"/>
                </a:solidFill>
                <a:effectLst/>
              </a:rPr>
              <a:t>Vypočítej příklad:</a:t>
            </a:r>
            <a:endParaRPr lang="cs-CZ" sz="3600" dirty="0">
              <a:solidFill>
                <a:srgbClr val="00CC00"/>
              </a:solidFill>
              <a:effectLst/>
            </a:endParaRPr>
          </a:p>
        </p:txBody>
      </p:sp>
      <p:pic>
        <p:nvPicPr>
          <p:cNvPr id="2050" name="Picture 2" descr="C:\Documents and Settings\radek\Local Settings\Temporary Internet Files\Content.IE5\JJL6E97M\MC90043202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60" y="4357694"/>
            <a:ext cx="2285992" cy="22859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1400" b="1" dirty="0" smtClean="0">
                <a:solidFill>
                  <a:srgbClr val="0000FF"/>
                </a:solidFill>
              </a:rPr>
              <a:t>doc. RNDr. Růžena  Kolářová, CSc., PaedDr. Jiří Bohuněk, Fyzika pro 9. ročník základní školy, nakladatelství Prometheus, 2008, ISBN 978-80-7196-193-2.</a:t>
            </a:r>
          </a:p>
          <a:p>
            <a:pPr>
              <a:buNone/>
            </a:pPr>
            <a:r>
              <a:rPr lang="cs-CZ" sz="1400" b="1" dirty="0" smtClean="0">
                <a:solidFill>
                  <a:srgbClr val="0000FF"/>
                </a:solidFill>
              </a:rPr>
              <a:t>www.office.</a:t>
            </a:r>
            <a:r>
              <a:rPr lang="cs-CZ" sz="1400" b="1" dirty="0" err="1" smtClean="0">
                <a:solidFill>
                  <a:srgbClr val="0000FF"/>
                </a:solidFill>
              </a:rPr>
              <a:t>microsoft.com</a:t>
            </a:r>
            <a:endParaRPr lang="cs-CZ" sz="1400" b="1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cs-CZ" sz="1400" b="1" dirty="0" smtClean="0">
                <a:solidFill>
                  <a:srgbClr val="0000FF"/>
                </a:solidFill>
              </a:rPr>
              <a:t>http://cs.wikipedia.org/wiki/ </a:t>
            </a:r>
            <a:r>
              <a:rPr lang="en-US" sz="1400" b="1" dirty="0" smtClean="0">
                <a:solidFill>
                  <a:srgbClr val="0000FF"/>
                </a:solidFill>
              </a:rPr>
              <a:t>[</a:t>
            </a:r>
            <a:r>
              <a:rPr lang="cs-CZ" sz="1400" b="1" dirty="0" smtClean="0">
                <a:solidFill>
                  <a:srgbClr val="0000FF"/>
                </a:solidFill>
              </a:rPr>
              <a:t>cit.: 2012-04-11</a:t>
            </a:r>
            <a:r>
              <a:rPr lang="en-US" sz="1400" b="1" dirty="0" smtClean="0">
                <a:solidFill>
                  <a:srgbClr val="0000FF"/>
                </a:solidFill>
              </a:rPr>
              <a:t>]</a:t>
            </a:r>
            <a:endParaRPr lang="cs-CZ" sz="1400" b="1" dirty="0" smtClean="0">
              <a:solidFill>
                <a:srgbClr val="0000FF"/>
              </a:solidFill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B050"/>
                </a:solidFill>
                <a:effectLst/>
              </a:rPr>
              <a:t>Použité zdroje:</a:t>
            </a:r>
            <a:endParaRPr lang="cs-CZ" sz="3600" dirty="0">
              <a:solidFill>
                <a:srgbClr val="00B050"/>
              </a:solidFill>
              <a:effectLst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507117"/>
          </a:xfrm>
        </p:spPr>
        <p:txBody>
          <a:bodyPr>
            <a:normAutofit/>
          </a:bodyPr>
          <a:lstStyle/>
          <a:p>
            <a:pPr marL="566928" indent="-457200">
              <a:buAutoNum type="arabicParenR"/>
            </a:pPr>
            <a:r>
              <a:rPr lang="cs-CZ" sz="2400" b="1" dirty="0" smtClean="0">
                <a:solidFill>
                  <a:srgbClr val="0070C0"/>
                </a:solidFill>
              </a:rPr>
              <a:t>Žák charakterizuje, kdy je těleso v pohybu a klidu.</a:t>
            </a:r>
          </a:p>
          <a:p>
            <a:pPr marL="566928" indent="-457200">
              <a:buAutoNum type="arabicParenR"/>
            </a:pPr>
            <a:r>
              <a:rPr lang="cs-CZ" sz="2400" b="1" dirty="0" smtClean="0">
                <a:solidFill>
                  <a:srgbClr val="0070C0"/>
                </a:solidFill>
              </a:rPr>
              <a:t>Žák zná pojem „relativnost pohybu“ a dokáže vyjmenovat vztažná tělesa vzhledem ke kterým je těleso v pohybu a vzhledem ke kterým je v klidu.</a:t>
            </a:r>
          </a:p>
          <a:p>
            <a:pPr marL="566928" indent="-457200">
              <a:buAutoNum type="arabicParenR"/>
            </a:pPr>
            <a:r>
              <a:rPr lang="cs-CZ" sz="2400" b="1" dirty="0" smtClean="0">
                <a:solidFill>
                  <a:srgbClr val="0070C0"/>
                </a:solidFill>
              </a:rPr>
              <a:t>Žák rozdělí pohyb a uvede ke každému pohybu příklad z praxe.</a:t>
            </a:r>
          </a:p>
          <a:p>
            <a:pPr marL="566928" indent="-457200">
              <a:buAutoNum type="arabicParenR"/>
            </a:pPr>
            <a:r>
              <a:rPr lang="cs-CZ" sz="2400" b="1" dirty="0" smtClean="0">
                <a:solidFill>
                  <a:srgbClr val="0070C0"/>
                </a:solidFill>
              </a:rPr>
              <a:t>Žák vyjmenuje jednotky délky , času a rychlosti.</a:t>
            </a:r>
          </a:p>
          <a:p>
            <a:pPr marL="566928" indent="-457200">
              <a:buAutoNum type="arabicParenR"/>
            </a:pPr>
            <a:r>
              <a:rPr lang="cs-CZ" sz="2400" b="1" dirty="0" smtClean="0">
                <a:solidFill>
                  <a:srgbClr val="0070C0"/>
                </a:solidFill>
              </a:rPr>
              <a:t>Žák umí převádět jednotky rychlosti.</a:t>
            </a:r>
          </a:p>
          <a:p>
            <a:pPr marL="566928" indent="-457200">
              <a:buAutoNum type="arabicParenR"/>
            </a:pPr>
            <a:r>
              <a:rPr lang="cs-CZ" sz="2400" b="1" dirty="0" smtClean="0">
                <a:solidFill>
                  <a:srgbClr val="0070C0"/>
                </a:solidFill>
              </a:rPr>
              <a:t>Žák počítá příklady na výpočet rychlosti, dráhy a času.</a:t>
            </a:r>
          </a:p>
          <a:p>
            <a:pPr marL="566928" indent="-457200">
              <a:buNone/>
            </a:pPr>
            <a:r>
              <a:rPr lang="cs-CZ" sz="2400" b="1" dirty="0" smtClean="0">
                <a:solidFill>
                  <a:srgbClr val="0070C0"/>
                </a:solidFill>
              </a:rPr>
              <a:t> 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2060"/>
                </a:solidFill>
                <a:effectLst/>
              </a:rPr>
              <a:t>Metodika prezentace:</a:t>
            </a:r>
            <a:endParaRPr lang="cs-CZ" sz="3600" dirty="0">
              <a:solidFill>
                <a:srgbClr val="002060"/>
              </a:solidFill>
              <a:effectLst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103</TotalTime>
  <Words>1264</Words>
  <Application>Microsoft Office PowerPoint</Application>
  <PresentationFormat>Předvádění na obrazovce (4:3)</PresentationFormat>
  <Paragraphs>203</Paragraphs>
  <Slides>25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Shluk</vt:lpstr>
      <vt:lpstr>Snímek 1</vt:lpstr>
      <vt:lpstr>Charakterizuj POHYB A KLID TĚLES</vt:lpstr>
      <vt:lpstr>Uveď příklad relativnosti pohybu:</vt:lpstr>
      <vt:lpstr>Doplň následující situace:</vt:lpstr>
      <vt:lpstr>Odpověz na otázky:</vt:lpstr>
      <vt:lpstr>Jaké je základní rozdělení pohybů těles? Odpověz:</vt:lpstr>
      <vt:lpstr>Uveď praktické příklady pohybů těles:</vt:lpstr>
      <vt:lpstr>Odpověz na otázky:</vt:lpstr>
      <vt:lpstr>Rozděl pohyby na rovnoměrné                            a nerovnoměrné:  písek na pásovém dopravníku,  cyklista jedoucí po městě,  kabina lanovky,  eskalátor v obchodním domě,  chůze člověka,  lyžař na svahu</vt:lpstr>
      <vt:lpstr>Vyjmenuj jednotky délky a uveď jejich vzájemné převody:</vt:lpstr>
      <vt:lpstr>Vyjmenuj jednotky času a uveď jejich vzájemné převody:</vt:lpstr>
      <vt:lpstr>Vysvětli převod jednotek rychlosti:</vt:lpstr>
      <vt:lpstr>Vyjádři v m/s</vt:lpstr>
      <vt:lpstr>Vyjádři v km/h</vt:lpstr>
      <vt:lpstr>Vypočítej: Př. Kdo se pohybuje rychleji, běžec, který uběhne 1500m za 2 minuty a 30 sekund, nebo cyklista, který etapu dlouhou 231km urazí                    za 5 hodin a 30 minut?</vt:lpstr>
      <vt:lpstr>Řešení:</vt:lpstr>
      <vt:lpstr>Vypočítej: Jakou rychlostí se pohybuje plavec, jestliže dráhu 100 m urazí za 2 minuty? Srovnej tuto rychlost s rychlostí chodce.</vt:lpstr>
      <vt:lpstr>Vypočítej příklad: Dva kamarádi se vsadili, kdo bude dříve ve škole. </vt:lpstr>
      <vt:lpstr>Vypočítej příklad: Kolik km ujede během závodu vůz Formule 1, jestliže se pohybuje průměrnou rychlostí            160 km/h a krouží po okruhu 2 hodiny 15 minut?</vt:lpstr>
      <vt:lpstr>Vypočítej příklad: Vašek má být na hřišti, které je vzdálené od jeho domova 2,5 km v 15 hodin a 30 minut. V kolik hodin musí vyjet na kole, aby byl na hřišti o 5 minut dříve, jestliže pojede rychlostí 12,5 km/h? </vt:lpstr>
      <vt:lpstr>Vypočítej příklad: Jak dlouhý je rychlíkový vlak, jestliže projíždí stanicí kolem výpravčího rychlostí 54 km/h       po dobu 4 sekund?</vt:lpstr>
      <vt:lpstr>Vypočítej příklad:</vt:lpstr>
      <vt:lpstr>Vypočítej příklad:</vt:lpstr>
      <vt:lpstr>Použité zdroje:</vt:lpstr>
      <vt:lpstr>Metodika prezentace:</vt:lpstr>
    </vt:vector>
  </TitlesOfParts>
  <Company>Franc-omitky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Radlena</dc:creator>
  <cp:lastModifiedBy>Dum</cp:lastModifiedBy>
  <cp:revision>22</cp:revision>
  <dcterms:created xsi:type="dcterms:W3CDTF">2012-04-02T17:52:09Z</dcterms:created>
  <dcterms:modified xsi:type="dcterms:W3CDTF">2012-06-16T16:02:00Z</dcterms:modified>
</cp:coreProperties>
</file>