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7" r:id="rId3"/>
    <p:sldId id="259" r:id="rId4"/>
    <p:sldId id="263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57" r:id="rId22"/>
    <p:sldId id="258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33CC33"/>
    <a:srgbClr val="009900"/>
    <a:srgbClr val="0066FF"/>
    <a:srgbClr val="0000FF"/>
    <a:srgbClr val="990099"/>
    <a:srgbClr val="9900CC"/>
    <a:srgbClr val="003300"/>
    <a:srgbClr val="CC00FF"/>
    <a:srgbClr val="99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2DF6B7A-DF82-4B26-A5D4-405239ADC813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72E709C-DF85-435B-992D-6BC5581B32E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DF6B7A-DF82-4B26-A5D4-405239ADC813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2E709C-DF85-435B-992D-6BC5581B32E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DF6B7A-DF82-4B26-A5D4-405239ADC813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2E709C-DF85-435B-992D-6BC5581B32E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DF6B7A-DF82-4B26-A5D4-405239ADC813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2E709C-DF85-435B-992D-6BC5581B32E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DF6B7A-DF82-4B26-A5D4-405239ADC813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2E709C-DF85-435B-992D-6BC5581B32E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DF6B7A-DF82-4B26-A5D4-405239ADC813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2E709C-DF85-435B-992D-6BC5581B32E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DF6B7A-DF82-4B26-A5D4-405239ADC813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2E709C-DF85-435B-992D-6BC5581B32E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2DF6B7A-DF82-4B26-A5D4-405239ADC813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2E709C-DF85-435B-992D-6BC5581B32E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2DF6B7A-DF82-4B26-A5D4-405239ADC813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72E709C-DF85-435B-992D-6BC5581B32E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DF6B7A-DF82-4B26-A5D4-405239ADC813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2E709C-DF85-435B-992D-6BC5581B32E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DF6B7A-DF82-4B26-A5D4-405239ADC813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2E709C-DF85-435B-992D-6BC5581B32E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2DF6B7A-DF82-4B26-A5D4-405239ADC813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72E709C-DF85-435B-992D-6BC5581B32E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one-jizdarna.estranky.cz/img/picture/134/Zastaveni.jpg" TargetMode="External"/><Relationship Id="rId2" Type="http://schemas.openxmlformats.org/officeDocument/2006/relationships/hyperlink" Target="http://www.vyukovematerialy.cz/fyzika/obr7/setrva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3zscheb.unas.cz/e-learning/fyzika%20web/silaajejimereni/silaF75.gif" TargetMode="External"/><Relationship Id="rId5" Type="http://schemas.openxmlformats.org/officeDocument/2006/relationships/hyperlink" Target="http://www.symbinatur.com/obrazky/texty/1007/1.jpg" TargetMode="External"/><Relationship Id="rId4" Type="http://schemas.openxmlformats.org/officeDocument/2006/relationships/hyperlink" Target="http://fyzika.jreichl.com/data/M_dynamika_soubory/image016.png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477440" y="5733256"/>
            <a:ext cx="7421478" cy="71438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lvl="0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</a:t>
            </a:r>
            <a:r>
              <a:rPr lang="cs-CZ" sz="1600" b="1" dirty="0" smtClean="0">
                <a:solidFill>
                  <a:srgbClr val="00B0F0"/>
                </a:solidFill>
              </a:rPr>
              <a:t>. Slouží k závěrečnému celkovému opakování učiva. Slouží k prověření znalostí. </a:t>
            </a:r>
            <a:endParaRPr lang="cs-CZ" sz="1600" b="1" noProof="0" dirty="0" smtClean="0">
              <a:solidFill>
                <a:srgbClr val="00B0F0"/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311890" y="5106113"/>
            <a:ext cx="7587028" cy="639522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Síla</a:t>
            </a:r>
            <a:r>
              <a:rPr lang="cs-CZ" sz="4000" b="1" baseline="0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,</a:t>
            </a:r>
            <a:r>
              <a:rPr lang="cs-CZ" sz="40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 Newtonovy zákony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29401" y="1981954"/>
            <a:ext cx="589040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příroda_Fyzika_Závěrečný přehled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04/2012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>
                <a:solidFill>
                  <a:srgbClr val="002060"/>
                </a:solidFill>
              </a:rPr>
              <a:t>VY_32_INOVACE_FY.ZP.9.A.16_sila_newtonovy_zakony</a:t>
            </a:r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548680"/>
            <a:ext cx="1811936" cy="1714512"/>
          </a:xfrm>
          <a:prstGeom prst="rect">
            <a:avLst/>
          </a:prstGeom>
          <a:noFill/>
        </p:spPr>
      </p:pic>
      <p:pic>
        <p:nvPicPr>
          <p:cNvPr id="8" name="obrázek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1236" y="548680"/>
            <a:ext cx="5672777" cy="109609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85861"/>
            <a:ext cx="8229600" cy="321471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Odpověď: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70C0"/>
                </a:solidFill>
              </a:rPr>
              <a:t>síla je vektorová fyzikální veličina,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70C0"/>
                </a:solidFill>
              </a:rPr>
              <a:t>vyjadřuje míru vzájemného působení těles nebo polí,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70C0"/>
                </a:solidFill>
              </a:rPr>
              <a:t>značka je F,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70C0"/>
                </a:solidFill>
              </a:rPr>
              <a:t>v soustavě SI má jednotku newton se značkou N</a:t>
            </a:r>
          </a:p>
          <a:p>
            <a:pPr>
              <a:buNone/>
            </a:pPr>
            <a:endParaRPr lang="cs-CZ" b="1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99"/>
                </a:solidFill>
                <a:effectLst/>
              </a:rPr>
              <a:t>Charakterizuj fyzikální veličinu-SÍLA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43174" y="4572008"/>
            <a:ext cx="5953125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2357430"/>
            <a:ext cx="8229600" cy="3019242"/>
          </a:xfrm>
        </p:spPr>
        <p:txBody>
          <a:bodyPr/>
          <a:lstStyle/>
          <a:p>
            <a:pPr marL="624078" indent="-514350">
              <a:buNone/>
            </a:pPr>
            <a:r>
              <a:rPr lang="cs-CZ" b="1" u="sng" dirty="0" smtClean="0">
                <a:solidFill>
                  <a:srgbClr val="660066"/>
                </a:solidFill>
              </a:rPr>
              <a:t>1. Newtonův zákon-Zákon setrvačnosti:</a:t>
            </a:r>
          </a:p>
          <a:p>
            <a:pPr marL="624078" indent="-514350">
              <a:buNone/>
            </a:pPr>
            <a:endParaRPr lang="cs-CZ" b="1" dirty="0" smtClean="0">
              <a:solidFill>
                <a:srgbClr val="660066"/>
              </a:solidFill>
            </a:endParaRPr>
          </a:p>
          <a:p>
            <a:pPr marL="624078" indent="-514350">
              <a:buNone/>
            </a:pPr>
            <a:r>
              <a:rPr lang="cs-CZ" b="1" dirty="0" smtClean="0">
                <a:solidFill>
                  <a:srgbClr val="660066"/>
                </a:solidFill>
              </a:rPr>
              <a:t>TĚLESO SETRVÁVÁ V KLIDU NEBO SE POHYBUJE PŘÍMOČAŘE STÁLE STEJNOU RYCHLOSTÍ, POKUD NENÍ PŘINUCENO VNĚJŠÍMI SILAMI TENTO STAV ZMĚNIT.</a:t>
            </a:r>
          </a:p>
          <a:p>
            <a:pPr marL="624078" indent="-514350">
              <a:buNone/>
            </a:pPr>
            <a:endParaRPr lang="cs-CZ" b="1" dirty="0">
              <a:solidFill>
                <a:srgbClr val="66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CC"/>
                </a:solidFill>
                <a:effectLst/>
              </a:rPr>
              <a:t>Řekni znění ZÁKONU SETRVAČNOSTI.</a:t>
            </a:r>
            <a:endParaRPr lang="cs-CZ" sz="3200" dirty="0">
              <a:solidFill>
                <a:srgbClr val="CC00CC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85984" y="1500174"/>
            <a:ext cx="2500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C00CC"/>
                </a:solidFill>
              </a:rPr>
              <a:t>Odpověď:</a:t>
            </a:r>
            <a:endParaRPr lang="cs-CZ" sz="3200" b="1" dirty="0">
              <a:solidFill>
                <a:srgbClr val="CC00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714356"/>
            <a:ext cx="8689409" cy="47085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285993"/>
            <a:ext cx="8229600" cy="1785949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0099"/>
                </a:solidFill>
              </a:rPr>
              <a:t>Odpověď: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99"/>
                </a:solidFill>
              </a:rPr>
              <a:t>Pohybuje se v důsledku setrvačnosti při současném působení tření zpomalujícího jeho pohyb.</a:t>
            </a:r>
          </a:p>
          <a:p>
            <a:pPr>
              <a:buNone/>
            </a:pP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Otázky na použití zákonu setrvačnosti: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1. </a:t>
            </a:r>
            <a:r>
              <a:rPr lang="cs-CZ" sz="3200" dirty="0" smtClean="0">
                <a:solidFill>
                  <a:srgbClr val="0000FF"/>
                </a:solidFill>
              </a:rPr>
              <a:t>Proč se lyžař, který vjel ze svahu na vodorovnou stopu, hned nezastaví?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pic>
        <p:nvPicPr>
          <p:cNvPr id="1027" name="Picture 3" descr="C:\Documents and Settings\radek\Local Settings\Temporary Internet Files\Content.IE5\8X27W9MV\MC9000903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7620" y="3952722"/>
            <a:ext cx="4429156" cy="27083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2. </a:t>
            </a:r>
            <a:r>
              <a:rPr lang="cs-CZ" sz="3200" dirty="0" smtClean="0">
                <a:solidFill>
                  <a:srgbClr val="008000"/>
                </a:solidFill>
              </a:rPr>
              <a:t>Automobil, jedoucí příliš rychle na zledovatělé vozovce v zatáčce, vyjel ze silnice. Nakresli směr, v jakém automobil opustil silnici.</a:t>
            </a:r>
            <a:r>
              <a:rPr lang="cs-CZ" sz="3200" dirty="0" smtClean="0">
                <a:solidFill>
                  <a:srgbClr val="008000"/>
                </a:solidFill>
                <a:effectLst/>
              </a:rPr>
              <a:t> 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596" y="3071810"/>
            <a:ext cx="3000396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6600"/>
                </a:solidFill>
              </a:rPr>
              <a:t>Slovní řešení:</a:t>
            </a:r>
          </a:p>
          <a:p>
            <a:r>
              <a:rPr lang="cs-CZ" sz="3200" b="1" dirty="0" smtClean="0">
                <a:solidFill>
                  <a:srgbClr val="006600"/>
                </a:solidFill>
              </a:rPr>
              <a:t>Bude se pohybovat ve směru, v jakém vjel do zatáčky.</a:t>
            </a:r>
          </a:p>
          <a:p>
            <a:endParaRPr lang="cs-CZ" dirty="0"/>
          </a:p>
        </p:txBody>
      </p:sp>
      <p:pic>
        <p:nvPicPr>
          <p:cNvPr id="2050" name="Picture 2" descr="C:\Documents and Settings\radek\Local Settings\Temporary Internet Files\Content.IE5\OL6JGX2N\MP9001822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29322" y="2428868"/>
            <a:ext cx="2571768" cy="40714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1571612"/>
            <a:ext cx="8229600" cy="235745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Odpověď: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FF0000"/>
                </a:solidFill>
              </a:rPr>
              <a:t>Noha se o kámen zastaví a tělo se v důsledku setrvačnosti pohybuje dále dopředu.</a:t>
            </a:r>
          </a:p>
          <a:p>
            <a:pPr>
              <a:buNone/>
            </a:pP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9697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33"/>
                </a:solidFill>
                <a:effectLst/>
              </a:rPr>
              <a:t>3.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990033"/>
                </a:solidFill>
              </a:rPr>
              <a:t>Proč při zakopnutí padáme kupředu?</a:t>
            </a:r>
            <a:r>
              <a:rPr lang="cs-CZ" sz="3200" dirty="0" smtClean="0">
                <a:solidFill>
                  <a:srgbClr val="990033"/>
                </a:solidFill>
                <a:effectLst/>
              </a:rPr>
              <a:t> </a:t>
            </a:r>
            <a:endParaRPr lang="cs-CZ" sz="3200" dirty="0">
              <a:solidFill>
                <a:srgbClr val="990033"/>
              </a:solidFill>
              <a:effectLst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4143380"/>
            <a:ext cx="3786214" cy="22969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2285992"/>
            <a:ext cx="8229600" cy="15716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D60093"/>
                </a:solidFill>
              </a:rPr>
              <a:t>Odpověď: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D60093"/>
                </a:solidFill>
              </a:rPr>
              <a:t>Třesením kabátu se překonává síla, kterou jsou kapky v látce drženy.</a:t>
            </a:r>
          </a:p>
          <a:p>
            <a:pPr>
              <a:buNone/>
            </a:pPr>
            <a:endParaRPr lang="cs-CZ" sz="2800" b="1" dirty="0">
              <a:solidFill>
                <a:srgbClr val="D6009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185738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FF"/>
                </a:solidFill>
                <a:effectLst/>
              </a:rPr>
              <a:t>4) </a:t>
            </a:r>
            <a:r>
              <a:rPr lang="cs-CZ" sz="3200" dirty="0" smtClean="0">
                <a:solidFill>
                  <a:srgbClr val="CC00FF"/>
                </a:solidFill>
              </a:rPr>
              <a:t>Vysvětli, proč třepáme s mokrým kabátem, abychom ho zbavili kapek vody.</a:t>
            </a:r>
            <a:endParaRPr lang="cs-CZ" sz="3200" dirty="0">
              <a:solidFill>
                <a:srgbClr val="CC00FF"/>
              </a:solidFill>
              <a:effectLst/>
            </a:endParaRPr>
          </a:p>
        </p:txBody>
      </p:sp>
      <p:pic>
        <p:nvPicPr>
          <p:cNvPr id="5126" name="Picture 6" descr="C:\Documents and Settings\radek\Local Settings\Temporary Internet Files\Content.IE5\G5AJ81U3\MC90035847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29322" y="3643314"/>
            <a:ext cx="2500330" cy="30400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857364"/>
            <a:ext cx="8229600" cy="30003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0099"/>
                </a:solidFill>
              </a:rPr>
              <a:t>Odpověď: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99"/>
                </a:solidFill>
              </a:rPr>
              <a:t>Pohyblivé schody působí na podrážky bot vodorovnou silou směrem dopředu, na tělo tato síla nepůsobí, proto chce setrvat v klidu. Pokud se pevně nedržíme madla, může nastat „pád na záda“. </a:t>
            </a:r>
          </a:p>
          <a:p>
            <a:pPr>
              <a:buNone/>
            </a:pP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3985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33CC"/>
                </a:solidFill>
                <a:effectLst/>
              </a:rPr>
              <a:t>5) </a:t>
            </a:r>
            <a:r>
              <a:rPr lang="cs-CZ" sz="3200" dirty="0" smtClean="0">
                <a:solidFill>
                  <a:srgbClr val="0033CC"/>
                </a:solidFill>
              </a:rPr>
              <a:t>Proč se má na pohyblivé schody vstupovat z chůze, a nikoli z klidu?</a:t>
            </a:r>
            <a:endParaRPr lang="cs-CZ" sz="3200" dirty="0">
              <a:solidFill>
                <a:srgbClr val="0033CC"/>
              </a:solidFill>
              <a:effectLst/>
            </a:endParaRPr>
          </a:p>
        </p:txBody>
      </p:sp>
      <p:pic>
        <p:nvPicPr>
          <p:cNvPr id="6146" name="Picture 2" descr="C:\Documents and Settings\radek\Local Settings\Temporary Internet Files\Content.IE5\C1EZKPMV\MC9004418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57884" y="4214818"/>
            <a:ext cx="217805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3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2285992"/>
            <a:ext cx="5214974" cy="3786214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sz="2800" b="1" dirty="0" smtClean="0">
              <a:solidFill>
                <a:srgbClr val="00990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9900"/>
                </a:solidFill>
              </a:rPr>
              <a:t>Odpověď:</a:t>
            </a:r>
          </a:p>
          <a:p>
            <a:pPr algn="just"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Pohybující se automobil má značnou rychlost, která se postupně zmenšuje brzděním. Proti zmenšování rychlosti však působí velká setrvačnost automobilu.</a:t>
            </a:r>
          </a:p>
          <a:p>
            <a:pPr>
              <a:buNone/>
            </a:pP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33CC33"/>
                </a:solidFill>
                <a:effectLst/>
              </a:rPr>
              <a:t>6. </a:t>
            </a:r>
            <a:r>
              <a:rPr lang="cs-CZ" sz="3200" dirty="0" smtClean="0">
                <a:solidFill>
                  <a:srgbClr val="33CC33"/>
                </a:solidFill>
              </a:rPr>
              <a:t>Proč nemůže automobil zastavit okamžitě na místě, když mu do dráhy vběhne nepozorný chodec?</a:t>
            </a:r>
            <a:endParaRPr lang="cs-CZ" sz="3200" dirty="0">
              <a:solidFill>
                <a:srgbClr val="33CC33"/>
              </a:solidFill>
              <a:effectLst/>
            </a:endParaRPr>
          </a:p>
        </p:txBody>
      </p:sp>
      <p:pic>
        <p:nvPicPr>
          <p:cNvPr id="7170" name="Picture 2" descr="C:\Documents and Settings\radek\Local Settings\Temporary Internet Files\Content.IE5\C1EZKPMV\MC9002315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0760" y="2928934"/>
            <a:ext cx="2893701" cy="308591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43116"/>
            <a:ext cx="8229600" cy="3864175"/>
          </a:xfrm>
        </p:spPr>
        <p:txBody>
          <a:bodyPr/>
          <a:lstStyle/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2. Newtonův zákon-Zákon síly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CC0099"/>
                </a:solidFill>
              </a:rPr>
              <a:t>Síla působící ve směru pohybu tělesa zvětšuje jeho rychlost.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CC0099"/>
                </a:solidFill>
              </a:rPr>
              <a:t>Síla působící proti směru pohybu tělesa způsobuje zmenšení jeho rychlosti.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CC0099"/>
                </a:solidFill>
              </a:rPr>
              <a:t>Změna rychlosti tělesa je tím větší, čím větší síla ne něj působí, a tím menší, čím větší je hmotnost tělesa.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043626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CC"/>
                </a:solidFill>
                <a:effectLst/>
              </a:rPr>
              <a:t>Řekni znění ZÁKONU SÍLY</a:t>
            </a:r>
            <a:endParaRPr lang="cs-CZ" sz="3200" dirty="0">
              <a:solidFill>
                <a:srgbClr val="9900CC"/>
              </a:solidFill>
              <a:effectLst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71736" y="1428736"/>
            <a:ext cx="2500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9900CC"/>
                </a:solidFill>
              </a:rPr>
              <a:t>Odpověď:</a:t>
            </a:r>
            <a:endParaRPr lang="cs-CZ" sz="3200" b="1" dirty="0">
              <a:solidFill>
                <a:srgbClr val="9900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  <p:bldP spid="6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214686"/>
            <a:ext cx="4400552" cy="2792605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00B0F0"/>
                </a:solidFill>
              </a:rPr>
              <a:t>Odpověď: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B0F0"/>
                </a:solidFill>
              </a:rPr>
              <a:t>Větší je tahová síla motoru. Raketa se pohybuje pohybem zrychleným. </a:t>
            </a:r>
          </a:p>
          <a:p>
            <a:pPr>
              <a:buNone/>
            </a:pP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940048"/>
          </a:xfrm>
        </p:spPr>
        <p:txBody>
          <a:bodyPr>
            <a:normAutofit fontScale="90000"/>
          </a:bodyPr>
          <a:lstStyle/>
          <a:p>
            <a:pPr algn="just"/>
            <a:r>
              <a:rPr lang="cs-CZ" sz="3200" dirty="0" smtClean="0">
                <a:solidFill>
                  <a:srgbClr val="000099"/>
                </a:solidFill>
                <a:effectLst/>
              </a:rPr>
              <a:t>Otázky na použití zákonu síly:</a:t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dirty="0" smtClean="0">
                <a:solidFill>
                  <a:srgbClr val="000099"/>
                </a:solidFill>
                <a:effectLst/>
              </a:rPr>
              <a:t>1. </a:t>
            </a:r>
            <a:r>
              <a:rPr lang="cs-CZ" sz="3200" dirty="0" smtClean="0">
                <a:solidFill>
                  <a:srgbClr val="000099"/>
                </a:solidFill>
              </a:rPr>
              <a:t>Na raketu startující svisle vzhůru působí gravitační síla a tahová síla motoru. Která z těchto sil je větší? Nakreslete obrázek. Jakým pohybem se raketa po startu pohybuje?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  <p:pic>
        <p:nvPicPr>
          <p:cNvPr id="8195" name="Picture 3" descr="C:\Documents and Settings\radek\Local Settings\Temporary Internet Files\Content.IE5\G5AJ81U3\MP90028920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4942" y="2786058"/>
            <a:ext cx="3143272" cy="39372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65456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6600"/>
                </a:solidFill>
                <a:effectLst/>
              </a:rPr>
              <a:t>2. </a:t>
            </a:r>
            <a:r>
              <a:rPr lang="cs-CZ" sz="3200" dirty="0" smtClean="0">
                <a:solidFill>
                  <a:srgbClr val="006600"/>
                </a:solidFill>
              </a:rPr>
              <a:t>Šíp vystřelený lukem se po 5 metrech vodorovného letu zabodne do terče. V které části dráhy je urychlován a v které zpomalován jeho pohyb? Pohybuje se také rovnoměrným pohybem? Vysvětlete, které síly ovlivňují pohyb šípu.</a:t>
            </a:r>
            <a:endParaRPr lang="cs-CZ" sz="3200" dirty="0">
              <a:solidFill>
                <a:srgbClr val="006600"/>
              </a:solidFill>
              <a:effectLst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4643438" y="5072074"/>
            <a:ext cx="3214710" cy="1285860"/>
          </a:xfrm>
          <a:prstGeom prst="rightArrow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00"/>
                </a:solidFill>
              </a:rPr>
              <a:t>Řešení</a:t>
            </a:r>
            <a:endParaRPr lang="cs-CZ" sz="3200" b="1" dirty="0">
              <a:solidFill>
                <a:srgbClr val="003300"/>
              </a:solidFill>
            </a:endParaRPr>
          </a:p>
        </p:txBody>
      </p:sp>
      <p:pic>
        <p:nvPicPr>
          <p:cNvPr id="10242" name="Picture 2" descr="C:\Documents and Settings\radek\Local Settings\Temporary Internet Files\Content.IE5\OL6JGX2N\MC9003962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4143380"/>
            <a:ext cx="2000264" cy="20693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642918"/>
            <a:ext cx="4572032" cy="521497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9900"/>
                </a:solidFill>
              </a:rPr>
              <a:t>Odpověď: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00"/>
                </a:solidFill>
              </a:rPr>
              <a:t>Urychlování – po dobu působení tětivy luku na šíp.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00"/>
                </a:solidFill>
              </a:rPr>
              <a:t>Zpomalování – po ostatní část dráhy letu.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00"/>
                </a:solidFill>
              </a:rPr>
              <a:t>Rovnoměrným pohybem se NEPOHYBUJE.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00"/>
                </a:solidFill>
              </a:rPr>
              <a:t>Síla působící tětivy a pak odpor prostředí.</a:t>
            </a:r>
          </a:p>
          <a:p>
            <a:pPr>
              <a:buNone/>
            </a:pPr>
            <a:endParaRPr lang="cs-CZ" sz="3200" b="1" dirty="0">
              <a:solidFill>
                <a:srgbClr val="009900"/>
              </a:solidFill>
            </a:endParaRPr>
          </a:p>
        </p:txBody>
      </p:sp>
      <p:pic>
        <p:nvPicPr>
          <p:cNvPr id="9218" name="Picture 2" descr="C:\Documents and Settings\radek\Local Settings\Temporary Internet Files\Content.IE5\C1EZKPMV\MC9001917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1785926"/>
            <a:ext cx="4102814" cy="39808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3286124"/>
            <a:ext cx="6858048" cy="2721167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990099"/>
                </a:solidFill>
              </a:rPr>
              <a:t>Odpověď: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990099"/>
                </a:solidFill>
              </a:rPr>
              <a:t>Gravitační síla a odpor prostření (vzduchu) – jestliže se pohybuje rovnoměrným pohybem, je výslednice všech sil na parašutistu rovna nule.</a:t>
            </a:r>
          </a:p>
          <a:p>
            <a:pPr>
              <a:buNone/>
            </a:pPr>
            <a:endParaRPr lang="cs-CZ" b="1" dirty="0">
              <a:solidFill>
                <a:srgbClr val="99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FF"/>
                </a:solidFill>
                <a:effectLst/>
              </a:rPr>
              <a:t>3. Které síly působí na parašutistu s rozevřeným padákem? Jaká je jejich výslednice, když parašutista klesá rovnoměrným pohybem? </a:t>
            </a:r>
            <a:endParaRPr lang="cs-CZ" sz="3200" dirty="0">
              <a:solidFill>
                <a:srgbClr val="CC00FF"/>
              </a:solidFill>
              <a:effectLst/>
            </a:endParaRPr>
          </a:p>
        </p:txBody>
      </p:sp>
      <p:pic>
        <p:nvPicPr>
          <p:cNvPr id="11266" name="Picture 2" descr="C:\Documents and Settings\radek\Local Settings\Temporary Internet Files\Content.IE5\8X27W9MV\MM900354670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72264" y="1883082"/>
            <a:ext cx="1643074" cy="26946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2857496"/>
            <a:ext cx="7186634" cy="135732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0099"/>
                </a:solidFill>
              </a:rPr>
              <a:t>Odpověď: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00FF"/>
                </a:solidFill>
              </a:rPr>
              <a:t>MÍČ NA ODBÍJENOU, protože má menší hmotnost.</a:t>
            </a:r>
          </a:p>
          <a:p>
            <a:pPr>
              <a:buNone/>
            </a:pP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4. </a:t>
            </a:r>
            <a:r>
              <a:rPr lang="cs-CZ" sz="3200" dirty="0" smtClean="0">
                <a:solidFill>
                  <a:srgbClr val="0000FF"/>
                </a:solidFill>
              </a:rPr>
              <a:t>Při odbíjené vletí na hřiště ještě míč na košíkovou. Který míč poletí při stejném úderu po smeči volejbalistky rychleji?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pic>
        <p:nvPicPr>
          <p:cNvPr id="12293" name="Picture 5" descr="C:\Documents and Settings\radek\Local Settings\Temporary Internet Files\Content.IE5\88PIHV8M\MC9002859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8" y="4143380"/>
            <a:ext cx="2209532" cy="2262813"/>
          </a:xfrm>
          <a:prstGeom prst="rect">
            <a:avLst/>
          </a:prstGeom>
          <a:noFill/>
        </p:spPr>
      </p:pic>
      <p:pic>
        <p:nvPicPr>
          <p:cNvPr id="12294" name="Picture 6" descr="C:\Documents and Settings\radek\Local Settings\Temporary Internet Files\Content.IE5\FT0M62PU\MC90044126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8992" y="3786190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1785926"/>
            <a:ext cx="8229600" cy="24288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9900"/>
                </a:solidFill>
              </a:rPr>
              <a:t>3. Newtonův zákon-Zákon akce a reakce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9900"/>
                </a:solidFill>
              </a:rPr>
              <a:t>DVĚ TĚLESA NA SEBE NAVZÁJEM PŮSOBÍ STEJNĚ VELIKÝMI SILAMI OPAČNÉHO SMĚRU (JEDNU ZE SIL OBVYKLE NAZÝVÁME AKCÍ A DRUHOU REAKCÍ).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Řekni znění ZÁKONU AKCE A REAKCE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43174" y="1357298"/>
            <a:ext cx="2500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3300"/>
                </a:solidFill>
              </a:rPr>
              <a:t>Odpověď:</a:t>
            </a:r>
            <a:endParaRPr lang="cs-CZ" sz="3200" b="1" dirty="0">
              <a:solidFill>
                <a:srgbClr val="003300"/>
              </a:solidFill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34000" y="3786190"/>
            <a:ext cx="3629715" cy="28765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857627"/>
            <a:ext cx="8229600" cy="185738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990099"/>
                </a:solidFill>
              </a:rPr>
              <a:t>Slovní odpověď: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990099"/>
                </a:solidFill>
              </a:rPr>
              <a:t>Obě síly jsou svislé, stejně velké, ale opačného směru. Jde o akci a reakci.</a:t>
            </a:r>
          </a:p>
          <a:p>
            <a:pPr>
              <a:buNone/>
            </a:pPr>
            <a:endParaRPr lang="cs-CZ" sz="3200" b="1" dirty="0">
              <a:solidFill>
                <a:srgbClr val="99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8285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CC"/>
                </a:solidFill>
                <a:effectLst/>
              </a:rPr>
              <a:t>Otázky na použití zákonu akce a reakce: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>
                <a:solidFill>
                  <a:srgbClr val="9900CC"/>
                </a:solidFill>
                <a:effectLst/>
              </a:rPr>
              <a:t>1. </a:t>
            </a:r>
            <a:r>
              <a:rPr lang="cs-CZ" sz="3200" dirty="0" smtClean="0">
                <a:solidFill>
                  <a:srgbClr val="9900CC"/>
                </a:solidFill>
              </a:rPr>
              <a:t>Na stole stojí láhev s vodou. Znázorni sílu, kterou působí láhev na stůl. Znázorni sílu, jíž působí stůl na láhev. Co platí o velikosti těchto sil?</a:t>
            </a:r>
            <a:endParaRPr lang="cs-CZ" sz="3200" dirty="0">
              <a:solidFill>
                <a:srgbClr val="9900CC"/>
              </a:solidFill>
              <a:effectLst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43570" y="2794573"/>
            <a:ext cx="1428760" cy="1520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928935"/>
            <a:ext cx="8229600" cy="157163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66FF"/>
                </a:solidFill>
              </a:rPr>
              <a:t>Odpověď: 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Pružina působí vždy stejně velkou silou jako ruka na pružinu, ale opačným směrem.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66FF"/>
                </a:solidFill>
              </a:rPr>
              <a:t> </a:t>
            </a:r>
            <a:endParaRPr lang="cs-CZ" sz="2800" b="1" dirty="0">
              <a:solidFill>
                <a:srgbClr val="00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2. </a:t>
            </a:r>
            <a:r>
              <a:rPr lang="cs-CZ" sz="3200" dirty="0" smtClean="0">
                <a:solidFill>
                  <a:srgbClr val="0000FF"/>
                </a:solidFill>
              </a:rPr>
              <a:t>Napínáš-li pružinu, cítíš, že musíš vyvíjet stále větší sílu. Jak se mění síla, kterou působí pružina na tvoji ruku? 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pic>
        <p:nvPicPr>
          <p:cNvPr id="14338" name="Picture 2" descr="C:\Documents and Settings\radek\Local Settings\Temporary Internet Files\Content.IE5\88PIHV8M\MC90028716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074" y="4286256"/>
            <a:ext cx="2082297" cy="21185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2857496"/>
            <a:ext cx="8229600" cy="272116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33CC33"/>
                </a:solidFill>
              </a:rPr>
              <a:t>Odpověď: 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Člun a vyskakující člověk na sebe vzájemně působí silami (akce a reakce). 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Člun se bude pohybovat opačným směrem než vyskakující člověk, tj. od břehu.</a:t>
            </a:r>
          </a:p>
          <a:p>
            <a:pPr>
              <a:buNone/>
            </a:pPr>
            <a:endParaRPr lang="cs-CZ" sz="2800" b="1" dirty="0">
              <a:solidFill>
                <a:srgbClr val="33CC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3. </a:t>
            </a:r>
            <a:r>
              <a:rPr lang="cs-CZ" sz="3200" dirty="0" smtClean="0">
                <a:solidFill>
                  <a:srgbClr val="009900"/>
                </a:solidFill>
              </a:rPr>
              <a:t>Co se stane s raftovým člunem, který je v klidu u břehu, jestliže z něho nějaký člen posádky vyskočí na břeh? 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400" b="1" dirty="0" smtClean="0">
                <a:solidFill>
                  <a:srgbClr val="0000FF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00FF"/>
                </a:solidFill>
              </a:rPr>
              <a:t>galerie office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00FF"/>
                </a:solidFill>
              </a:rPr>
              <a:t>http://cs.wikipedia.org/wiki/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2012-04-13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cs-CZ" sz="1400" b="1" dirty="0" smtClean="0">
                <a:solidFill>
                  <a:srgbClr val="0000FF"/>
                </a:solidFill>
                <a:hlinkClick r:id="rId2"/>
              </a:rPr>
              <a:t>http://www.vyukovematerialy.cz/fyzika/obr7/setrvat.jpg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2012-04-13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3"/>
              </a:rPr>
              <a:t>http://www.kone-jizdarna.estranky.cz/img/picture/134/Zastaveni.jpg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2012-04-13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4"/>
              </a:rPr>
              <a:t>http://fyzika.jreichl.com/data/M_dynamika_soubory/image016.png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2012-04-13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5"/>
              </a:rPr>
              <a:t>http://www.symbinatur.com/obrazky/texty/1007/1.jpg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2012-04-13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6"/>
              </a:rPr>
              <a:t>http://3zscheb.unas.cz/e-learning/fyzika%20web/silaajejimereni/silaF75.gif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2012-04-13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endParaRPr lang="cs-CZ" sz="1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Použité zdroje: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007183"/>
          </a:xfrm>
        </p:spPr>
        <p:txBody>
          <a:bodyPr>
            <a:normAutofit/>
          </a:bodyPr>
          <a:lstStyle/>
          <a:p>
            <a:pPr marL="624078" indent="-514350">
              <a:buAutoNum type="arabicParenR"/>
            </a:pPr>
            <a:r>
              <a:rPr lang="cs-CZ" b="1" dirty="0" smtClean="0">
                <a:solidFill>
                  <a:srgbClr val="0070C0"/>
                </a:solidFill>
              </a:rPr>
              <a:t>Žák charakterizuje fyzikální veličinu „síla“.</a:t>
            </a:r>
          </a:p>
          <a:p>
            <a:pPr marL="624078" indent="-514350">
              <a:buAutoNum type="arabicParenR"/>
            </a:pPr>
            <a:r>
              <a:rPr lang="cs-CZ" b="1" dirty="0" smtClean="0">
                <a:solidFill>
                  <a:srgbClr val="0070C0"/>
                </a:solidFill>
              </a:rPr>
              <a:t>Žák řekne symbol (značku) a jednotku vektorové veličiny síly.</a:t>
            </a:r>
          </a:p>
          <a:p>
            <a:pPr marL="624078" indent="-514350">
              <a:buAutoNum type="arabicParenR"/>
            </a:pPr>
            <a:r>
              <a:rPr lang="cs-CZ" b="1" dirty="0" smtClean="0">
                <a:solidFill>
                  <a:srgbClr val="0070C0"/>
                </a:solidFill>
              </a:rPr>
              <a:t>Žák umí graficky popsat sílu, určí působiště, velikost a směr.</a:t>
            </a:r>
          </a:p>
          <a:p>
            <a:pPr marL="624078" indent="-514350">
              <a:buAutoNum type="arabicParenR"/>
            </a:pPr>
            <a:r>
              <a:rPr lang="cs-CZ" b="1" dirty="0" smtClean="0">
                <a:solidFill>
                  <a:srgbClr val="0070C0"/>
                </a:solidFill>
              </a:rPr>
              <a:t>Žák zná znění Newtonových pohybových zákonů (zákon setrvačnosti, zákon síly, zákon akce a reakce).</a:t>
            </a:r>
          </a:p>
          <a:p>
            <a:pPr marL="624078" indent="-514350">
              <a:buAutoNum type="arabicParenR"/>
            </a:pPr>
            <a:r>
              <a:rPr lang="cs-CZ" b="1" dirty="0" smtClean="0">
                <a:solidFill>
                  <a:srgbClr val="0070C0"/>
                </a:solidFill>
              </a:rPr>
              <a:t>Žák odpovídá na otázky, které se týkají zákonu setrvačnosti, zákonu síly a zákonu akce a reakce.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Metodika prezentace: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215</TotalTime>
  <Words>873</Words>
  <Application>Microsoft Office PowerPoint</Application>
  <PresentationFormat>Předvádění na obrazovce (4:3)</PresentationFormat>
  <Paragraphs>89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Shluk</vt:lpstr>
      <vt:lpstr>Prezentace aplikace PowerPoint</vt:lpstr>
      <vt:lpstr>Charakterizuj fyzikální veličinu-SÍLA</vt:lpstr>
      <vt:lpstr>Řekni znění ZÁKONU SETRVAČNOSTI.</vt:lpstr>
      <vt:lpstr>Prezentace aplikace PowerPoint</vt:lpstr>
      <vt:lpstr>Otázky na použití zákonu setrvačnosti: 1. Proč se lyžař, který vjel ze svahu na vodorovnou stopu, hned nezastaví?</vt:lpstr>
      <vt:lpstr>2. Automobil, jedoucí příliš rychle na zledovatělé vozovce v zatáčce, vyjel ze silnice. Nakresli směr, v jakém automobil opustil silnici. </vt:lpstr>
      <vt:lpstr>3. Proč při zakopnutí padáme kupředu? </vt:lpstr>
      <vt:lpstr>4) Vysvětli, proč třepáme s mokrým kabátem, abychom ho zbavili kapek vody.</vt:lpstr>
      <vt:lpstr>5) Proč se má na pohyblivé schody vstupovat z chůze, a nikoli z klidu?</vt:lpstr>
      <vt:lpstr>6. Proč nemůže automobil zastavit okamžitě na místě, když mu do dráhy vběhne nepozorný chodec?</vt:lpstr>
      <vt:lpstr>Řekni znění ZÁKONU SÍLY</vt:lpstr>
      <vt:lpstr>Otázky na použití zákonu síly: 1. Na raketu startující svisle vzhůru působí gravitační síla a tahová síla motoru. Která z těchto sil je větší? Nakreslete obrázek. Jakým pohybem se raketa po startu pohybuje?</vt:lpstr>
      <vt:lpstr>2. Šíp vystřelený lukem se po 5 metrech vodorovného letu zabodne do terče. V které části dráhy je urychlován a v které zpomalován jeho pohyb? Pohybuje se také rovnoměrným pohybem? Vysvětlete, které síly ovlivňují pohyb šípu.</vt:lpstr>
      <vt:lpstr>Prezentace aplikace PowerPoint</vt:lpstr>
      <vt:lpstr>3. Které síly působí na parašutistu s rozevřeným padákem? Jaká je jejich výslednice, když parašutista klesá rovnoměrným pohybem? </vt:lpstr>
      <vt:lpstr>4. Při odbíjené vletí na hřiště ještě míč na košíkovou. Který míč poletí při stejném úderu po smeči volejbalistky rychleji?</vt:lpstr>
      <vt:lpstr>Řekni znění ZÁKONU AKCE A REAKCE</vt:lpstr>
      <vt:lpstr>Otázky na použití zákonu akce a reakce: 1. Na stole stojí láhev s vodou. Znázorni sílu, kterou působí láhev na stůl. Znázorni sílu, jíž působí stůl na láhev. Co platí o velikosti těchto sil?</vt:lpstr>
      <vt:lpstr>2. Napínáš-li pružinu, cítíš, že musíš vyvíjet stále větší sílu. Jak se mění síla, kterou působí pružina na tvoji ruku? </vt:lpstr>
      <vt:lpstr>3. Co se stane s raftovým člunem, který je v klidu u břehu, jestliže z něho nějaký člen posádky vyskočí na břeh? 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Jan Táborský</cp:lastModifiedBy>
  <cp:revision>17</cp:revision>
  <dcterms:created xsi:type="dcterms:W3CDTF">2012-04-05T14:34:59Z</dcterms:created>
  <dcterms:modified xsi:type="dcterms:W3CDTF">2012-06-16T09:03:54Z</dcterms:modified>
</cp:coreProperties>
</file>