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0" r:id="rId3"/>
    <p:sldId id="259" r:id="rId4"/>
    <p:sldId id="263" r:id="rId5"/>
    <p:sldId id="261" r:id="rId6"/>
    <p:sldId id="262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4" r:id="rId16"/>
    <p:sldId id="272" r:id="rId17"/>
    <p:sldId id="273" r:id="rId18"/>
    <p:sldId id="275" r:id="rId19"/>
    <p:sldId id="257" r:id="rId20"/>
    <p:sldId id="258" r:id="rId2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99"/>
    <a:srgbClr val="990099"/>
    <a:srgbClr val="660066"/>
    <a:srgbClr val="008000"/>
    <a:srgbClr val="33CC33"/>
    <a:srgbClr val="FF0000"/>
    <a:srgbClr val="CC00CC"/>
    <a:srgbClr val="0000FF"/>
    <a:srgbClr val="00CC00"/>
    <a:srgbClr val="CC00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51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avoúhlý trojúhelní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grpSp>
        <p:nvGrpSpPr>
          <p:cNvPr id="2" name="Skupina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Volný tvar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 dirty="0"/>
            </a:p>
          </p:txBody>
        </p:sp>
        <p:sp>
          <p:nvSpPr>
            <p:cNvPr id="8" name="Volný tvar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 dirty="0"/>
            </a:p>
          </p:txBody>
        </p:sp>
        <p:sp>
          <p:nvSpPr>
            <p:cNvPr id="11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 dirty="0"/>
            </a:p>
          </p:txBody>
        </p:sp>
        <p:cxnSp>
          <p:nvCxnSpPr>
            <p:cNvPr id="12" name="Přímá spojovací čára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3266BB68-6109-4EB3-ACB4-2BABC42C69CF}" type="datetimeFigureOut">
              <a:rPr lang="cs-CZ" smtClean="0"/>
              <a:pPr/>
              <a:t>16.6.2012</a:t>
            </a:fld>
            <a:endParaRPr lang="cs-CZ" dirty="0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cs-CZ" dirty="0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AA95AE88-51D3-469E-B92D-9D97874D5B9C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266BB68-6109-4EB3-ACB4-2BABC42C69CF}" type="datetimeFigureOut">
              <a:rPr lang="cs-CZ" smtClean="0"/>
              <a:pPr/>
              <a:t>16.6.2012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A95AE88-51D3-469E-B92D-9D97874D5B9C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266BB68-6109-4EB3-ACB4-2BABC42C69CF}" type="datetimeFigureOut">
              <a:rPr lang="cs-CZ" smtClean="0"/>
              <a:pPr/>
              <a:t>16.6.2012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A95AE88-51D3-469E-B92D-9D97874D5B9C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7" name="Dvojitá šipka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 dirty="0"/>
          </a:p>
        </p:txBody>
      </p:sp>
      <p:sp>
        <p:nvSpPr>
          <p:cNvPr id="8" name="Dvojitá šipka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266BB68-6109-4EB3-ACB4-2BABC42C69CF}" type="datetimeFigureOut">
              <a:rPr lang="cs-CZ" smtClean="0"/>
              <a:pPr/>
              <a:t>16.6.2012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A95AE88-51D3-469E-B92D-9D97874D5B9C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266BB68-6109-4EB3-ACB4-2BABC42C69CF}" type="datetimeFigureOut">
              <a:rPr lang="cs-CZ" smtClean="0"/>
              <a:pPr/>
              <a:t>16.6.2012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A95AE88-51D3-469E-B92D-9D97874D5B9C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266BB68-6109-4EB3-ACB4-2BABC42C69CF}" type="datetimeFigureOut">
              <a:rPr lang="cs-CZ" smtClean="0"/>
              <a:pPr/>
              <a:t>16.6.2012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A95AE88-51D3-469E-B92D-9D97874D5B9C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266BB68-6109-4EB3-ACB4-2BABC42C69CF}" type="datetimeFigureOut">
              <a:rPr lang="cs-CZ" smtClean="0"/>
              <a:pPr/>
              <a:t>16.6.2012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A95AE88-51D3-469E-B92D-9D97874D5B9C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3266BB68-6109-4EB3-ACB4-2BABC42C69CF}" type="datetimeFigureOut">
              <a:rPr lang="cs-CZ" smtClean="0"/>
              <a:pPr/>
              <a:t>16.6.2012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A95AE88-51D3-469E-B92D-9D97874D5B9C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dirty="0" smtClean="0"/>
              <a:t>Klepnutím na ikonu přidáte obrázek.</a:t>
            </a:r>
            <a:endParaRPr kumimoji="0"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3266BB68-6109-4EB3-ACB4-2BABC42C69CF}" type="datetimeFigureOut">
              <a:rPr lang="cs-CZ" smtClean="0"/>
              <a:pPr/>
              <a:t>16.6.2012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AA95AE88-51D3-469E-B92D-9D97874D5B9C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10" name="Pravoúhlý trojúhe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cxnSp>
        <p:nvCxnSpPr>
          <p:cNvPr id="11" name="Přímá spojovací čára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Dvojitá šipka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 dirty="0"/>
          </a:p>
        </p:txBody>
      </p:sp>
      <p:sp>
        <p:nvSpPr>
          <p:cNvPr id="13" name="Dvojitá šipka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266BB68-6109-4EB3-ACB4-2BABC42C69CF}" type="datetimeFigureOut">
              <a:rPr lang="cs-CZ" smtClean="0"/>
              <a:pPr/>
              <a:t>16.6.2012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A95AE88-51D3-469E-B92D-9D97874D5B9C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266BB68-6109-4EB3-ACB4-2BABC42C69CF}" type="datetimeFigureOut">
              <a:rPr lang="cs-CZ" smtClean="0"/>
              <a:pPr/>
              <a:t>16.6.2012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A95AE88-51D3-469E-B92D-9D97874D5B9C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cxnSp>
        <p:nvCxnSpPr>
          <p:cNvPr id="15" name="Přímá spojovací čára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3266BB68-6109-4EB3-ACB4-2BABC42C69CF}" type="datetimeFigureOut">
              <a:rPr lang="cs-CZ" smtClean="0"/>
              <a:pPr/>
              <a:t>16.6.2012</a:t>
            </a:fld>
            <a:endParaRPr lang="cs-CZ" dirty="0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cs-CZ" dirty="0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AA95AE88-51D3-469E-B92D-9D97874D5B9C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wm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wm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zscholtice.cz/svs/lacko/fyzika_7roc/skladanisil/obrazky/soucetsil.png" TargetMode="External"/><Relationship Id="rId3" Type="http://schemas.openxmlformats.org/officeDocument/2006/relationships/hyperlink" Target="http://www.pise.cz/blog/img/fyzmatik/182634.jpg" TargetMode="External"/><Relationship Id="rId7" Type="http://schemas.openxmlformats.org/officeDocument/2006/relationships/hyperlink" Target="http://www.techmania.cz/edutorium/data/fil_0855.gif" TargetMode="External"/><Relationship Id="rId12" Type="http://schemas.openxmlformats.org/officeDocument/2006/relationships/hyperlink" Target="http://www.zsvltava.cz/fyzika/wp-content/uploads/2011/12/panacek.jpg" TargetMode="External"/><Relationship Id="rId2" Type="http://schemas.openxmlformats.org/officeDocument/2006/relationships/hyperlink" Target="http://fyzika.jreichl.com/data/M_tuheteleso_soubory/image087.pn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techmania.cz/edutorium/data/fil_0933.gif" TargetMode="External"/><Relationship Id="rId11" Type="http://schemas.openxmlformats.org/officeDocument/2006/relationships/hyperlink" Target="http://nd01.jxs.cz/995/077/d0fab61b45_13189135_o2.jpg" TargetMode="External"/><Relationship Id="rId5" Type="http://schemas.openxmlformats.org/officeDocument/2006/relationships/hyperlink" Target="http://upload.wikimedia.org/wikipedia/commons/5/5a/TezniceTrojuhelnika.jpg" TargetMode="External"/><Relationship Id="rId10" Type="http://schemas.openxmlformats.org/officeDocument/2006/relationships/hyperlink" Target="http://www.vyukovematerialy.cz/fyzika/foto/20.jpg" TargetMode="External"/><Relationship Id="rId4" Type="http://schemas.openxmlformats.org/officeDocument/2006/relationships/hyperlink" Target="http://www.zscholtice.cz/svs/lacko/fyzika_7roc/stabilita/obrazky/zaves.jpg" TargetMode="External"/><Relationship Id="rId9" Type="http://schemas.openxmlformats.org/officeDocument/2006/relationships/hyperlink" Target="http://www.vyukovematerialy.cz/fyzika/obr7/sklad2.jpg" TargetMode="Externa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1"/>
          <p:cNvSpPr txBox="1">
            <a:spLocks/>
          </p:cNvSpPr>
          <p:nvPr/>
        </p:nvSpPr>
        <p:spPr>
          <a:xfrm>
            <a:off x="1443517" y="5592651"/>
            <a:ext cx="7421478" cy="714380"/>
          </a:xfrm>
          <a:prstGeom prst="rect">
            <a:avLst/>
          </a:prstGeom>
        </p:spPr>
        <p:txBody>
          <a:bodyPr>
            <a:norm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65760" lvl="0" indent="-256032" algn="just">
              <a:spcBef>
                <a:spcPts val="400"/>
              </a:spcBef>
              <a:buClr>
                <a:schemeClr val="accent1"/>
              </a:buClr>
              <a:buSzPct val="68000"/>
              <a:buFont typeface="Wingdings 3"/>
              <a:buChar char=""/>
              <a:defRPr/>
            </a:pP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Anotace: </a:t>
            </a:r>
            <a:r>
              <a:rPr lang="cs-CZ" sz="1600" b="1" noProof="0" dirty="0" smtClean="0">
                <a:solidFill>
                  <a:srgbClr val="00B0F0"/>
                </a:solidFill>
              </a:rPr>
              <a:t>Materiál je určen pro žáky 9. ročníku</a:t>
            </a:r>
            <a:r>
              <a:rPr lang="cs-CZ" sz="1600" b="1" dirty="0" smtClean="0">
                <a:solidFill>
                  <a:srgbClr val="00B0F0"/>
                </a:solidFill>
              </a:rPr>
              <a:t>. Slouží k závěrečnému celkovému opakování učiva. Slouží k prověření znalostí. </a:t>
            </a:r>
            <a:endParaRPr lang="cs-CZ" sz="1600" b="1" noProof="0" dirty="0" smtClean="0">
              <a:solidFill>
                <a:srgbClr val="00B0F0"/>
              </a:solidFill>
            </a:endParaRPr>
          </a:p>
        </p:txBody>
      </p:sp>
      <p:sp>
        <p:nvSpPr>
          <p:cNvPr id="5" name="Title 2"/>
          <p:cNvSpPr txBox="1">
            <a:spLocks/>
          </p:cNvSpPr>
          <p:nvPr/>
        </p:nvSpPr>
        <p:spPr>
          <a:xfrm>
            <a:off x="1283165" y="4985428"/>
            <a:ext cx="7587028" cy="607223"/>
          </a:xfrm>
          <a:prstGeom prst="rect">
            <a:avLst/>
          </a:prstGeom>
        </p:spPr>
        <p:txBody>
          <a:bodyPr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Těžiště a stabilita těles, Skládání</a:t>
            </a:r>
            <a:r>
              <a:rPr kumimoji="0" lang="cs-CZ" sz="3200" b="1" i="0" u="none" strike="noStrike" kern="1200" cap="none" spc="0" normalizeH="0" noProof="0" dirty="0" smtClean="0">
                <a:ln>
                  <a:noFill/>
                </a:ln>
                <a:solidFill>
                  <a:srgbClr val="0070C0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sil</a:t>
            </a:r>
            <a:endParaRPr kumimoji="0" lang="cs-CZ" sz="32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697195" y="1836816"/>
            <a:ext cx="5890406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>
                <a:solidFill>
                  <a:srgbClr val="002060"/>
                </a:solidFill>
              </a:rPr>
              <a:t>Název školy: </a:t>
            </a:r>
            <a:r>
              <a:rPr lang="cs-CZ" b="1" dirty="0" smtClean="0">
                <a:solidFill>
                  <a:srgbClr val="002060"/>
                </a:solidFill>
              </a:rPr>
              <a:t>ZŠ Štětí, Ostrovní 300</a:t>
            </a:r>
            <a:r>
              <a:rPr lang="cs-CZ" dirty="0" smtClean="0">
                <a:solidFill>
                  <a:srgbClr val="002060"/>
                </a:solidFill>
              </a:rPr>
              <a:t/>
            </a:r>
            <a:br>
              <a:rPr lang="cs-CZ" dirty="0" smtClean="0">
                <a:solidFill>
                  <a:srgbClr val="002060"/>
                </a:solidFill>
              </a:rPr>
            </a:br>
            <a:r>
              <a:rPr lang="cs-CZ" dirty="0" smtClean="0">
                <a:solidFill>
                  <a:srgbClr val="002060"/>
                </a:solidFill>
              </a:rPr>
              <a:t>Autor: </a:t>
            </a:r>
            <a:r>
              <a:rPr lang="cs-CZ" b="1" dirty="0" smtClean="0">
                <a:solidFill>
                  <a:srgbClr val="002060"/>
                </a:solidFill>
              </a:rPr>
              <a:t>Francová Alena</a:t>
            </a:r>
          </a:p>
          <a:p>
            <a:r>
              <a:rPr lang="cs-CZ" b="1" dirty="0" smtClean="0">
                <a:solidFill>
                  <a:srgbClr val="002060"/>
                </a:solidFill>
              </a:rPr>
              <a:t>Vzdělávací oblast: Člověk a příroda_Fyzika_Závěrečný přehled</a:t>
            </a:r>
          </a:p>
          <a:p>
            <a:r>
              <a:rPr lang="cs-CZ" b="1" dirty="0" smtClean="0">
                <a:solidFill>
                  <a:srgbClr val="002060"/>
                </a:solidFill>
              </a:rPr>
              <a:t>Datum: 04/2012</a:t>
            </a:r>
            <a:r>
              <a:rPr lang="cs-CZ" dirty="0" smtClean="0">
                <a:solidFill>
                  <a:srgbClr val="002060"/>
                </a:solidFill>
              </a:rPr>
              <a:t/>
            </a:r>
            <a:br>
              <a:rPr lang="cs-CZ" dirty="0" smtClean="0">
                <a:solidFill>
                  <a:srgbClr val="002060"/>
                </a:solidFill>
              </a:rPr>
            </a:br>
            <a:r>
              <a:rPr lang="cs-CZ" dirty="0" smtClean="0">
                <a:solidFill>
                  <a:srgbClr val="002060"/>
                </a:solidFill>
              </a:rPr>
              <a:t>Název materiálu: </a:t>
            </a:r>
            <a:br>
              <a:rPr lang="cs-CZ" dirty="0" smtClean="0">
                <a:solidFill>
                  <a:srgbClr val="002060"/>
                </a:solidFill>
              </a:rPr>
            </a:br>
            <a:r>
              <a:rPr lang="cs-CZ" b="1" dirty="0">
                <a:solidFill>
                  <a:srgbClr val="002060"/>
                </a:solidFill>
              </a:rPr>
              <a:t>VY_32_INOVACE_FY.ZP.9.A.17_teziste_a_stabilita_teles_skladani_sil</a:t>
            </a:r>
            <a:endParaRPr lang="cs-CZ" b="1" dirty="0" smtClean="0">
              <a:solidFill>
                <a:srgbClr val="002060"/>
              </a:solidFill>
            </a:endParaRPr>
          </a:p>
          <a:p>
            <a:r>
              <a:rPr lang="cs-CZ" dirty="0" smtClean="0">
                <a:solidFill>
                  <a:srgbClr val="002060"/>
                </a:solidFill>
              </a:rPr>
              <a:t>Číslo operačního programu: </a:t>
            </a:r>
            <a:r>
              <a:rPr lang="cs-CZ" b="1" dirty="0" smtClean="0">
                <a:solidFill>
                  <a:srgbClr val="002060"/>
                </a:solidFill>
              </a:rPr>
              <a:t>CZ.1.07/1.4.00/21.1693</a:t>
            </a:r>
          </a:p>
          <a:p>
            <a:r>
              <a:rPr lang="cs-CZ" dirty="0" smtClean="0">
                <a:solidFill>
                  <a:srgbClr val="002060"/>
                </a:solidFill>
              </a:rPr>
              <a:t>Název projektu: </a:t>
            </a:r>
            <a:r>
              <a:rPr lang="cs-CZ" b="1" dirty="0" smtClean="0">
                <a:solidFill>
                  <a:srgbClr val="002060"/>
                </a:solidFill>
              </a:rPr>
              <a:t>PRIMA ŠKOLA</a:t>
            </a:r>
            <a:endParaRPr lang="cs-CZ" b="1" dirty="0">
              <a:solidFill>
                <a:srgbClr val="002060"/>
              </a:solidFill>
            </a:endParaRPr>
          </a:p>
        </p:txBody>
      </p:sp>
      <p:pic>
        <p:nvPicPr>
          <p:cNvPr id="7" name="Picture 4" descr="log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472" y="404664"/>
            <a:ext cx="1811936" cy="1714512"/>
          </a:xfrm>
          <a:prstGeom prst="rect">
            <a:avLst/>
          </a:prstGeom>
          <a:noFill/>
        </p:spPr>
      </p:pic>
      <p:pic>
        <p:nvPicPr>
          <p:cNvPr id="8" name="obrázek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0429" y="426495"/>
            <a:ext cx="5672777" cy="109609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481329"/>
            <a:ext cx="8229600" cy="2304861"/>
          </a:xfrm>
        </p:spPr>
        <p:txBody>
          <a:bodyPr/>
          <a:lstStyle/>
          <a:p>
            <a:pPr>
              <a:buNone/>
            </a:pPr>
            <a:r>
              <a:rPr lang="cs-CZ" sz="3200" b="1" dirty="0" smtClean="0">
                <a:solidFill>
                  <a:srgbClr val="008000"/>
                </a:solidFill>
              </a:rPr>
              <a:t>Odpověď:</a:t>
            </a:r>
          </a:p>
          <a:p>
            <a:pPr algn="just">
              <a:buFont typeface="Wingdings" pitchFamily="2" charset="2"/>
              <a:buChar char="q"/>
            </a:pPr>
            <a:r>
              <a:rPr lang="cs-CZ" sz="3200" b="1" dirty="0" smtClean="0">
                <a:solidFill>
                  <a:srgbClr val="008000"/>
                </a:solidFill>
              </a:rPr>
              <a:t>Těžiště tělesa je bod, ve kterém působí gravitační síla na těleso, a určíme ho jako průsečík těžnic.</a:t>
            </a:r>
          </a:p>
          <a:p>
            <a:pPr>
              <a:buNone/>
            </a:pP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39784"/>
          </a:xfrm>
        </p:spPr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00CC00"/>
                </a:solidFill>
                <a:effectLst/>
              </a:rPr>
              <a:t>Charakterizuj pojem „těžiště tělesa“</a:t>
            </a:r>
            <a:endParaRPr lang="cs-CZ" sz="3600" dirty="0">
              <a:solidFill>
                <a:srgbClr val="00CC00"/>
              </a:solidFill>
              <a:effectLst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965901" y="3857628"/>
            <a:ext cx="5082721" cy="24669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3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cs-CZ" b="1" dirty="0" smtClean="0">
                <a:solidFill>
                  <a:srgbClr val="0070C0"/>
                </a:solidFill>
              </a:rPr>
              <a:t>Odpověď:</a:t>
            </a:r>
          </a:p>
          <a:p>
            <a:pPr>
              <a:buNone/>
            </a:pPr>
            <a:r>
              <a:rPr lang="cs-CZ" b="1" dirty="0" smtClean="0">
                <a:solidFill>
                  <a:srgbClr val="0070C0"/>
                </a:solidFill>
              </a:rPr>
              <a:t>Např.</a:t>
            </a:r>
          </a:p>
          <a:p>
            <a:pPr>
              <a:buFont typeface="Wingdings" pitchFamily="2" charset="2"/>
              <a:buChar char="q"/>
            </a:pPr>
            <a:r>
              <a:rPr lang="cs-CZ" b="1" dirty="0" smtClean="0">
                <a:solidFill>
                  <a:srgbClr val="0070C0"/>
                </a:solidFill>
              </a:rPr>
              <a:t>Na závěs připevníme desku nepravidelného tvaru a poté na něj zavěsíme olovnici, ta směřuje vždy do středu Země, tj. určuje směr gravitační síly, která působí na těleso.</a:t>
            </a:r>
          </a:p>
          <a:p>
            <a:pPr>
              <a:buFont typeface="Wingdings" pitchFamily="2" charset="2"/>
              <a:buChar char="q"/>
            </a:pPr>
            <a:r>
              <a:rPr lang="cs-CZ" b="1" dirty="0" smtClean="0">
                <a:solidFill>
                  <a:srgbClr val="0070C0"/>
                </a:solidFill>
              </a:rPr>
              <a:t>Postupně budeme měnit zavěšení tělesa v různých otvorech a tužkou vždy obtáhneme směr provázku olovnice…tyto přímky nazýváme </a:t>
            </a:r>
            <a:r>
              <a:rPr lang="cs-CZ" b="1" dirty="0" smtClean="0">
                <a:solidFill>
                  <a:srgbClr val="000099"/>
                </a:solidFill>
              </a:rPr>
              <a:t>TĚŽNICE</a:t>
            </a:r>
            <a:r>
              <a:rPr lang="cs-CZ" b="1" dirty="0" smtClean="0">
                <a:solidFill>
                  <a:srgbClr val="0070C0"/>
                </a:solidFill>
              </a:rPr>
              <a:t>.</a:t>
            </a:r>
          </a:p>
          <a:p>
            <a:pPr>
              <a:buFont typeface="Wingdings" pitchFamily="2" charset="2"/>
              <a:buChar char="q"/>
            </a:pPr>
            <a:r>
              <a:rPr lang="cs-CZ" b="1" dirty="0" smtClean="0">
                <a:solidFill>
                  <a:srgbClr val="0070C0"/>
                </a:solidFill>
              </a:rPr>
              <a:t>Všechny těžnice se proťaly v jednom bodě, který budeme nazývat </a:t>
            </a:r>
            <a:r>
              <a:rPr lang="cs-CZ" b="1" dirty="0" smtClean="0">
                <a:solidFill>
                  <a:srgbClr val="000099"/>
                </a:solidFill>
              </a:rPr>
              <a:t>TĚŽIŠTĚ</a:t>
            </a:r>
            <a:r>
              <a:rPr lang="cs-CZ" b="1" dirty="0" smtClean="0">
                <a:solidFill>
                  <a:srgbClr val="0070C0"/>
                </a:solidFill>
              </a:rPr>
              <a:t>.</a:t>
            </a:r>
          </a:p>
          <a:p>
            <a:pPr>
              <a:buNone/>
            </a:pP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>
                <a:solidFill>
                  <a:srgbClr val="000099"/>
                </a:solidFill>
                <a:effectLst/>
              </a:rPr>
              <a:t>Řekni příklad jednoduchého pokusu, jak u tělesa najdeš těžnice a těžiště:</a:t>
            </a:r>
            <a:endParaRPr lang="cs-CZ" sz="3200" dirty="0">
              <a:solidFill>
                <a:srgbClr val="000099"/>
              </a:solidFill>
              <a:effectLst/>
            </a:endParaRPr>
          </a:p>
        </p:txBody>
      </p:sp>
      <p:sp>
        <p:nvSpPr>
          <p:cNvPr id="4" name="Šipka doprava se zářezem 3"/>
          <p:cNvSpPr/>
          <p:nvPr/>
        </p:nvSpPr>
        <p:spPr>
          <a:xfrm>
            <a:off x="5214942" y="5500702"/>
            <a:ext cx="3500462" cy="1143008"/>
          </a:xfrm>
          <a:prstGeom prst="notchedRightArrow">
            <a:avLst/>
          </a:prstGeom>
          <a:solidFill>
            <a:srgbClr val="CCCC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>
                <a:solidFill>
                  <a:srgbClr val="000099"/>
                </a:solidFill>
              </a:rPr>
              <a:t>v</a:t>
            </a:r>
            <a:r>
              <a:rPr lang="cs-CZ" sz="2400" b="1" dirty="0" smtClean="0">
                <a:solidFill>
                  <a:srgbClr val="000099"/>
                </a:solidFill>
              </a:rPr>
              <a:t>iz. obrázek:</a:t>
            </a:r>
            <a:endParaRPr lang="cs-CZ" sz="2400" b="1" dirty="0">
              <a:solidFill>
                <a:srgbClr val="000099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/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14744" y="571480"/>
            <a:ext cx="4572000" cy="609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TextovéPole 2"/>
          <p:cNvSpPr txBox="1"/>
          <p:nvPr/>
        </p:nvSpPr>
        <p:spPr>
          <a:xfrm>
            <a:off x="214282" y="1428736"/>
            <a:ext cx="27860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00FF"/>
                </a:solidFill>
              </a:rPr>
              <a:t>Těžiště tělesa</a:t>
            </a:r>
            <a:endParaRPr lang="cs-CZ" sz="2800" b="1" dirty="0">
              <a:solidFill>
                <a:srgbClr val="0000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3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q"/>
            </a:pPr>
            <a:r>
              <a:rPr lang="cs-CZ" b="1" dirty="0" smtClean="0">
                <a:solidFill>
                  <a:srgbClr val="CC00CC"/>
                </a:solidFill>
              </a:rPr>
              <a:t>Těleso má vždy pouze </a:t>
            </a:r>
            <a:r>
              <a:rPr lang="cs-CZ" b="1" u="sng" dirty="0" smtClean="0">
                <a:solidFill>
                  <a:srgbClr val="990099"/>
                </a:solidFill>
              </a:rPr>
              <a:t>jedno těžiště</a:t>
            </a:r>
            <a:r>
              <a:rPr lang="cs-CZ" b="1" dirty="0" smtClean="0">
                <a:solidFill>
                  <a:srgbClr val="CC00CC"/>
                </a:solidFill>
              </a:rPr>
              <a:t>.</a:t>
            </a:r>
          </a:p>
          <a:p>
            <a:pPr>
              <a:buFont typeface="Wingdings" pitchFamily="2" charset="2"/>
              <a:buChar char="q"/>
            </a:pPr>
            <a:r>
              <a:rPr lang="cs-CZ" b="1" dirty="0" smtClean="0">
                <a:solidFill>
                  <a:srgbClr val="CC00CC"/>
                </a:solidFill>
              </a:rPr>
              <a:t>Těžiště se nachází blíže k místu</a:t>
            </a:r>
            <a:r>
              <a:rPr lang="cs-CZ" b="1" u="sng" dirty="0" smtClean="0">
                <a:solidFill>
                  <a:srgbClr val="CC00CC"/>
                </a:solidFill>
              </a:rPr>
              <a:t>, </a:t>
            </a:r>
            <a:r>
              <a:rPr lang="cs-CZ" b="1" u="sng" dirty="0" smtClean="0">
                <a:solidFill>
                  <a:srgbClr val="990099"/>
                </a:solidFill>
              </a:rPr>
              <a:t>kde je více látky</a:t>
            </a:r>
            <a:r>
              <a:rPr lang="cs-CZ" b="1" dirty="0" smtClean="0">
                <a:solidFill>
                  <a:srgbClr val="CC00CC"/>
                </a:solidFill>
              </a:rPr>
              <a:t>. (např. těžiště hrušky je v její spodní části).</a:t>
            </a:r>
          </a:p>
          <a:p>
            <a:pPr>
              <a:buFont typeface="Wingdings" pitchFamily="2" charset="2"/>
              <a:buChar char="q"/>
            </a:pPr>
            <a:r>
              <a:rPr lang="cs-CZ" b="1" dirty="0" smtClean="0">
                <a:solidFill>
                  <a:srgbClr val="CC00CC"/>
                </a:solidFill>
              </a:rPr>
              <a:t>Tělesa stejnorodá (skládající se z jedné látky) s pravidelným tvarem mívají těžiště </a:t>
            </a:r>
            <a:r>
              <a:rPr lang="cs-CZ" b="1" u="sng" dirty="0" smtClean="0">
                <a:solidFill>
                  <a:srgbClr val="990099"/>
                </a:solidFill>
              </a:rPr>
              <a:t>uprostřed</a:t>
            </a:r>
            <a:r>
              <a:rPr lang="cs-CZ" b="1" dirty="0" smtClean="0">
                <a:solidFill>
                  <a:srgbClr val="CC00CC"/>
                </a:solidFill>
              </a:rPr>
              <a:t>.</a:t>
            </a:r>
          </a:p>
          <a:p>
            <a:pPr>
              <a:buFont typeface="Wingdings" pitchFamily="2" charset="2"/>
              <a:buChar char="q"/>
            </a:pPr>
            <a:r>
              <a:rPr lang="cs-CZ" b="1" dirty="0" smtClean="0">
                <a:solidFill>
                  <a:srgbClr val="CC00CC"/>
                </a:solidFill>
              </a:rPr>
              <a:t>U dutých těles (trubka, hrneček, naběračka, bota, loďka, koš apod.) se těžiště většinou nachází </a:t>
            </a:r>
            <a:r>
              <a:rPr lang="cs-CZ" b="1" u="sng" dirty="0" smtClean="0">
                <a:solidFill>
                  <a:srgbClr val="990099"/>
                </a:solidFill>
              </a:rPr>
              <a:t>v jeho dutinách</a:t>
            </a:r>
            <a:r>
              <a:rPr lang="cs-CZ" b="1" dirty="0" smtClean="0">
                <a:solidFill>
                  <a:srgbClr val="CC00CC"/>
                </a:solidFill>
              </a:rPr>
              <a:t>.</a:t>
            </a:r>
          </a:p>
          <a:p>
            <a:pPr>
              <a:buNone/>
            </a:pP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>
                <a:solidFill>
                  <a:srgbClr val="990099"/>
                </a:solidFill>
                <a:effectLst/>
              </a:rPr>
              <a:t>Kolik těžišť má těleso?</a:t>
            </a:r>
            <a:br>
              <a:rPr lang="cs-CZ" sz="3200" dirty="0" smtClean="0">
                <a:solidFill>
                  <a:srgbClr val="990099"/>
                </a:solidFill>
                <a:effectLst/>
              </a:rPr>
            </a:br>
            <a:r>
              <a:rPr lang="cs-CZ" sz="3200" dirty="0" smtClean="0">
                <a:solidFill>
                  <a:srgbClr val="990099"/>
                </a:solidFill>
                <a:effectLst/>
              </a:rPr>
              <a:t>Kde se těžiště nachází?</a:t>
            </a:r>
            <a:endParaRPr lang="cs-CZ" sz="3200" dirty="0">
              <a:solidFill>
                <a:srgbClr val="990099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28794" y="1142984"/>
            <a:ext cx="6500858" cy="48787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TextovéPole 2"/>
          <p:cNvSpPr txBox="1"/>
          <p:nvPr/>
        </p:nvSpPr>
        <p:spPr>
          <a:xfrm>
            <a:off x="214282" y="357166"/>
            <a:ext cx="871543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8000"/>
                </a:solidFill>
              </a:rPr>
              <a:t>Jak se mění poloha těla, mění se i umístění  těžiště.</a:t>
            </a:r>
            <a:endParaRPr lang="cs-CZ" sz="2800" b="1" dirty="0">
              <a:solidFill>
                <a:srgbClr val="008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57158" y="3000372"/>
            <a:ext cx="3571900" cy="3143272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cs-CZ" sz="2800" b="1" dirty="0" smtClean="0">
                <a:solidFill>
                  <a:srgbClr val="006600"/>
                </a:solidFill>
              </a:rPr>
              <a:t>Odpověď:</a:t>
            </a:r>
          </a:p>
          <a:p>
            <a:pPr algn="ctr"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006600"/>
                </a:solidFill>
              </a:rPr>
              <a:t>Těžiště všech trojúhelníků je v průsečíku těžnic. </a:t>
            </a:r>
          </a:p>
          <a:p>
            <a:pPr algn="ctr"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006600"/>
                </a:solidFill>
              </a:rPr>
              <a:t>Nenachází.</a:t>
            </a:r>
          </a:p>
          <a:p>
            <a:pPr>
              <a:buNone/>
            </a:pPr>
            <a:endParaRPr lang="cs-CZ" sz="2800" b="1" dirty="0">
              <a:solidFill>
                <a:srgbClr val="006600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797172"/>
          </a:xfrm>
        </p:spPr>
        <p:txBody>
          <a:bodyPr>
            <a:noAutofit/>
          </a:bodyPr>
          <a:lstStyle/>
          <a:p>
            <a:pPr algn="ctr"/>
            <a:r>
              <a:rPr lang="cs-CZ" sz="3200" dirty="0" smtClean="0">
                <a:solidFill>
                  <a:srgbClr val="33CC33"/>
                </a:solidFill>
              </a:rPr>
              <a:t>Uchop volně v různých místech trojúhelník na rýsování a zjisti, kde má těžiště. </a:t>
            </a:r>
            <a:br>
              <a:rPr lang="cs-CZ" sz="3200" dirty="0" smtClean="0">
                <a:solidFill>
                  <a:srgbClr val="33CC33"/>
                </a:solidFill>
              </a:rPr>
            </a:br>
            <a:r>
              <a:rPr lang="cs-CZ" sz="3200" dirty="0" smtClean="0">
                <a:solidFill>
                  <a:srgbClr val="33CC33"/>
                </a:solidFill>
              </a:rPr>
              <a:t>Nachází se těžiště u všech stejných trojúhelníků na stejném místě?</a:t>
            </a:r>
            <a:endParaRPr lang="cs-CZ" sz="3200" dirty="0">
              <a:solidFill>
                <a:srgbClr val="33CC33"/>
              </a:solidFill>
              <a:effectLst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071934" y="3643314"/>
            <a:ext cx="4743450" cy="1952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2428868"/>
            <a:ext cx="3971924" cy="3578423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cs-CZ" sz="2800" b="1" dirty="0" smtClean="0">
                <a:solidFill>
                  <a:srgbClr val="0066CC"/>
                </a:solidFill>
              </a:rPr>
              <a:t>Odpověď:</a:t>
            </a:r>
          </a:p>
          <a:p>
            <a:pPr algn="ctr"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0066CC"/>
                </a:solidFill>
              </a:rPr>
              <a:t>Protože kniha je vlastně kvádr, těžiště se nachází v průsečíku tělesových úhlopříček.</a:t>
            </a:r>
          </a:p>
          <a:p>
            <a:pPr>
              <a:buNone/>
            </a:pPr>
            <a:endParaRPr lang="cs-CZ" sz="2800" b="1" dirty="0">
              <a:solidFill>
                <a:srgbClr val="0066CC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725602"/>
          </a:xfrm>
        </p:spPr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0000FF"/>
                </a:solidFill>
              </a:rPr>
              <a:t>Odhadni, kde se nachází těžiště učebnice fyziky.</a:t>
            </a:r>
            <a:endParaRPr lang="cs-CZ" sz="3600" dirty="0">
              <a:solidFill>
                <a:srgbClr val="0000FF"/>
              </a:solidFill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0" y="2500306"/>
            <a:ext cx="4212994" cy="32861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3929066"/>
            <a:ext cx="8229600" cy="2078225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cs-CZ" sz="2800" b="1" dirty="0" smtClean="0">
                <a:solidFill>
                  <a:srgbClr val="CC0099"/>
                </a:solidFill>
              </a:rPr>
              <a:t>Odpověď:</a:t>
            </a:r>
          </a:p>
          <a:p>
            <a:pPr algn="ctr">
              <a:buNone/>
            </a:pPr>
            <a:r>
              <a:rPr lang="cs-CZ" sz="2800" b="1" dirty="0" smtClean="0">
                <a:solidFill>
                  <a:srgbClr val="CC0099"/>
                </a:solidFill>
              </a:rPr>
              <a:t>Není, těžiště bude mimo knihu – přibližně v rovině půlící úhel rozevření.</a:t>
            </a:r>
          </a:p>
          <a:p>
            <a:pPr>
              <a:buNone/>
            </a:pPr>
            <a:endParaRPr lang="cs-CZ" sz="2800" b="1" dirty="0">
              <a:solidFill>
                <a:srgbClr val="CC0099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297238"/>
          </a:xfrm>
        </p:spPr>
        <p:txBody>
          <a:bodyPr>
            <a:normAutofit/>
          </a:bodyPr>
          <a:lstStyle/>
          <a:p>
            <a:r>
              <a:rPr lang="cs-CZ" sz="2800" dirty="0" smtClean="0">
                <a:solidFill>
                  <a:srgbClr val="FF0066"/>
                </a:solidFill>
              </a:rPr>
              <a:t>Rozevři učebnici tak, aby desky obalu svíraly 90 stupňů a listy byly rovnoměrně rozprostřeny v prostoru. </a:t>
            </a:r>
            <a:br>
              <a:rPr lang="cs-CZ" sz="2800" dirty="0" smtClean="0">
                <a:solidFill>
                  <a:srgbClr val="FF0066"/>
                </a:solidFill>
              </a:rPr>
            </a:br>
            <a:r>
              <a:rPr lang="cs-CZ" sz="2800" dirty="0" smtClean="0">
                <a:solidFill>
                  <a:srgbClr val="FF0066"/>
                </a:solidFill>
              </a:rPr>
              <a:t>Urči polohu těžiště. </a:t>
            </a:r>
            <a:br>
              <a:rPr lang="cs-CZ" sz="2800" dirty="0" smtClean="0">
                <a:solidFill>
                  <a:srgbClr val="FF0066"/>
                </a:solidFill>
              </a:rPr>
            </a:br>
            <a:r>
              <a:rPr lang="cs-CZ" sz="2800" dirty="0" smtClean="0">
                <a:solidFill>
                  <a:srgbClr val="FF0066"/>
                </a:solidFill>
              </a:rPr>
              <a:t>Je toto těžiště na stejném místě jako v předchozím případě?</a:t>
            </a:r>
            <a:endParaRPr lang="cs-CZ" sz="2800" dirty="0">
              <a:solidFill>
                <a:srgbClr val="FF0066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500034" y="2000240"/>
            <a:ext cx="8229600" cy="2792605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cs-CZ" sz="2800" b="1" dirty="0" smtClean="0">
                <a:solidFill>
                  <a:srgbClr val="008000"/>
                </a:solidFill>
              </a:rPr>
              <a:t>Odpověď:</a:t>
            </a:r>
          </a:p>
          <a:p>
            <a:pPr algn="ctr">
              <a:buNone/>
            </a:pPr>
            <a:r>
              <a:rPr lang="cs-CZ" sz="2800" b="1" dirty="0" smtClean="0">
                <a:solidFill>
                  <a:srgbClr val="008000"/>
                </a:solidFill>
              </a:rPr>
              <a:t>Přibližně v bodě, ve kterém osa otáčení kola protíná rovinu kola.</a:t>
            </a:r>
          </a:p>
          <a:p>
            <a:pPr algn="ctr">
              <a:buNone/>
            </a:pPr>
            <a:r>
              <a:rPr lang="cs-CZ" sz="2800" b="1" dirty="0" smtClean="0">
                <a:solidFill>
                  <a:srgbClr val="008000"/>
                </a:solidFill>
              </a:rPr>
              <a:t>Ventilek polohu těžiště ovlivňuje, změnu polohy těžiště lze však zanedbat.</a:t>
            </a:r>
          </a:p>
          <a:p>
            <a:pPr>
              <a:buNone/>
            </a:pPr>
            <a:endParaRPr lang="cs-CZ" sz="2800" b="1" dirty="0">
              <a:solidFill>
                <a:srgbClr val="008000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868478"/>
          </a:xfrm>
        </p:spPr>
        <p:txBody>
          <a:bodyPr>
            <a:normAutofit/>
          </a:bodyPr>
          <a:lstStyle/>
          <a:p>
            <a:pPr algn="ctr"/>
            <a:r>
              <a:rPr lang="cs-CZ" sz="3200" dirty="0" smtClean="0">
                <a:solidFill>
                  <a:srgbClr val="00CC00"/>
                </a:solidFill>
                <a:effectLst/>
              </a:rPr>
              <a:t>Kde se nachází těžiště kola bicyklu? Ovlivňuje polohu těžiště hmotnost ventilku?</a:t>
            </a:r>
            <a:endParaRPr lang="cs-CZ" sz="3200" dirty="0">
              <a:solidFill>
                <a:srgbClr val="00CC00"/>
              </a:solidFill>
              <a:effectLst/>
            </a:endParaRPr>
          </a:p>
        </p:txBody>
      </p:sp>
      <p:pic>
        <p:nvPicPr>
          <p:cNvPr id="6146" name="Picture 2" descr="C:\Documents and Settings\radek\Local Settings\Temporary Internet Files\Content.IE5\88PIHV8M\MC900413474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14876" y="4308024"/>
            <a:ext cx="2786082" cy="210844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8" dur="2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2643182"/>
            <a:ext cx="8229600" cy="3364109"/>
          </a:xfrm>
        </p:spPr>
        <p:txBody>
          <a:bodyPr/>
          <a:lstStyle/>
          <a:p>
            <a:pPr algn="ctr">
              <a:buNone/>
            </a:pPr>
            <a:r>
              <a:rPr lang="cs-CZ" sz="2800" b="1" dirty="0" smtClean="0">
                <a:solidFill>
                  <a:srgbClr val="0000FF"/>
                </a:solidFill>
              </a:rPr>
              <a:t>Odpověď:</a:t>
            </a:r>
          </a:p>
          <a:p>
            <a:pPr algn="ctr">
              <a:buNone/>
            </a:pPr>
            <a:r>
              <a:rPr lang="cs-CZ" sz="2800" b="1" dirty="0" smtClean="0">
                <a:solidFill>
                  <a:srgbClr val="0000FF"/>
                </a:solidFill>
              </a:rPr>
              <a:t>Podle vzájemné polohy těžiště a závěsu tělesa rozeznáváme tři různé rovnovážné polohy:</a:t>
            </a:r>
          </a:p>
          <a:p>
            <a:pPr marL="514350" indent="-514350" algn="ctr">
              <a:buAutoNum type="arabicPeriod"/>
            </a:pPr>
            <a:r>
              <a:rPr lang="cs-CZ" sz="2800" b="1" dirty="0" smtClean="0">
                <a:solidFill>
                  <a:srgbClr val="0000FF"/>
                </a:solidFill>
              </a:rPr>
              <a:t>STÁLÁ (STABILNÍ)</a:t>
            </a:r>
          </a:p>
          <a:p>
            <a:pPr marL="514350" indent="-514350" algn="ctr">
              <a:buAutoNum type="arabicPeriod"/>
            </a:pPr>
            <a:r>
              <a:rPr lang="cs-CZ" sz="2800" b="1" dirty="0" smtClean="0">
                <a:solidFill>
                  <a:srgbClr val="0000FF"/>
                </a:solidFill>
              </a:rPr>
              <a:t>VOLNÁ (INDIFERENTNÍ)</a:t>
            </a:r>
          </a:p>
          <a:p>
            <a:pPr marL="514350" indent="-514350" algn="ctr">
              <a:buAutoNum type="arabicPeriod"/>
            </a:pPr>
            <a:r>
              <a:rPr lang="cs-CZ" sz="2800" b="1" dirty="0" smtClean="0">
                <a:solidFill>
                  <a:srgbClr val="0000FF"/>
                </a:solidFill>
              </a:rPr>
              <a:t>VRATKÁ (LABILNÍ)</a:t>
            </a:r>
          </a:p>
          <a:p>
            <a:pPr>
              <a:buNone/>
            </a:pP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082792"/>
          </a:xfrm>
        </p:spPr>
        <p:txBody>
          <a:bodyPr>
            <a:normAutofit/>
          </a:bodyPr>
          <a:lstStyle/>
          <a:p>
            <a:pPr algn="ctr"/>
            <a:r>
              <a:rPr lang="cs-CZ" sz="3200" dirty="0" smtClean="0">
                <a:solidFill>
                  <a:srgbClr val="000099"/>
                </a:solidFill>
                <a:effectLst/>
              </a:rPr>
              <a:t>Jaké znáš </a:t>
            </a:r>
            <a:r>
              <a:rPr lang="cs-CZ" sz="3200" u="sng" dirty="0" smtClean="0">
                <a:solidFill>
                  <a:srgbClr val="000099"/>
                </a:solidFill>
                <a:effectLst/>
              </a:rPr>
              <a:t>rovnovážné polohy </a:t>
            </a:r>
            <a:r>
              <a:rPr lang="cs-CZ" sz="3200" dirty="0" smtClean="0">
                <a:solidFill>
                  <a:srgbClr val="000099"/>
                </a:solidFill>
                <a:effectLst/>
              </a:rPr>
              <a:t>podle vzájemné polohy těžiště a závěsu tělesa?</a:t>
            </a:r>
            <a:endParaRPr lang="cs-CZ" sz="3200" dirty="0">
              <a:solidFill>
                <a:srgbClr val="000099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57224" y="285728"/>
            <a:ext cx="3857652" cy="18613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174" name="Picture 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5786" y="2071678"/>
            <a:ext cx="4000528" cy="16402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TextovéPole 8"/>
          <p:cNvSpPr txBox="1"/>
          <p:nvPr/>
        </p:nvSpPr>
        <p:spPr>
          <a:xfrm>
            <a:off x="5572132" y="428604"/>
            <a:ext cx="235745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8000"/>
                </a:solidFill>
              </a:rPr>
              <a:t>stálá rovnovážná poloha</a:t>
            </a:r>
            <a:endParaRPr lang="cs-CZ" sz="2800" b="1" dirty="0">
              <a:solidFill>
                <a:srgbClr val="008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5572132" y="2143116"/>
            <a:ext cx="250033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rgbClr val="008000"/>
                </a:solidFill>
              </a:rPr>
              <a:t>v</a:t>
            </a:r>
            <a:r>
              <a:rPr lang="cs-CZ" sz="2800" b="1" dirty="0" smtClean="0">
                <a:solidFill>
                  <a:srgbClr val="008000"/>
                </a:solidFill>
              </a:rPr>
              <a:t>olná rovnovážná poloha</a:t>
            </a:r>
            <a:endParaRPr lang="cs-CZ" sz="2800" b="1" dirty="0">
              <a:solidFill>
                <a:srgbClr val="008000"/>
              </a:solidFill>
            </a:endParaRPr>
          </a:p>
        </p:txBody>
      </p:sp>
      <p:pic>
        <p:nvPicPr>
          <p:cNvPr id="7175" name="Picture 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8596" y="3786190"/>
            <a:ext cx="3571900" cy="17680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3" name="TextovéPole 12"/>
          <p:cNvSpPr txBox="1"/>
          <p:nvPr/>
        </p:nvSpPr>
        <p:spPr>
          <a:xfrm>
            <a:off x="5643570" y="4214818"/>
            <a:ext cx="221457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rgbClr val="008000"/>
                </a:solidFill>
              </a:rPr>
              <a:t>v</a:t>
            </a:r>
            <a:r>
              <a:rPr lang="cs-CZ" sz="2800" b="1" dirty="0" smtClean="0">
                <a:solidFill>
                  <a:srgbClr val="008000"/>
                </a:solidFill>
              </a:rPr>
              <a:t>ratká rovnovážná poloha</a:t>
            </a:r>
            <a:endParaRPr lang="cs-CZ" sz="2800" b="1" dirty="0">
              <a:solidFill>
                <a:srgbClr val="008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4" dur="500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5" dur="50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allAtOnce"/>
      <p:bldP spid="11" grpId="0" build="allAtOnce"/>
      <p:bldP spid="13" grpId="0" build="allAtOnce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154230"/>
          </a:xfrm>
        </p:spPr>
        <p:txBody>
          <a:bodyPr>
            <a:normAutofit/>
          </a:bodyPr>
          <a:lstStyle/>
          <a:p>
            <a:pPr algn="ctr"/>
            <a:r>
              <a:rPr lang="cs-CZ" sz="3200" dirty="0" smtClean="0">
                <a:solidFill>
                  <a:srgbClr val="660066"/>
                </a:solidFill>
                <a:effectLst/>
              </a:rPr>
              <a:t>Proč dochází často k převrácení nákladních automobilů, které mají umístěn těžký náklad vysoko na korbě?</a:t>
            </a:r>
            <a:endParaRPr lang="cs-CZ" sz="3200" dirty="0">
              <a:solidFill>
                <a:srgbClr val="660066"/>
              </a:solidFill>
              <a:effectLst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357431"/>
            <a:ext cx="8229600" cy="1928826"/>
          </a:xfrm>
        </p:spPr>
        <p:txBody>
          <a:bodyPr/>
          <a:lstStyle/>
          <a:p>
            <a:pPr algn="ctr">
              <a:buNone/>
            </a:pPr>
            <a:r>
              <a:rPr lang="cs-CZ" sz="3200" b="1" dirty="0" smtClean="0">
                <a:solidFill>
                  <a:srgbClr val="CC00CC"/>
                </a:solidFill>
              </a:rPr>
              <a:t>Mají malou stabilitu – vysoko těžiště, již při menším naklonění těžnice neprotíná obdélník vytvořený koly.</a:t>
            </a:r>
          </a:p>
          <a:p>
            <a:pPr>
              <a:buNone/>
            </a:pPr>
            <a:endParaRPr lang="cs-CZ" dirty="0"/>
          </a:p>
        </p:txBody>
      </p:sp>
      <p:pic>
        <p:nvPicPr>
          <p:cNvPr id="8196" name="Picture 4" descr="C:\Documents and Settings\radek\Local Settings\Temporary Internet Files\Content.IE5\FT0M62PU\MC900361214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6248" y="4689004"/>
            <a:ext cx="4071966" cy="161918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8" dur="5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3071810"/>
            <a:ext cx="4972056" cy="3071833"/>
          </a:xfrm>
        </p:spPr>
        <p:txBody>
          <a:bodyPr>
            <a:normAutofit lnSpcReduction="10000"/>
          </a:bodyPr>
          <a:lstStyle/>
          <a:p>
            <a:pPr algn="ctr">
              <a:buNone/>
            </a:pPr>
            <a:r>
              <a:rPr lang="cs-CZ" sz="2800" b="1" dirty="0" smtClean="0">
                <a:solidFill>
                  <a:srgbClr val="33CC33"/>
                </a:solidFill>
              </a:rPr>
              <a:t>Odpověď:</a:t>
            </a:r>
          </a:p>
          <a:p>
            <a:pPr algn="ctr">
              <a:buNone/>
            </a:pPr>
            <a:r>
              <a:rPr lang="cs-CZ" sz="2800" b="1" dirty="0" smtClean="0">
                <a:solidFill>
                  <a:srgbClr val="33CC33"/>
                </a:solidFill>
              </a:rPr>
              <a:t>Větší stabilitu má stromek upevněný v těžkém stojanu. </a:t>
            </a:r>
          </a:p>
          <a:p>
            <a:pPr algn="ctr">
              <a:buNone/>
            </a:pPr>
            <a:r>
              <a:rPr lang="cs-CZ" sz="2800" b="1" dirty="0" smtClean="0">
                <a:solidFill>
                  <a:srgbClr val="33CC33"/>
                </a:solidFill>
              </a:rPr>
              <a:t>Těžiště soustavy je níže než s lehkým dřevěným stojanem.</a:t>
            </a:r>
          </a:p>
          <a:p>
            <a:pPr>
              <a:buNone/>
            </a:pPr>
            <a:endParaRPr lang="cs-CZ" sz="2800" b="1" dirty="0">
              <a:solidFill>
                <a:srgbClr val="33CC33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582858"/>
          </a:xfrm>
        </p:spPr>
        <p:txBody>
          <a:bodyPr>
            <a:normAutofit/>
          </a:bodyPr>
          <a:lstStyle/>
          <a:p>
            <a:pPr algn="ctr"/>
            <a:r>
              <a:rPr lang="cs-CZ" sz="3200" dirty="0" smtClean="0">
                <a:solidFill>
                  <a:srgbClr val="FF0000"/>
                </a:solidFill>
                <a:effectLst/>
              </a:rPr>
              <a:t>Který vánoční stromek má větší stabilitu, stromeček upevněný v těžkém litinovém stojanu, nebo stromeček upevněný ve stejně velkém, ale lehkém dřevěném stojanu?</a:t>
            </a:r>
            <a:endParaRPr lang="cs-CZ" sz="3200" dirty="0">
              <a:solidFill>
                <a:srgbClr val="FF0000"/>
              </a:solidFill>
              <a:effectLst/>
            </a:endParaRPr>
          </a:p>
        </p:txBody>
      </p:sp>
      <p:pic>
        <p:nvPicPr>
          <p:cNvPr id="10242" name="Picture 2" descr="C:\Documents and Settings\radek\Local Settings\Temporary Internet Files\Content.IE5\88PIHV8M\MC900412686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500694" y="2928934"/>
            <a:ext cx="3301497" cy="344182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8" dur="2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500034" y="2571744"/>
            <a:ext cx="5829312" cy="2662052"/>
          </a:xfrm>
        </p:spPr>
        <p:txBody>
          <a:bodyPr/>
          <a:lstStyle/>
          <a:p>
            <a:pPr>
              <a:buNone/>
            </a:pPr>
            <a:r>
              <a:rPr lang="cs-CZ" b="1" dirty="0" smtClean="0">
                <a:solidFill>
                  <a:srgbClr val="990099"/>
                </a:solidFill>
              </a:rPr>
              <a:t>Odpověď:</a:t>
            </a:r>
          </a:p>
          <a:p>
            <a:pPr marL="624078" indent="-514350">
              <a:buAutoNum type="arabicPeriod"/>
            </a:pPr>
            <a:r>
              <a:rPr lang="cs-CZ" b="1" dirty="0" smtClean="0">
                <a:solidFill>
                  <a:srgbClr val="990099"/>
                </a:solidFill>
              </a:rPr>
              <a:t>Skládání sil stejného směru</a:t>
            </a:r>
          </a:p>
          <a:p>
            <a:pPr marL="624078" indent="-514350">
              <a:buAutoNum type="arabicPeriod"/>
            </a:pPr>
            <a:r>
              <a:rPr lang="cs-CZ" b="1" dirty="0" smtClean="0">
                <a:solidFill>
                  <a:srgbClr val="990099"/>
                </a:solidFill>
              </a:rPr>
              <a:t>Skládání sil opačného směru</a:t>
            </a:r>
          </a:p>
          <a:p>
            <a:pPr marL="624078" indent="-514350">
              <a:buAutoNum type="arabicPeriod"/>
            </a:pPr>
            <a:r>
              <a:rPr lang="cs-CZ" b="1" dirty="0" smtClean="0">
                <a:solidFill>
                  <a:srgbClr val="990099"/>
                </a:solidFill>
              </a:rPr>
              <a:t>Skládání sil různého směru</a:t>
            </a:r>
            <a:endParaRPr lang="cs-CZ" b="1" dirty="0">
              <a:solidFill>
                <a:srgbClr val="990099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>
                <a:solidFill>
                  <a:srgbClr val="660066"/>
                </a:solidFill>
                <a:effectLst/>
              </a:rPr>
              <a:t>Vyjmenuj všechny varianty skládání sil.</a:t>
            </a:r>
            <a:endParaRPr lang="cs-CZ" sz="3200" dirty="0">
              <a:solidFill>
                <a:srgbClr val="660066"/>
              </a:solidFill>
              <a:effectLst/>
            </a:endParaRPr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00892" y="1571612"/>
            <a:ext cx="1590675" cy="476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285720" y="285728"/>
            <a:ext cx="8229600" cy="1500198"/>
          </a:xfrm>
        </p:spPr>
        <p:txBody>
          <a:bodyPr>
            <a:normAutofit fontScale="90000"/>
          </a:bodyPr>
          <a:lstStyle/>
          <a:p>
            <a:pPr algn="ctr"/>
            <a:r>
              <a:rPr lang="cs-CZ" sz="2800" dirty="0" smtClean="0">
                <a:solidFill>
                  <a:srgbClr val="000099"/>
                </a:solidFill>
                <a:effectLst/>
              </a:rPr>
              <a:t/>
            </a:r>
            <a:br>
              <a:rPr lang="cs-CZ" sz="2800" dirty="0" smtClean="0">
                <a:solidFill>
                  <a:srgbClr val="000099"/>
                </a:solidFill>
                <a:effectLst/>
              </a:rPr>
            </a:br>
            <a:r>
              <a:rPr lang="cs-CZ" sz="4000" dirty="0" smtClean="0">
                <a:solidFill>
                  <a:srgbClr val="000099"/>
                </a:solidFill>
                <a:effectLst/>
              </a:rPr>
              <a:t>Znázorni skládání dvou sil stejného směru.</a:t>
            </a:r>
            <a:br>
              <a:rPr lang="cs-CZ" sz="4000" dirty="0" smtClean="0">
                <a:solidFill>
                  <a:srgbClr val="000099"/>
                </a:solidFill>
                <a:effectLst/>
              </a:rPr>
            </a:br>
            <a:endParaRPr lang="cs-CZ" sz="4000" dirty="0">
              <a:solidFill>
                <a:srgbClr val="000099"/>
              </a:solidFill>
              <a:effectLst/>
            </a:endParaRPr>
          </a:p>
        </p:txBody>
      </p:sp>
      <p:pic>
        <p:nvPicPr>
          <p:cNvPr id="11268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2976" y="1571612"/>
            <a:ext cx="5516177" cy="26908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1269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868" y="4714884"/>
            <a:ext cx="4352925" cy="163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0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8" dur="20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285720" y="571480"/>
            <a:ext cx="8515352" cy="1285884"/>
          </a:xfrm>
        </p:spPr>
        <p:txBody>
          <a:bodyPr>
            <a:normAutofit fontScale="90000"/>
          </a:bodyPr>
          <a:lstStyle/>
          <a:p>
            <a:pPr algn="ctr"/>
            <a:r>
              <a:rPr lang="cs-CZ" sz="2800" dirty="0" smtClean="0">
                <a:solidFill>
                  <a:srgbClr val="008000"/>
                </a:solidFill>
                <a:effectLst/>
              </a:rPr>
              <a:t/>
            </a:r>
            <a:br>
              <a:rPr lang="cs-CZ" sz="2800" dirty="0" smtClean="0">
                <a:solidFill>
                  <a:srgbClr val="008000"/>
                </a:solidFill>
                <a:effectLst/>
              </a:rPr>
            </a:br>
            <a:r>
              <a:rPr lang="cs-CZ" sz="4000" dirty="0" smtClean="0">
                <a:solidFill>
                  <a:srgbClr val="008000"/>
                </a:solidFill>
                <a:effectLst/>
              </a:rPr>
              <a:t>Znázorni skládání dvou sil opačného směru.</a:t>
            </a:r>
            <a:br>
              <a:rPr lang="cs-CZ" sz="4000" dirty="0" smtClean="0">
                <a:solidFill>
                  <a:srgbClr val="008000"/>
                </a:solidFill>
                <a:effectLst/>
              </a:rPr>
            </a:br>
            <a:endParaRPr lang="cs-CZ" sz="4000" dirty="0">
              <a:solidFill>
                <a:srgbClr val="008000"/>
              </a:solidFill>
              <a:effectLst/>
            </a:endParaRPr>
          </a:p>
        </p:txBody>
      </p:sp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1785926"/>
            <a:ext cx="5715040" cy="249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2292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86446" y="3643314"/>
            <a:ext cx="2809875" cy="2981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ovéPole 4"/>
          <p:cNvSpPr txBox="1"/>
          <p:nvPr/>
        </p:nvSpPr>
        <p:spPr>
          <a:xfrm>
            <a:off x="2571736" y="4071942"/>
            <a:ext cx="207170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C00000"/>
                </a:solidFill>
              </a:rPr>
              <a:t>F=F</a:t>
            </a:r>
            <a:r>
              <a:rPr lang="cs-CZ" sz="3200" b="1" baseline="-25000" dirty="0" smtClean="0">
                <a:solidFill>
                  <a:srgbClr val="C00000"/>
                </a:solidFill>
              </a:rPr>
              <a:t>1</a:t>
            </a:r>
            <a:r>
              <a:rPr lang="cs-CZ" sz="3200" b="1" dirty="0" smtClean="0">
                <a:solidFill>
                  <a:srgbClr val="C00000"/>
                </a:solidFill>
              </a:rPr>
              <a:t>- F</a:t>
            </a:r>
            <a:r>
              <a:rPr lang="cs-CZ" sz="3200" b="1" baseline="-25000" dirty="0" smtClean="0">
                <a:solidFill>
                  <a:srgbClr val="C00000"/>
                </a:solidFill>
              </a:rPr>
              <a:t>2</a:t>
            </a:r>
            <a:endParaRPr lang="cs-CZ" sz="3200" b="1" baseline="-25000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0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28596" y="500042"/>
            <a:ext cx="8229600" cy="1654164"/>
          </a:xfrm>
        </p:spPr>
        <p:txBody>
          <a:bodyPr>
            <a:normAutofit/>
          </a:bodyPr>
          <a:lstStyle/>
          <a:p>
            <a:pPr algn="ctr"/>
            <a:r>
              <a:rPr lang="cs-CZ" sz="3600" dirty="0" smtClean="0">
                <a:solidFill>
                  <a:srgbClr val="000099"/>
                </a:solidFill>
                <a:effectLst/>
              </a:rPr>
              <a:t>Znázorni skládání dvou sil různého směru</a:t>
            </a:r>
            <a:endParaRPr lang="cs-CZ" sz="3600" dirty="0">
              <a:solidFill>
                <a:srgbClr val="000099"/>
              </a:solidFill>
              <a:effectLst/>
            </a:endParaRPr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71670" y="2105254"/>
            <a:ext cx="4786346" cy="3781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000108"/>
            <a:ext cx="8229600" cy="500718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1400" b="1" dirty="0" smtClean="0">
                <a:solidFill>
                  <a:srgbClr val="0000FF"/>
                </a:solidFill>
              </a:rPr>
              <a:t>doc. RNDr. Růžena  Kolářová, CSc., PaedDr. Jiří Bohuněk, Fyzika pro 9. ročník základní školy, nakladatelství Prometheus, 2008, ISBN 978-80-7196-193-2.</a:t>
            </a:r>
          </a:p>
          <a:p>
            <a:pPr>
              <a:buNone/>
            </a:pPr>
            <a:r>
              <a:rPr lang="cs-CZ" sz="1400" b="1" dirty="0" smtClean="0">
                <a:solidFill>
                  <a:srgbClr val="0000FF"/>
                </a:solidFill>
              </a:rPr>
              <a:t>galerie office</a:t>
            </a:r>
          </a:p>
          <a:p>
            <a:pPr>
              <a:buNone/>
            </a:pPr>
            <a:r>
              <a:rPr lang="cs-CZ" sz="1400" b="1" dirty="0" smtClean="0">
                <a:solidFill>
                  <a:srgbClr val="0000FF"/>
                </a:solidFill>
              </a:rPr>
              <a:t>http://cs.wikipedia.org/wiki/ </a:t>
            </a:r>
            <a:r>
              <a:rPr lang="en-US" sz="1400" b="1" dirty="0" smtClean="0">
                <a:solidFill>
                  <a:srgbClr val="0000FF"/>
                </a:solidFill>
              </a:rPr>
              <a:t>[</a:t>
            </a:r>
            <a:r>
              <a:rPr lang="cs-CZ" sz="1400" b="1" dirty="0" smtClean="0">
                <a:solidFill>
                  <a:srgbClr val="0000FF"/>
                </a:solidFill>
              </a:rPr>
              <a:t>cit.: 2012-04-18</a:t>
            </a:r>
            <a:r>
              <a:rPr lang="en-US" sz="1400" b="1" dirty="0" smtClean="0">
                <a:solidFill>
                  <a:srgbClr val="0000FF"/>
                </a:solidFill>
              </a:rPr>
              <a:t>]</a:t>
            </a:r>
            <a:endParaRPr lang="cs-CZ" sz="1400" b="1" dirty="0" smtClean="0">
              <a:solidFill>
                <a:srgbClr val="0000FF"/>
              </a:solidFill>
            </a:endParaRPr>
          </a:p>
          <a:p>
            <a:pPr>
              <a:buNone/>
            </a:pPr>
            <a:r>
              <a:rPr lang="en-US" sz="1400" b="1" dirty="0" smtClean="0">
                <a:solidFill>
                  <a:srgbClr val="0000FF"/>
                </a:solidFill>
                <a:hlinkClick r:id="rId2"/>
              </a:rPr>
              <a:t>http://fyzika.jreichl.com/data/M_tuheteleso_soubory/image087.png</a:t>
            </a:r>
            <a:r>
              <a:rPr lang="cs-CZ" sz="1400" b="1" dirty="0" smtClean="0">
                <a:solidFill>
                  <a:srgbClr val="0000FF"/>
                </a:solidFill>
              </a:rPr>
              <a:t> </a:t>
            </a:r>
            <a:r>
              <a:rPr lang="en-US" sz="1400" b="1" dirty="0" smtClean="0">
                <a:solidFill>
                  <a:srgbClr val="0000FF"/>
                </a:solidFill>
              </a:rPr>
              <a:t>[</a:t>
            </a:r>
            <a:r>
              <a:rPr lang="cs-CZ" sz="1400" b="1" dirty="0" smtClean="0">
                <a:solidFill>
                  <a:srgbClr val="0000FF"/>
                </a:solidFill>
              </a:rPr>
              <a:t>cit.: 2012-04-18</a:t>
            </a:r>
            <a:r>
              <a:rPr lang="en-US" sz="1400" b="1" dirty="0" smtClean="0">
                <a:solidFill>
                  <a:srgbClr val="0000FF"/>
                </a:solidFill>
              </a:rPr>
              <a:t>]</a:t>
            </a:r>
            <a:endParaRPr lang="cs-CZ" sz="1400" b="1" dirty="0" smtClean="0">
              <a:solidFill>
                <a:srgbClr val="0000FF"/>
              </a:solidFill>
            </a:endParaRPr>
          </a:p>
          <a:p>
            <a:pPr>
              <a:buNone/>
            </a:pPr>
            <a:r>
              <a:rPr lang="en-US" sz="1400" b="1" dirty="0" smtClean="0">
                <a:solidFill>
                  <a:srgbClr val="0000FF"/>
                </a:solidFill>
                <a:hlinkClick r:id="rId3"/>
              </a:rPr>
              <a:t>http://www.pise.cz/blog/img/fyzmatik/182634.jpg</a:t>
            </a:r>
            <a:r>
              <a:rPr lang="cs-CZ" sz="1400" b="1" dirty="0" smtClean="0">
                <a:solidFill>
                  <a:srgbClr val="0000FF"/>
                </a:solidFill>
              </a:rPr>
              <a:t> </a:t>
            </a:r>
            <a:r>
              <a:rPr lang="en-US" sz="1400" b="1" dirty="0" smtClean="0">
                <a:solidFill>
                  <a:srgbClr val="0000FF"/>
                </a:solidFill>
              </a:rPr>
              <a:t>[</a:t>
            </a:r>
            <a:r>
              <a:rPr lang="cs-CZ" sz="1400" b="1" dirty="0" smtClean="0">
                <a:solidFill>
                  <a:srgbClr val="0000FF"/>
                </a:solidFill>
              </a:rPr>
              <a:t>cit.: 2012-04-18</a:t>
            </a:r>
            <a:r>
              <a:rPr lang="en-US" sz="1400" b="1" dirty="0" smtClean="0">
                <a:solidFill>
                  <a:srgbClr val="0000FF"/>
                </a:solidFill>
              </a:rPr>
              <a:t>]</a:t>
            </a:r>
            <a:endParaRPr lang="cs-CZ" sz="1400" b="1" dirty="0" smtClean="0">
              <a:solidFill>
                <a:srgbClr val="0000FF"/>
              </a:solidFill>
            </a:endParaRPr>
          </a:p>
          <a:p>
            <a:pPr>
              <a:buNone/>
            </a:pPr>
            <a:r>
              <a:rPr lang="en-US" sz="1400" b="1" dirty="0" smtClean="0">
                <a:solidFill>
                  <a:srgbClr val="0000FF"/>
                </a:solidFill>
                <a:hlinkClick r:id="rId4"/>
              </a:rPr>
              <a:t>http://www.zscholtice.cz/svs/lacko/fyzika_7roc/stabilita/obrazky/zaves.jpg</a:t>
            </a:r>
            <a:r>
              <a:rPr lang="cs-CZ" sz="1400" b="1" dirty="0" smtClean="0">
                <a:solidFill>
                  <a:srgbClr val="0000FF"/>
                </a:solidFill>
              </a:rPr>
              <a:t> </a:t>
            </a:r>
            <a:r>
              <a:rPr lang="en-US" sz="1400" b="1" dirty="0" smtClean="0">
                <a:solidFill>
                  <a:srgbClr val="0000FF"/>
                </a:solidFill>
              </a:rPr>
              <a:t>[</a:t>
            </a:r>
            <a:r>
              <a:rPr lang="cs-CZ" sz="1400" b="1" dirty="0" smtClean="0">
                <a:solidFill>
                  <a:srgbClr val="0000FF"/>
                </a:solidFill>
              </a:rPr>
              <a:t>cit.: 2012-04-18</a:t>
            </a:r>
            <a:r>
              <a:rPr lang="en-US" sz="1400" b="1" dirty="0" smtClean="0">
                <a:solidFill>
                  <a:srgbClr val="0000FF"/>
                </a:solidFill>
              </a:rPr>
              <a:t>]</a:t>
            </a:r>
            <a:endParaRPr lang="cs-CZ" sz="1400" b="1" dirty="0" smtClean="0">
              <a:solidFill>
                <a:srgbClr val="0000FF"/>
              </a:solidFill>
            </a:endParaRPr>
          </a:p>
          <a:p>
            <a:pPr>
              <a:buNone/>
            </a:pPr>
            <a:r>
              <a:rPr lang="cs-CZ" sz="1400" dirty="0" smtClean="0">
                <a:hlinkClick r:id="rId5"/>
              </a:rPr>
              <a:t>http://upload.wikimedia.org/wikipedia/commons/5/5a/TezniceTrojuhelnika.jpg</a:t>
            </a:r>
            <a:r>
              <a:rPr lang="cs-CZ" sz="1400" dirty="0" smtClean="0"/>
              <a:t> </a:t>
            </a:r>
            <a:r>
              <a:rPr lang="en-US" sz="1400" b="1" dirty="0" smtClean="0">
                <a:solidFill>
                  <a:srgbClr val="0000FF"/>
                </a:solidFill>
              </a:rPr>
              <a:t>[</a:t>
            </a:r>
            <a:r>
              <a:rPr lang="cs-CZ" sz="1400" b="1" dirty="0" smtClean="0">
                <a:solidFill>
                  <a:srgbClr val="0000FF"/>
                </a:solidFill>
              </a:rPr>
              <a:t>cit.: 2012-04-18</a:t>
            </a:r>
            <a:r>
              <a:rPr lang="en-US" sz="1400" b="1" dirty="0" smtClean="0">
                <a:solidFill>
                  <a:srgbClr val="0000FF"/>
                </a:solidFill>
              </a:rPr>
              <a:t>]</a:t>
            </a:r>
            <a:endParaRPr lang="cs-CZ" sz="1400" b="1" dirty="0" smtClean="0">
              <a:solidFill>
                <a:srgbClr val="0000FF"/>
              </a:solidFill>
            </a:endParaRPr>
          </a:p>
          <a:p>
            <a:pPr>
              <a:buNone/>
            </a:pPr>
            <a:r>
              <a:rPr lang="en-US" sz="1400" b="1" dirty="0" smtClean="0">
                <a:solidFill>
                  <a:srgbClr val="0000FF"/>
                </a:solidFill>
                <a:hlinkClick r:id="rId6"/>
              </a:rPr>
              <a:t>http://www.techmania.cz/edutorium/data/fil_0933.gif</a:t>
            </a:r>
            <a:r>
              <a:rPr lang="cs-CZ" sz="1400" b="1" dirty="0" smtClean="0">
                <a:solidFill>
                  <a:srgbClr val="0000FF"/>
                </a:solidFill>
              </a:rPr>
              <a:t> </a:t>
            </a:r>
            <a:r>
              <a:rPr lang="en-US" sz="1400" b="1" dirty="0" smtClean="0">
                <a:solidFill>
                  <a:srgbClr val="0000FF"/>
                </a:solidFill>
              </a:rPr>
              <a:t>[</a:t>
            </a:r>
            <a:r>
              <a:rPr lang="cs-CZ" sz="1400" b="1" dirty="0" smtClean="0">
                <a:solidFill>
                  <a:srgbClr val="0000FF"/>
                </a:solidFill>
              </a:rPr>
              <a:t>cit.: 2012-04-18</a:t>
            </a:r>
            <a:r>
              <a:rPr lang="en-US" sz="1400" b="1" dirty="0" smtClean="0">
                <a:solidFill>
                  <a:srgbClr val="0000FF"/>
                </a:solidFill>
              </a:rPr>
              <a:t>]</a:t>
            </a:r>
            <a:endParaRPr lang="cs-CZ" sz="1400" b="1" dirty="0" smtClean="0">
              <a:solidFill>
                <a:srgbClr val="0000FF"/>
              </a:solidFill>
            </a:endParaRPr>
          </a:p>
          <a:p>
            <a:pPr>
              <a:buNone/>
            </a:pPr>
            <a:r>
              <a:rPr lang="en-US" sz="1400" b="1" dirty="0" smtClean="0">
                <a:solidFill>
                  <a:srgbClr val="0000FF"/>
                </a:solidFill>
                <a:hlinkClick r:id="rId7"/>
              </a:rPr>
              <a:t>http://www.techmania.cz/edutorium/data/fil_0855.gif</a:t>
            </a:r>
            <a:r>
              <a:rPr lang="cs-CZ" sz="1400" b="1" dirty="0" smtClean="0">
                <a:solidFill>
                  <a:srgbClr val="0000FF"/>
                </a:solidFill>
              </a:rPr>
              <a:t> </a:t>
            </a:r>
            <a:r>
              <a:rPr lang="en-US" sz="1400" b="1" dirty="0" smtClean="0">
                <a:solidFill>
                  <a:srgbClr val="0000FF"/>
                </a:solidFill>
              </a:rPr>
              <a:t>[</a:t>
            </a:r>
            <a:r>
              <a:rPr lang="cs-CZ" sz="1400" b="1" dirty="0" smtClean="0">
                <a:solidFill>
                  <a:srgbClr val="0000FF"/>
                </a:solidFill>
              </a:rPr>
              <a:t>cit.: 2012-04-18</a:t>
            </a:r>
            <a:r>
              <a:rPr lang="en-US" sz="1400" b="1" dirty="0" smtClean="0">
                <a:solidFill>
                  <a:srgbClr val="0000FF"/>
                </a:solidFill>
              </a:rPr>
              <a:t>]</a:t>
            </a:r>
            <a:endParaRPr lang="cs-CZ" sz="1400" b="1" dirty="0" smtClean="0">
              <a:solidFill>
                <a:srgbClr val="0000FF"/>
              </a:solidFill>
            </a:endParaRPr>
          </a:p>
          <a:p>
            <a:pPr>
              <a:buNone/>
            </a:pPr>
            <a:r>
              <a:rPr lang="cs-CZ" sz="1400" b="1" dirty="0" smtClean="0">
                <a:solidFill>
                  <a:srgbClr val="0000FF"/>
                </a:solidFill>
                <a:hlinkClick r:id="rId8"/>
              </a:rPr>
              <a:t>http://www.</a:t>
            </a:r>
            <a:r>
              <a:rPr lang="cs-CZ" sz="1400" b="1" dirty="0" err="1" smtClean="0">
                <a:solidFill>
                  <a:srgbClr val="0000FF"/>
                </a:solidFill>
                <a:hlinkClick r:id="rId8"/>
              </a:rPr>
              <a:t>zscholtice.cz</a:t>
            </a:r>
            <a:r>
              <a:rPr lang="cs-CZ" sz="1400" b="1" dirty="0" smtClean="0">
                <a:solidFill>
                  <a:srgbClr val="0000FF"/>
                </a:solidFill>
                <a:hlinkClick r:id="rId8"/>
              </a:rPr>
              <a:t>/</a:t>
            </a:r>
            <a:r>
              <a:rPr lang="cs-CZ" sz="1400" b="1" dirty="0" err="1" smtClean="0">
                <a:solidFill>
                  <a:srgbClr val="0000FF"/>
                </a:solidFill>
                <a:hlinkClick r:id="rId8"/>
              </a:rPr>
              <a:t>svs</a:t>
            </a:r>
            <a:r>
              <a:rPr lang="cs-CZ" sz="1400" b="1" dirty="0" smtClean="0">
                <a:solidFill>
                  <a:srgbClr val="0000FF"/>
                </a:solidFill>
                <a:hlinkClick r:id="rId8"/>
              </a:rPr>
              <a:t>/</a:t>
            </a:r>
            <a:r>
              <a:rPr lang="cs-CZ" sz="1400" b="1" dirty="0" err="1" smtClean="0">
                <a:solidFill>
                  <a:srgbClr val="0000FF"/>
                </a:solidFill>
                <a:hlinkClick r:id="rId8"/>
              </a:rPr>
              <a:t>lacko</a:t>
            </a:r>
            <a:r>
              <a:rPr lang="cs-CZ" sz="1400" b="1" dirty="0" smtClean="0">
                <a:solidFill>
                  <a:srgbClr val="0000FF"/>
                </a:solidFill>
                <a:hlinkClick r:id="rId8"/>
              </a:rPr>
              <a:t>/fyzika_7roc/</a:t>
            </a:r>
            <a:r>
              <a:rPr lang="cs-CZ" sz="1400" b="1" dirty="0" err="1" smtClean="0">
                <a:solidFill>
                  <a:srgbClr val="0000FF"/>
                </a:solidFill>
                <a:hlinkClick r:id="rId8"/>
              </a:rPr>
              <a:t>skladanisil</a:t>
            </a:r>
            <a:r>
              <a:rPr lang="cs-CZ" sz="1400" b="1" dirty="0" smtClean="0">
                <a:solidFill>
                  <a:srgbClr val="0000FF"/>
                </a:solidFill>
                <a:hlinkClick r:id="rId8"/>
              </a:rPr>
              <a:t>/obrazky/</a:t>
            </a:r>
            <a:r>
              <a:rPr lang="cs-CZ" sz="1400" b="1" dirty="0" err="1" smtClean="0">
                <a:solidFill>
                  <a:srgbClr val="0000FF"/>
                </a:solidFill>
                <a:hlinkClick r:id="rId8"/>
              </a:rPr>
              <a:t>soucetsil.png</a:t>
            </a:r>
            <a:r>
              <a:rPr lang="cs-CZ" sz="1400" b="1" dirty="0" smtClean="0">
                <a:solidFill>
                  <a:srgbClr val="0000FF"/>
                </a:solidFill>
              </a:rPr>
              <a:t> cit.: 2012-04-18</a:t>
            </a:r>
            <a:r>
              <a:rPr lang="en-US" sz="1400" b="1" dirty="0" smtClean="0">
                <a:solidFill>
                  <a:srgbClr val="0000FF"/>
                </a:solidFill>
              </a:rPr>
              <a:t>]</a:t>
            </a:r>
            <a:endParaRPr lang="cs-CZ" sz="1400" b="1" dirty="0" smtClean="0">
              <a:solidFill>
                <a:srgbClr val="0000FF"/>
              </a:solidFill>
            </a:endParaRPr>
          </a:p>
          <a:p>
            <a:pPr>
              <a:buNone/>
            </a:pPr>
            <a:r>
              <a:rPr lang="en-US" sz="1400" b="1" dirty="0" smtClean="0">
                <a:solidFill>
                  <a:srgbClr val="0000FF"/>
                </a:solidFill>
                <a:hlinkClick r:id="rId9"/>
              </a:rPr>
              <a:t>http://www.vyukovematerialy.cz/fyzika/obr7/sklad2.jpg</a:t>
            </a:r>
            <a:r>
              <a:rPr lang="cs-CZ" sz="1400" b="1" dirty="0" smtClean="0">
                <a:solidFill>
                  <a:srgbClr val="0000FF"/>
                </a:solidFill>
              </a:rPr>
              <a:t> </a:t>
            </a:r>
            <a:r>
              <a:rPr lang="en-US" sz="1400" b="1" dirty="0" smtClean="0">
                <a:solidFill>
                  <a:srgbClr val="0000FF"/>
                </a:solidFill>
              </a:rPr>
              <a:t>[</a:t>
            </a:r>
            <a:r>
              <a:rPr lang="cs-CZ" sz="1400" b="1" dirty="0" smtClean="0">
                <a:solidFill>
                  <a:srgbClr val="0000FF"/>
                </a:solidFill>
              </a:rPr>
              <a:t>cit.: 2012-04-18</a:t>
            </a:r>
            <a:r>
              <a:rPr lang="en-US" sz="1400" b="1" dirty="0" smtClean="0">
                <a:solidFill>
                  <a:srgbClr val="0000FF"/>
                </a:solidFill>
              </a:rPr>
              <a:t>]</a:t>
            </a:r>
            <a:endParaRPr lang="cs-CZ" sz="1400" b="1" dirty="0" smtClean="0">
              <a:solidFill>
                <a:srgbClr val="0000FF"/>
              </a:solidFill>
            </a:endParaRPr>
          </a:p>
          <a:p>
            <a:pPr>
              <a:buNone/>
            </a:pPr>
            <a:r>
              <a:rPr lang="en-US" sz="1400" b="1" dirty="0" smtClean="0">
                <a:solidFill>
                  <a:srgbClr val="0000FF"/>
                </a:solidFill>
                <a:hlinkClick r:id="rId10"/>
              </a:rPr>
              <a:t>http://www.vyukovematerialy.cz/fyzika/foto/20.jpg</a:t>
            </a:r>
            <a:r>
              <a:rPr lang="cs-CZ" sz="1400" b="1" dirty="0" smtClean="0">
                <a:solidFill>
                  <a:srgbClr val="0000FF"/>
                </a:solidFill>
              </a:rPr>
              <a:t> </a:t>
            </a:r>
            <a:r>
              <a:rPr lang="en-US" sz="1400" b="1" dirty="0" smtClean="0">
                <a:solidFill>
                  <a:srgbClr val="0000FF"/>
                </a:solidFill>
              </a:rPr>
              <a:t>[</a:t>
            </a:r>
            <a:r>
              <a:rPr lang="cs-CZ" sz="1400" b="1" dirty="0" smtClean="0">
                <a:solidFill>
                  <a:srgbClr val="0000FF"/>
                </a:solidFill>
              </a:rPr>
              <a:t>cit.: 2012-04-18</a:t>
            </a:r>
            <a:r>
              <a:rPr lang="en-US" sz="1400" b="1" dirty="0" smtClean="0">
                <a:solidFill>
                  <a:srgbClr val="0000FF"/>
                </a:solidFill>
              </a:rPr>
              <a:t>]</a:t>
            </a:r>
            <a:endParaRPr lang="cs-CZ" sz="1400" b="1" dirty="0" smtClean="0">
              <a:solidFill>
                <a:srgbClr val="0000FF"/>
              </a:solidFill>
            </a:endParaRPr>
          </a:p>
          <a:p>
            <a:pPr>
              <a:buNone/>
            </a:pPr>
            <a:r>
              <a:rPr lang="cs-CZ" sz="1400" dirty="0" smtClean="0">
                <a:hlinkClick r:id="rId11"/>
              </a:rPr>
              <a:t>http://nd01.jxs.cz/995/077/d0fab61b45_13189135_o2.jpg</a:t>
            </a:r>
            <a:r>
              <a:rPr lang="cs-CZ" sz="1400" dirty="0" smtClean="0"/>
              <a:t> </a:t>
            </a:r>
            <a:r>
              <a:rPr lang="en-US" sz="1400" b="1" dirty="0" smtClean="0">
                <a:solidFill>
                  <a:srgbClr val="0000FF"/>
                </a:solidFill>
              </a:rPr>
              <a:t>[</a:t>
            </a:r>
            <a:r>
              <a:rPr lang="cs-CZ" sz="1400" b="1" dirty="0" smtClean="0">
                <a:solidFill>
                  <a:srgbClr val="0000FF"/>
                </a:solidFill>
              </a:rPr>
              <a:t>cit.: 2012-04-18</a:t>
            </a:r>
            <a:r>
              <a:rPr lang="en-US" sz="1400" b="1" dirty="0" smtClean="0">
                <a:solidFill>
                  <a:srgbClr val="0000FF"/>
                </a:solidFill>
              </a:rPr>
              <a:t>]</a:t>
            </a:r>
            <a:endParaRPr lang="cs-CZ" sz="1400" b="1" dirty="0" smtClean="0">
              <a:solidFill>
                <a:srgbClr val="0000FF"/>
              </a:solidFill>
            </a:endParaRPr>
          </a:p>
          <a:p>
            <a:pPr>
              <a:buNone/>
            </a:pPr>
            <a:r>
              <a:rPr lang="cs-CZ" sz="1400" dirty="0" smtClean="0">
                <a:hlinkClick r:id="rId12"/>
              </a:rPr>
              <a:t>http://www.zsvltava.cz/fyzika/wp-content/uploads/2011/12/</a:t>
            </a:r>
            <a:r>
              <a:rPr lang="cs-CZ" sz="1400" dirty="0" err="1" smtClean="0">
                <a:hlinkClick r:id="rId12"/>
              </a:rPr>
              <a:t>panacek.jpg</a:t>
            </a:r>
            <a:r>
              <a:rPr lang="cs-CZ" sz="1400" dirty="0" smtClean="0"/>
              <a:t> </a:t>
            </a:r>
            <a:r>
              <a:rPr lang="en-US" sz="1400" b="1" dirty="0" smtClean="0">
                <a:solidFill>
                  <a:srgbClr val="0000FF"/>
                </a:solidFill>
              </a:rPr>
              <a:t>[</a:t>
            </a:r>
            <a:r>
              <a:rPr lang="cs-CZ" sz="1400" b="1" dirty="0" smtClean="0">
                <a:solidFill>
                  <a:srgbClr val="0000FF"/>
                </a:solidFill>
              </a:rPr>
              <a:t>cit.: 2012-04-18</a:t>
            </a:r>
            <a:r>
              <a:rPr lang="en-US" sz="1400" b="1" dirty="0" smtClean="0">
                <a:solidFill>
                  <a:srgbClr val="0000FF"/>
                </a:solidFill>
              </a:rPr>
              <a:t>]</a:t>
            </a:r>
            <a:endParaRPr lang="cs-CZ" sz="1400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54032"/>
          </a:xfrm>
        </p:spPr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00B050"/>
                </a:solidFill>
                <a:effectLst/>
              </a:rPr>
              <a:t>Použité zdroje:</a:t>
            </a:r>
            <a:endParaRPr lang="cs-CZ" sz="3600" dirty="0">
              <a:solidFill>
                <a:srgbClr val="00B050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214422"/>
            <a:ext cx="8229600" cy="4792869"/>
          </a:xfrm>
        </p:spPr>
        <p:txBody>
          <a:bodyPr>
            <a:normAutofit lnSpcReduction="10000"/>
          </a:bodyPr>
          <a:lstStyle/>
          <a:p>
            <a:pPr marL="624078" indent="-514350">
              <a:buAutoNum type="arabicParenR"/>
            </a:pPr>
            <a:r>
              <a:rPr lang="cs-CZ" sz="2800" b="1" dirty="0" smtClean="0">
                <a:solidFill>
                  <a:srgbClr val="0070C0"/>
                </a:solidFill>
              </a:rPr>
              <a:t>Žák popíše těžiště tělesa.</a:t>
            </a:r>
          </a:p>
          <a:p>
            <a:pPr marL="624078" indent="-514350">
              <a:buAutoNum type="arabicParenR"/>
            </a:pPr>
            <a:r>
              <a:rPr lang="cs-CZ" sz="2800" b="1" dirty="0" smtClean="0">
                <a:solidFill>
                  <a:srgbClr val="0070C0"/>
                </a:solidFill>
              </a:rPr>
              <a:t>Žák vymyslí jednoduchý pokus určení těžiště tělesa.</a:t>
            </a:r>
          </a:p>
          <a:p>
            <a:pPr marL="624078" indent="-514350">
              <a:buAutoNum type="arabicParenR"/>
            </a:pPr>
            <a:r>
              <a:rPr lang="cs-CZ" sz="2800" b="1" dirty="0" smtClean="0">
                <a:solidFill>
                  <a:srgbClr val="0070C0"/>
                </a:solidFill>
              </a:rPr>
              <a:t>Žák odpovídá na praktické otázky s tématem těžiště a stabilita tělesa.</a:t>
            </a:r>
          </a:p>
          <a:p>
            <a:pPr marL="624078" indent="-514350">
              <a:buAutoNum type="arabicParenR"/>
            </a:pPr>
            <a:r>
              <a:rPr lang="cs-CZ" sz="2800" b="1" dirty="0" smtClean="0">
                <a:solidFill>
                  <a:srgbClr val="0070C0"/>
                </a:solidFill>
              </a:rPr>
              <a:t>Žák zná rovnovážné polohy tělesa (stálou, volnou a vratkou).</a:t>
            </a:r>
          </a:p>
          <a:p>
            <a:pPr marL="624078" indent="-514350">
              <a:buAutoNum type="arabicParenR"/>
            </a:pPr>
            <a:r>
              <a:rPr lang="cs-CZ" sz="2800" b="1" dirty="0" smtClean="0">
                <a:solidFill>
                  <a:srgbClr val="0070C0"/>
                </a:solidFill>
              </a:rPr>
              <a:t>Žák dokáže rozlišit rovnovážné polohy těles.</a:t>
            </a:r>
          </a:p>
          <a:p>
            <a:pPr marL="624078" indent="-514350">
              <a:buAutoNum type="arabicParenR"/>
            </a:pPr>
            <a:r>
              <a:rPr lang="cs-CZ" sz="2800" b="1" dirty="0" smtClean="0">
                <a:solidFill>
                  <a:srgbClr val="0070C0"/>
                </a:solidFill>
              </a:rPr>
              <a:t>Žák skládá síly stejného, opačného a různého směru.</a:t>
            </a:r>
            <a:endParaRPr lang="cs-CZ" sz="2800" b="1" dirty="0">
              <a:solidFill>
                <a:srgbClr val="0070C0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6908"/>
          </a:xfrm>
        </p:spPr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002060"/>
                </a:solidFill>
              </a:rPr>
              <a:t>Metodika prezentace:</a:t>
            </a:r>
            <a:endParaRPr lang="cs-CZ" sz="36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Shluk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Shlu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130</TotalTime>
  <Words>712</Words>
  <Application>Microsoft Office PowerPoint</Application>
  <PresentationFormat>Předvádění na obrazovce (4:3)</PresentationFormat>
  <Paragraphs>84</Paragraphs>
  <Slides>20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20</vt:i4>
      </vt:variant>
    </vt:vector>
  </HeadingPairs>
  <TitlesOfParts>
    <vt:vector size="21" baseType="lpstr">
      <vt:lpstr>Shluk</vt:lpstr>
      <vt:lpstr>Prezentace aplikace PowerPoint</vt:lpstr>
      <vt:lpstr>Charakterizuj pojem „těžiště tělesa“</vt:lpstr>
      <vt:lpstr>Řekni příklad jednoduchého pokusu, jak u tělesa najdeš těžnice a těžiště:</vt:lpstr>
      <vt:lpstr>Prezentace aplikace PowerPoint</vt:lpstr>
      <vt:lpstr>Kolik těžišť má těleso? Kde se těžiště nachází?</vt:lpstr>
      <vt:lpstr>Prezentace aplikace PowerPoint</vt:lpstr>
      <vt:lpstr>Uchop volně v různých místech trojúhelník na rýsování a zjisti, kde má těžiště.  Nachází se těžiště u všech stejných trojúhelníků na stejném místě?</vt:lpstr>
      <vt:lpstr>Odhadni, kde se nachází těžiště učebnice fyziky.</vt:lpstr>
      <vt:lpstr>Rozevři učebnici tak, aby desky obalu svíraly 90 stupňů a listy byly rovnoměrně rozprostřeny v prostoru.  Urči polohu těžiště.  Je toto těžiště na stejném místě jako v předchozím případě?</vt:lpstr>
      <vt:lpstr>Kde se nachází těžiště kola bicyklu? Ovlivňuje polohu těžiště hmotnost ventilku?</vt:lpstr>
      <vt:lpstr>Jaké znáš rovnovážné polohy podle vzájemné polohy těžiště a závěsu tělesa?</vt:lpstr>
      <vt:lpstr>Prezentace aplikace PowerPoint</vt:lpstr>
      <vt:lpstr>Proč dochází často k převrácení nákladních automobilů, které mají umístěn těžký náklad vysoko na korbě?</vt:lpstr>
      <vt:lpstr>Který vánoční stromek má větší stabilitu, stromeček upevněný v těžkém litinovém stojanu, nebo stromeček upevněný ve stejně velkém, ale lehkém dřevěném stojanu?</vt:lpstr>
      <vt:lpstr>Vyjmenuj všechny varianty skládání sil.</vt:lpstr>
      <vt:lpstr> Znázorni skládání dvou sil stejného směru. </vt:lpstr>
      <vt:lpstr> Znázorni skládání dvou sil opačného směru. </vt:lpstr>
      <vt:lpstr>Znázorni skládání dvou sil různého směru</vt:lpstr>
      <vt:lpstr>Použité zdroje:</vt:lpstr>
      <vt:lpstr>Metodika prezentace:</vt:lpstr>
    </vt:vector>
  </TitlesOfParts>
  <Company>Franc-omitky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Radlena</dc:creator>
  <cp:lastModifiedBy>Jan Táborský</cp:lastModifiedBy>
  <cp:revision>19</cp:revision>
  <dcterms:created xsi:type="dcterms:W3CDTF">2012-04-07T15:56:46Z</dcterms:created>
  <dcterms:modified xsi:type="dcterms:W3CDTF">2012-06-16T09:04:13Z</dcterms:modified>
</cp:coreProperties>
</file>