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9"/>
  </p:notesMasterIdLst>
  <p:sldIdLst>
    <p:sldId id="256" r:id="rId2"/>
    <p:sldId id="259" r:id="rId3"/>
    <p:sldId id="260" r:id="rId4"/>
    <p:sldId id="261" r:id="rId5"/>
    <p:sldId id="264" r:id="rId6"/>
    <p:sldId id="263" r:id="rId7"/>
    <p:sldId id="265" r:id="rId8"/>
    <p:sldId id="266" r:id="rId9"/>
    <p:sldId id="267" r:id="rId10"/>
    <p:sldId id="268" r:id="rId11"/>
    <p:sldId id="269" r:id="rId12"/>
    <p:sldId id="271" r:id="rId13"/>
    <p:sldId id="270" r:id="rId14"/>
    <p:sldId id="272" r:id="rId15"/>
    <p:sldId id="273" r:id="rId16"/>
    <p:sldId id="257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66"/>
    <a:srgbClr val="CC00CC"/>
    <a:srgbClr val="0066CC"/>
    <a:srgbClr val="0000FF"/>
    <a:srgbClr val="00FF00"/>
    <a:srgbClr val="800080"/>
    <a:srgbClr val="008000"/>
    <a:srgbClr val="00CC00"/>
    <a:srgbClr val="CC0099"/>
    <a:srgbClr val="00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9241E9-6B27-4D2A-9AD5-A7391255946C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B75E7E-A3AC-46AF-8C7F-7E7DE0E842E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1189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B75E7E-A3AC-46AF-8C7F-7E7DE0E842E6}" type="slidenum">
              <a:rPr lang="cs-CZ" smtClean="0"/>
              <a:pPr/>
              <a:t>3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1348844-DC96-4629-ACBE-F8300BFAFDD0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AD66210-0C59-47B3-B501-B98A3D4C4A1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8844-DC96-4629-ACBE-F8300BFAFDD0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D66210-0C59-47B3-B501-B98A3D4C4A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8844-DC96-4629-ACBE-F8300BFAFDD0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D66210-0C59-47B3-B501-B98A3D4C4A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8844-DC96-4629-ACBE-F8300BFAFDD0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D66210-0C59-47B3-B501-B98A3D4C4A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8844-DC96-4629-ACBE-F8300BFAFDD0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D66210-0C59-47B3-B501-B98A3D4C4A1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8844-DC96-4629-ACBE-F8300BFAFDD0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D66210-0C59-47B3-B501-B98A3D4C4A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8844-DC96-4629-ACBE-F8300BFAFDD0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D66210-0C59-47B3-B501-B98A3D4C4A1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1348844-DC96-4629-ACBE-F8300BFAFDD0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D66210-0C59-47B3-B501-B98A3D4C4A1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1348844-DC96-4629-ACBE-F8300BFAFDD0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AD66210-0C59-47B3-B501-B98A3D4C4A19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8844-DC96-4629-ACBE-F8300BFAFDD0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D66210-0C59-47B3-B501-B98A3D4C4A1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1348844-DC96-4629-ACBE-F8300BFAFDD0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AD66210-0C59-47B3-B501-B98A3D4C4A1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1348844-DC96-4629-ACBE-F8300BFAFDD0}" type="datetimeFigureOut">
              <a:rPr lang="cs-CZ" smtClean="0"/>
              <a:pPr/>
              <a:t>16.6.2012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AD66210-0C59-47B3-B501-B98A3D4C4A19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a/a3/Polea-simple-fija.jpg/180px-Polea-simple-fija.jpg" TargetMode="External"/><Relationship Id="rId3" Type="http://schemas.openxmlformats.org/officeDocument/2006/relationships/hyperlink" Target="http://nd01.jxs.cz/878/140/17cd2930e4_45300643_o2.jpg" TargetMode="External"/><Relationship Id="rId7" Type="http://schemas.openxmlformats.org/officeDocument/2006/relationships/hyperlink" Target="http://fyzikavpraxi.g6.cz/_img/17/20110103_19_19_37_m.jpg" TargetMode="External"/><Relationship Id="rId12" Type="http://schemas.openxmlformats.org/officeDocument/2006/relationships/hyperlink" Target="http://www.ma-vybaveni-posiloven.cz/foto/foto33.jpg" TargetMode="External"/><Relationship Id="rId2" Type="http://schemas.openxmlformats.org/officeDocument/2006/relationships/hyperlink" Target="http://www.helago-cz.cz/public/content-images/cz/product/21206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anka.hys.cz/images/obrazky/paka.jpg" TargetMode="External"/><Relationship Id="rId11" Type="http://schemas.openxmlformats.org/officeDocument/2006/relationships/hyperlink" Target="http://upload.wikimedia.org/wikipedia/commons/thumb/1/17/Pulley3a.png/190px-Pulley3a.png" TargetMode="External"/><Relationship Id="rId5" Type="http://schemas.openxmlformats.org/officeDocument/2006/relationships/hyperlink" Target="http://www.ceskatelevize.cz/program/porady/10319921345/foto09/211563230150013_houpacka_01.jpg" TargetMode="External"/><Relationship Id="rId10" Type="http://schemas.openxmlformats.org/officeDocument/2006/relationships/hyperlink" Target="http://www.fyzika7.tym.sk/obrazky/volnakladka.jpg" TargetMode="External"/><Relationship Id="rId4" Type="http://schemas.openxmlformats.org/officeDocument/2006/relationships/hyperlink" Target="http://3zscheb.unas.cz/e-learning/fyzika%20web/paka/pakavy2.gif" TargetMode="External"/><Relationship Id="rId9" Type="http://schemas.openxmlformats.org/officeDocument/2006/relationships/hyperlink" Target="http://upload.wikimedia.org/wikipedia/commons/thumb/6/62/Polispasto2.jpg/180px-Polispasto2.jpg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477440" y="5775396"/>
            <a:ext cx="7421478" cy="714380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lvl="0" indent="-256032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/>
              <a:buChar char=""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9. ročníku</a:t>
            </a:r>
            <a:r>
              <a:rPr lang="cs-CZ" sz="1600" b="1" dirty="0" smtClean="0">
                <a:solidFill>
                  <a:srgbClr val="00B0F0"/>
                </a:solidFill>
              </a:rPr>
              <a:t>. Slouží k závěrečnému celkovému opakování učiva. Slouží k prověření znalostí. </a:t>
            </a:r>
            <a:endParaRPr lang="cs-CZ" sz="1600" b="1" noProof="0" dirty="0" smtClean="0">
              <a:solidFill>
                <a:srgbClr val="00B0F0"/>
              </a:solidFill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276538" y="4709586"/>
            <a:ext cx="7587028" cy="1071570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Páka, Kladka pevná, volná, kladkostroj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714612" y="1589436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04/2012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>
                <a:solidFill>
                  <a:srgbClr val="002060"/>
                </a:solidFill>
              </a:rPr>
              <a:t>VY_32_INOVACE_FY.ZP.9.A.18_paka_kladka_pevna_volna_kladkostroj</a:t>
            </a:r>
            <a:endParaRPr lang="cs-CZ" b="1" dirty="0" smtClean="0">
              <a:solidFill>
                <a:srgbClr val="002060"/>
              </a:solidFill>
            </a:endParaRPr>
          </a:p>
          <a:p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404664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92088"/>
            <a:ext cx="5672777" cy="109609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85720" y="1500174"/>
            <a:ext cx="3071834" cy="4376563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CC0099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Rovnováha na páce nastane, právě když součin ramene síly a velikosti síly na levé straně se rovná součinu ramene síly a velikosti síly na pravé straně.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99"/>
                </a:solidFill>
              </a:rPr>
              <a:t>a</a:t>
            </a:r>
            <a:r>
              <a:rPr lang="cs-CZ" sz="2800" b="1" baseline="-25000" dirty="0" smtClean="0">
                <a:solidFill>
                  <a:srgbClr val="CC0099"/>
                </a:solidFill>
              </a:rPr>
              <a:t>1</a:t>
            </a:r>
            <a:r>
              <a:rPr lang="cs-CZ" sz="2800" b="1" dirty="0" smtClean="0">
                <a:solidFill>
                  <a:srgbClr val="CC0099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CC0099"/>
                </a:solidFill>
              </a:rPr>
              <a:t>F</a:t>
            </a:r>
            <a:r>
              <a:rPr lang="cs-CZ" sz="2800" b="1" baseline="-25000" dirty="0" smtClean="0">
                <a:solidFill>
                  <a:srgbClr val="CC0099"/>
                </a:solidFill>
              </a:rPr>
              <a:t>1</a:t>
            </a:r>
            <a:r>
              <a:rPr lang="cs-CZ" sz="2800" b="1" dirty="0" smtClean="0">
                <a:solidFill>
                  <a:srgbClr val="CC0099"/>
                </a:solidFill>
              </a:rPr>
              <a:t>=a</a:t>
            </a:r>
            <a:r>
              <a:rPr lang="cs-CZ" sz="2800" b="1" baseline="-25000" dirty="0" smtClean="0">
                <a:solidFill>
                  <a:srgbClr val="CC0099"/>
                </a:solidFill>
              </a:rPr>
              <a:t>2</a:t>
            </a:r>
            <a:r>
              <a:rPr lang="cs-CZ" sz="2800" b="1" dirty="0" smtClean="0">
                <a:solidFill>
                  <a:srgbClr val="CC0099"/>
                </a:solidFill>
                <a:latin typeface="Arial"/>
                <a:cs typeface="Arial"/>
              </a:rPr>
              <a:t>∙</a:t>
            </a:r>
            <a:r>
              <a:rPr lang="cs-CZ" sz="2800" b="1" dirty="0" smtClean="0">
                <a:solidFill>
                  <a:srgbClr val="CC0099"/>
                </a:solidFill>
              </a:rPr>
              <a:t>F</a:t>
            </a:r>
            <a:r>
              <a:rPr lang="cs-CZ" sz="2800" b="1" baseline="-25000" dirty="0" smtClean="0">
                <a:solidFill>
                  <a:srgbClr val="CC0099"/>
                </a:solidFill>
              </a:rPr>
              <a:t>2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Řekni, kdy na páce nastane rovnováha.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2357430"/>
            <a:ext cx="5413775" cy="374452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u="sng" dirty="0" smtClean="0">
                <a:solidFill>
                  <a:srgbClr val="000099"/>
                </a:solidFill>
              </a:rPr>
              <a:t>Odpověď: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Páka se začne otáčet ve směru síly, jejíž součin s délkou ramene je větší.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Součin ramene síly a velikosti síly nazýváme MOMENT SÍLY:</a:t>
            </a:r>
          </a:p>
          <a:p>
            <a:pPr>
              <a:buNone/>
            </a:pPr>
            <a:r>
              <a:rPr lang="cs-CZ" b="1" u="sng" dirty="0" smtClean="0">
                <a:solidFill>
                  <a:srgbClr val="000099"/>
                </a:solidFill>
              </a:rPr>
              <a:t>M=a</a:t>
            </a:r>
            <a:r>
              <a:rPr lang="cs-CZ" b="1" u="sng" dirty="0" smtClean="0">
                <a:solidFill>
                  <a:srgbClr val="000099"/>
                </a:solidFill>
                <a:latin typeface="Arial"/>
                <a:cs typeface="Arial"/>
              </a:rPr>
              <a:t>∙</a:t>
            </a:r>
            <a:r>
              <a:rPr lang="cs-CZ" b="1" u="sng" dirty="0" smtClean="0">
                <a:solidFill>
                  <a:srgbClr val="000099"/>
                </a:solidFill>
              </a:rPr>
              <a:t>F</a:t>
            </a:r>
          </a:p>
          <a:p>
            <a:pPr>
              <a:buNone/>
            </a:pPr>
            <a:r>
              <a:rPr lang="cs-CZ" b="1" dirty="0" smtClean="0">
                <a:solidFill>
                  <a:srgbClr val="000099"/>
                </a:solidFill>
              </a:rPr>
              <a:t>Protože síla se vyjadřuje v newtonech a délka v metrech, je jednotkou momentu síly </a:t>
            </a:r>
            <a:r>
              <a:rPr lang="cs-CZ" b="1" u="sng" dirty="0" smtClean="0">
                <a:solidFill>
                  <a:srgbClr val="000099"/>
                </a:solidFill>
              </a:rPr>
              <a:t>newtonmetr </a:t>
            </a:r>
            <a:r>
              <a:rPr lang="en-US" b="1" u="sng" dirty="0" smtClean="0">
                <a:solidFill>
                  <a:srgbClr val="000099"/>
                </a:solidFill>
              </a:rPr>
              <a:t>[</a:t>
            </a:r>
            <a:r>
              <a:rPr lang="cs-CZ" b="1" u="sng" dirty="0" smtClean="0">
                <a:solidFill>
                  <a:srgbClr val="000099"/>
                </a:solidFill>
              </a:rPr>
              <a:t>Nm</a:t>
            </a:r>
            <a:r>
              <a:rPr lang="en-US" b="1" u="sng" dirty="0" smtClean="0">
                <a:solidFill>
                  <a:srgbClr val="000099"/>
                </a:solidFill>
              </a:rPr>
              <a:t>]</a:t>
            </a:r>
            <a:r>
              <a:rPr lang="cs-CZ" b="1" u="sng" dirty="0" smtClean="0">
                <a:solidFill>
                  <a:srgbClr val="000099"/>
                </a:solidFill>
              </a:rPr>
              <a:t>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Co se stane, pokud na páce nenastane rovnováha?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387649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u="sng" dirty="0" smtClean="0">
                <a:solidFill>
                  <a:srgbClr val="006600"/>
                </a:solidFill>
              </a:rPr>
              <a:t>Odpověď:</a:t>
            </a:r>
          </a:p>
          <a:p>
            <a:pPr marL="514350" indent="-514350">
              <a:buNone/>
            </a:pPr>
            <a:r>
              <a:rPr lang="cs-CZ" sz="3600" b="1" dirty="0" smtClean="0">
                <a:solidFill>
                  <a:srgbClr val="006600"/>
                </a:solidFill>
              </a:rPr>
              <a:t>1. DVOJZVRATNÁ: síly působí na obou stranách od bodu otáčení.</a:t>
            </a:r>
          </a:p>
          <a:p>
            <a:pPr marL="514350" indent="-514350">
              <a:buNone/>
            </a:pPr>
            <a:r>
              <a:rPr lang="cs-CZ" sz="3600" b="1" dirty="0" smtClean="0">
                <a:solidFill>
                  <a:srgbClr val="006600"/>
                </a:solidFill>
              </a:rPr>
              <a:t>2. JEDNOZVRATNÁ: síly působí na stejné straně od osy otáčení, mají však opačný směr.</a:t>
            </a:r>
            <a:endParaRPr lang="cs-CZ" sz="3600" b="1" u="sng" dirty="0">
              <a:solidFill>
                <a:srgbClr val="0066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Řekni, jak se páky rozdělují.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57298"/>
            <a:ext cx="8229600" cy="4143405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rybářská loďka s dvěma vesly,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užití tenisové rakety, příp. hokejky a jiných sportovních potřeb,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nůžky, řadící páka u automobilu, ovládací páka u letadla, lopata, rameno jeřábu atd.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klíč na utahování matic a šroubů,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otvírák , louskáček na ořech a mnoho dalších různých kuchyňských zařízení.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686568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Řekni praktické příklady páky.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3770697"/>
            <a:ext cx="2857520" cy="20656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7620" y="4071942"/>
            <a:ext cx="4895844" cy="2618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214282" y="285729"/>
            <a:ext cx="85011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800000"/>
                </a:solidFill>
              </a:rPr>
              <a:t>Urči, zda na obrázku je páka jednozvratná nebo dvojzvratná.</a:t>
            </a:r>
            <a:endParaRPr lang="cs-CZ" sz="2800" b="1" dirty="0">
              <a:solidFill>
                <a:srgbClr val="800000"/>
              </a:solidFill>
            </a:endParaRPr>
          </a:p>
        </p:txBody>
      </p:sp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0694" y="1214422"/>
            <a:ext cx="3000375" cy="2667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4282" y="1571612"/>
            <a:ext cx="4357718" cy="16704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94018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</a:rPr>
              <a:t>Vyřeš úlohu:</a:t>
            </a:r>
            <a:br>
              <a:rPr lang="cs-CZ" sz="3200" dirty="0" smtClean="0">
                <a:solidFill>
                  <a:srgbClr val="CC00CC"/>
                </a:solidFill>
              </a:rPr>
            </a:br>
            <a:r>
              <a:rPr lang="cs-CZ" sz="3200" dirty="0" smtClean="0">
                <a:solidFill>
                  <a:srgbClr val="CC00CC"/>
                </a:solidFill>
              </a:rPr>
              <a:t>Mirek, který má hmotnost 35 kg a Petr s hmotností 42 kg se chtějí příjemně houpat. Petr si sedl na pravou stranu houpačky 2 m od osy otáčení. Do jaké vzdálenosti od osy otáčení si musí na levé straně houpačky sednout Mirek?</a:t>
            </a:r>
            <a:endParaRPr lang="cs-CZ" sz="3200" dirty="0">
              <a:solidFill>
                <a:srgbClr val="CC00CC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3108" y="4357694"/>
            <a:ext cx="471490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Odpověď: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Mirek musí sedět ve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vzdálenosti 2,4 m od osy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660066"/>
                </a:solidFill>
              </a:rPr>
              <a:t>otáčení houpačky.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214818"/>
            <a:ext cx="8229600" cy="179247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3333FF"/>
                </a:solidFill>
              </a:rPr>
              <a:t>Odpověď: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3333FF"/>
                </a:solidFill>
              </a:rPr>
              <a:t>Člověk působí na držadla kolečka silou 200 N.</a:t>
            </a:r>
          </a:p>
          <a:p>
            <a:pPr>
              <a:buNone/>
            </a:pPr>
            <a:endParaRPr lang="cs-CZ" sz="2800" b="1" dirty="0">
              <a:solidFill>
                <a:srgbClr val="3333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442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Vyřeš úlohu: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</a:rPr>
              <a:t>Jakou silou působí člověk na držadla kolečka, jestliže na korbě je ve vzdálenosti 70 cm od osy kola kámen o hmotnosti 50 kg a držadla jsou ve vzdálenosti 175 cm od osy kola?</a:t>
            </a:r>
            <a:endParaRPr lang="cs-CZ" sz="32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2071678"/>
            <a:ext cx="4572032" cy="414340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>
                <a:solidFill>
                  <a:srgbClr val="009900"/>
                </a:solidFill>
              </a:rPr>
              <a:t>Odpověď: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009900"/>
                </a:solidFill>
              </a:rPr>
              <a:t>Rovnováha sil na kladce pevné nastane tehdy, jestliže na obou koncích lana působí stejně velké síly, platí tedy:</a:t>
            </a:r>
          </a:p>
          <a:p>
            <a:pPr algn="ctr">
              <a:buNone/>
            </a:pPr>
            <a:r>
              <a:rPr lang="cs-CZ" b="1" dirty="0" smtClean="0">
                <a:solidFill>
                  <a:srgbClr val="008000"/>
                </a:solidFill>
              </a:rPr>
              <a:t>F</a:t>
            </a:r>
            <a:r>
              <a:rPr lang="cs-CZ" b="1" baseline="-25000" dirty="0" smtClean="0">
                <a:solidFill>
                  <a:srgbClr val="008000"/>
                </a:solidFill>
              </a:rPr>
              <a:t>1</a:t>
            </a:r>
            <a:r>
              <a:rPr lang="cs-CZ" b="1" dirty="0" smtClean="0">
                <a:solidFill>
                  <a:srgbClr val="008000"/>
                </a:solidFill>
              </a:rPr>
              <a:t> = F</a:t>
            </a:r>
            <a:r>
              <a:rPr lang="cs-CZ" b="1" baseline="-25000" dirty="0" smtClean="0">
                <a:solidFill>
                  <a:srgbClr val="008000"/>
                </a:solidFill>
              </a:rPr>
              <a:t>2</a:t>
            </a:r>
            <a:endParaRPr lang="cs-CZ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00948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Odpověz na otázku:</a:t>
            </a:r>
            <a:br>
              <a:rPr lang="cs-CZ" sz="3200" dirty="0" smtClean="0">
                <a:solidFill>
                  <a:srgbClr val="008000"/>
                </a:solidFill>
                <a:effectLst/>
              </a:rPr>
            </a:br>
            <a:r>
              <a:rPr lang="cs-CZ" sz="3200" dirty="0" smtClean="0">
                <a:solidFill>
                  <a:srgbClr val="008000"/>
                </a:solidFill>
                <a:effectLst/>
              </a:rPr>
              <a:t>Kdy nastane rovnováha sil na pevné kladce?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72132" y="2285992"/>
            <a:ext cx="3262947" cy="3462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4214818"/>
            <a:ext cx="8229600" cy="179247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Odpověď:</a:t>
            </a:r>
          </a:p>
          <a:p>
            <a:pPr>
              <a:buNone/>
            </a:pPr>
            <a:r>
              <a:rPr lang="cs-CZ" sz="2800" b="1" u="sng" dirty="0" smtClean="0">
                <a:solidFill>
                  <a:srgbClr val="800080"/>
                </a:solidFill>
              </a:rPr>
              <a:t>Motor musí vyvinout tahovou sílu  1 300 N.</a:t>
            </a:r>
          </a:p>
          <a:p>
            <a:pPr>
              <a:buNone/>
            </a:pP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86861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200" dirty="0" smtClean="0">
                <a:solidFill>
                  <a:srgbClr val="CC0099"/>
                </a:solidFill>
                <a:effectLst/>
              </a:rPr>
              <a:t>Vyřeš úlohu: 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100" dirty="0" smtClean="0">
                <a:solidFill>
                  <a:srgbClr val="CC0099"/>
                </a:solidFill>
                <a:effectLst/>
              </a:rPr>
              <a:t>Jakou tahovou sílu musí vyvinout elektromotor nákladního výtahu, jestliže zdvihá dva pytle cementu přes kladku pevnou, každý po 50 kg a hmotnost samotné plošiny výtahu je 30 kg?</a:t>
            </a:r>
            <a:endParaRPr lang="cs-CZ" sz="3100" dirty="0">
              <a:solidFill>
                <a:srgbClr val="CC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785926"/>
            <a:ext cx="8329642" cy="422136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Odpověď: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Na obou koncích lana na kladce volné působí síly, které jsou poloviční, než je součet tíhy kladky volné a závaží na ní zavěšeného.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Platí vztah: 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F</a:t>
            </a:r>
            <a:r>
              <a:rPr lang="cs-CZ" sz="2800" b="1" baseline="-25000" dirty="0" smtClean="0">
                <a:solidFill>
                  <a:srgbClr val="0000FF"/>
                </a:solidFill>
              </a:rPr>
              <a:t>1</a:t>
            </a:r>
            <a:r>
              <a:rPr lang="cs-CZ" sz="2800" b="1" dirty="0" smtClean="0">
                <a:solidFill>
                  <a:srgbClr val="0000FF"/>
                </a:solidFill>
              </a:rPr>
              <a:t> = F</a:t>
            </a:r>
            <a:r>
              <a:rPr lang="cs-CZ" sz="2800" b="1" baseline="-25000" dirty="0" smtClean="0">
                <a:solidFill>
                  <a:srgbClr val="0000FF"/>
                </a:solidFill>
              </a:rPr>
              <a:t>2</a:t>
            </a:r>
            <a:r>
              <a:rPr lang="cs-CZ" sz="2800" b="1" dirty="0" smtClean="0">
                <a:solidFill>
                  <a:srgbClr val="0000FF"/>
                </a:solidFill>
              </a:rPr>
              <a:t> = G/2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0000FF"/>
                </a:solidFill>
              </a:rPr>
              <a:t>Síla, kterou těleso zvedáme, je rovna polovině tíhy zavěšeného tělesa.</a:t>
            </a:r>
          </a:p>
          <a:p>
            <a:pPr>
              <a:buNone/>
            </a:pP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Charakterizuj velikost sil na kladce volné.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71934" y="871520"/>
            <a:ext cx="3643338" cy="58293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071538" y="2285992"/>
            <a:ext cx="257176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800080"/>
                </a:solidFill>
              </a:rPr>
              <a:t>Kladka volná</a:t>
            </a:r>
            <a:endParaRPr lang="cs-CZ" sz="44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596" y="1071546"/>
            <a:ext cx="8229600" cy="278608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8000"/>
                </a:solidFill>
              </a:rPr>
              <a:t>Odpověď: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008000"/>
                </a:solidFill>
              </a:rPr>
              <a:t>Jednoduchý kladkostroj se skládá z jedné kladky volné a jedné kladky pevné.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008000"/>
                </a:solidFill>
              </a:rPr>
              <a:t>Síla, kterou působíme na konec lana, je rovna polovině tíhy břemene, platí vztah:</a:t>
            </a:r>
          </a:p>
          <a:p>
            <a:pPr algn="ctr">
              <a:buNone/>
            </a:pPr>
            <a:r>
              <a:rPr lang="cs-CZ" sz="2800" b="1" dirty="0" smtClean="0">
                <a:solidFill>
                  <a:srgbClr val="008000"/>
                </a:solidFill>
              </a:rPr>
              <a:t>F = G/2</a:t>
            </a:r>
          </a:p>
          <a:p>
            <a:pPr>
              <a:buNone/>
            </a:pP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CC00"/>
                </a:solidFill>
                <a:effectLst/>
              </a:rPr>
              <a:t>Jak vypadá jednoduchý kladkostroj?</a:t>
            </a:r>
            <a:endParaRPr lang="cs-CZ" sz="3200" dirty="0">
              <a:solidFill>
                <a:srgbClr val="00CC00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3504" y="3643314"/>
            <a:ext cx="3000396" cy="3000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ovéPole 4"/>
          <p:cNvSpPr txBox="1"/>
          <p:nvPr/>
        </p:nvSpPr>
        <p:spPr>
          <a:xfrm>
            <a:off x="1142976" y="5357826"/>
            <a:ext cx="40719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Složený kladkostroj</a:t>
            </a:r>
            <a:endParaRPr lang="cs-CZ" sz="2800" b="1" dirty="0">
              <a:solidFill>
                <a:srgbClr val="00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9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5" grpId="0" build="allAtOnce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4686304" cy="459087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66CC"/>
                </a:solidFill>
              </a:rPr>
              <a:t>Odpověď: 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0066CC"/>
                </a:solidFill>
              </a:rPr>
              <a:t>Kladkostroje jsou téměř na všech jeřábech a vyprošťovacích zařízeních, v autodílnách…k zdvihání motoru…atd.</a:t>
            </a:r>
          </a:p>
          <a:p>
            <a:pPr algn="ctr">
              <a:buNone/>
            </a:pPr>
            <a:r>
              <a:rPr lang="cs-CZ" sz="3200" b="1" dirty="0" smtClean="0">
                <a:solidFill>
                  <a:srgbClr val="0066CC"/>
                </a:solidFill>
              </a:rPr>
              <a:t> </a:t>
            </a:r>
            <a:endParaRPr lang="cs-CZ" sz="3200" b="1" dirty="0">
              <a:solidFill>
                <a:srgbClr val="0066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86502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Kde můžeš vidět kladkostroj?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72198" y="1714488"/>
            <a:ext cx="2414898" cy="44436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3786190"/>
            <a:ext cx="8229600" cy="222110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660066"/>
                </a:solidFill>
              </a:rPr>
              <a:t>Odpověď:</a:t>
            </a:r>
          </a:p>
          <a:p>
            <a:pPr algn="ctr">
              <a:buNone/>
            </a:pPr>
            <a:r>
              <a:rPr lang="cs-CZ" sz="4400" b="1" dirty="0" smtClean="0">
                <a:solidFill>
                  <a:srgbClr val="660066"/>
                </a:solidFill>
              </a:rPr>
              <a:t>Motor jeřábu musí vyvinout sílu 1550 N.</a:t>
            </a:r>
          </a:p>
          <a:p>
            <a:pPr>
              <a:buNone/>
            </a:pPr>
            <a:endParaRPr lang="cs-CZ" sz="3200" b="1" dirty="0">
              <a:solidFill>
                <a:srgbClr val="66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082924"/>
          </a:xfrm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CC00CC"/>
                </a:solidFill>
                <a:effectLst/>
              </a:rPr>
              <a:t>Vyřeš úlohu:</a:t>
            </a:r>
            <a:br>
              <a:rPr lang="cs-CZ" sz="3200" dirty="0" smtClean="0">
                <a:solidFill>
                  <a:srgbClr val="CC00CC"/>
                </a:solidFill>
                <a:effectLst/>
              </a:rPr>
            </a:br>
            <a:r>
              <a:rPr lang="cs-CZ" sz="3200" dirty="0" smtClean="0">
                <a:solidFill>
                  <a:srgbClr val="0070C0"/>
                </a:solidFill>
              </a:rPr>
              <a:t> </a:t>
            </a:r>
            <a:r>
              <a:rPr lang="cs-CZ" sz="3200" dirty="0" smtClean="0">
                <a:solidFill>
                  <a:srgbClr val="CC00CC"/>
                </a:solidFill>
                <a:effectLst/>
              </a:rPr>
              <a:t>Jakou sílu musí vyvinout motor jeřábu, jestliže zdvihá panel o hmotnosti 300 kg pomocí kladky volné o hmotnosti 10 kg?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22149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galerie office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00FF"/>
                </a:solidFill>
              </a:rPr>
              <a:t>http://cs.wikipedia.org/wiki/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2012-04-25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2"/>
              </a:rPr>
              <a:t>http://www.helago-cz.cz/public/content-images/cz/product/21206.jpg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2012-04-25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3"/>
              </a:rPr>
              <a:t>http://nd01.jxs.cz/878/140/17cd2930e4_45300643_o2.jpg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2012-04-25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4"/>
              </a:rPr>
              <a:t>http://3zscheb.unas.cz/e-learning/fyzika%20web/paka/pakavy2.gif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2012-04-25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5"/>
              </a:rPr>
              <a:t>http://www.ceskatelevize.cz/program/porady/10319921345/foto09/211563230150013_houpacka_01.jpg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2012-04-25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6"/>
              </a:rPr>
              <a:t>Http://www.hanka.hys.cz/images/obrazky/paka.jpg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2012-04-25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7"/>
              </a:rPr>
              <a:t>http://fyzikavpraxi.g6.cz/_img/17/20110103_19_19_37_m.jpg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2012-04-25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8"/>
              </a:rPr>
              <a:t>http://upload.wikimedia.org/wikipedia/commons/thumb/a/a3/Polea-simple-fija.jpg/180px-Polea-simple-fija.jpg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2012-04-25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9"/>
              </a:rPr>
              <a:t>http://upload.wikimedia.org/wikipedia/commons/thumb/6/62/Polispasto2.jpg/180px-Polispasto2.jpg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2012-04-25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10"/>
              </a:rPr>
              <a:t>http://www.fyzika7.tym.sk/obrazky/volnakladka.jpg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2012-04-25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00FF"/>
                </a:solidFill>
                <a:hlinkClick r:id="rId11"/>
              </a:rPr>
              <a:t>http://upload.wikimedia.org/wikipedia/commons/thumb/1/17/Pulley3a.png/190px-Pulley3a.png</a:t>
            </a:r>
            <a:r>
              <a:rPr lang="cs-CZ" sz="1400" b="1" dirty="0" smtClean="0">
                <a:solidFill>
                  <a:srgbClr val="0000FF"/>
                </a:solidFill>
              </a:rPr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2012-04-25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r>
              <a:rPr lang="cs-CZ" sz="1400" b="1" dirty="0" smtClean="0">
                <a:hlinkClick r:id="rId12"/>
              </a:rPr>
              <a:t>http://www.</a:t>
            </a:r>
            <a:r>
              <a:rPr lang="cs-CZ" sz="1400" b="1" dirty="0" err="1" smtClean="0">
                <a:hlinkClick r:id="rId12"/>
              </a:rPr>
              <a:t>ma</a:t>
            </a:r>
            <a:r>
              <a:rPr lang="cs-CZ" sz="1400" b="1" dirty="0" smtClean="0">
                <a:hlinkClick r:id="rId12"/>
              </a:rPr>
              <a:t>-vybaveni-posiloven.cz/foto/foto33.jpg</a:t>
            </a:r>
            <a:r>
              <a:rPr lang="cs-CZ" sz="1400" b="1" dirty="0" smtClean="0"/>
              <a:t> </a:t>
            </a:r>
            <a:r>
              <a:rPr lang="en-US" sz="1400" b="1" dirty="0" smtClean="0">
                <a:solidFill>
                  <a:srgbClr val="0000FF"/>
                </a:solidFill>
              </a:rPr>
              <a:t>[</a:t>
            </a:r>
            <a:r>
              <a:rPr lang="cs-CZ" sz="1400" b="1" dirty="0" smtClean="0">
                <a:solidFill>
                  <a:srgbClr val="0000FF"/>
                </a:solidFill>
              </a:rPr>
              <a:t>cit.: 2012-04-25</a:t>
            </a:r>
            <a:r>
              <a:rPr lang="en-US" sz="1400" b="1" dirty="0" smtClean="0">
                <a:solidFill>
                  <a:srgbClr val="0000FF"/>
                </a:solidFill>
              </a:rPr>
              <a:t>]</a:t>
            </a:r>
            <a:endParaRPr lang="cs-CZ" sz="1400" b="1" dirty="0" smtClean="0">
              <a:solidFill>
                <a:srgbClr val="0000FF"/>
              </a:solidFill>
            </a:endParaRPr>
          </a:p>
          <a:p>
            <a:pPr>
              <a:buNone/>
            </a:pPr>
            <a:endParaRPr lang="cs-CZ" sz="1400" b="1" dirty="0" smtClean="0">
              <a:solidFill>
                <a:srgbClr val="0000FF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33CC33"/>
                </a:solidFill>
              </a:rPr>
              <a:t>Použité zdroje:</a:t>
            </a:r>
            <a:endParaRPr lang="cs-CZ" sz="3600" b="1" dirty="0">
              <a:solidFill>
                <a:srgbClr val="33CC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lnSpcReduction="10000"/>
          </a:bodyPr>
          <a:lstStyle/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zná podmínku pro rovnovážný stav na páce.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umí vypočítat moment síly.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řekne, jak se rozděluje páka podle osy otáčení a působení sil.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vyjmenuje praktické příklady použití páky.</a:t>
            </a:r>
            <a:endParaRPr lang="cs-CZ" sz="2400" b="1" dirty="0">
              <a:solidFill>
                <a:srgbClr val="0070C0"/>
              </a:solidFill>
            </a:endParaRP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určí na obrázcích, zda se jedná o páku jednozvratnou nebo dvojzvratnou.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umí vyřešit úlohy na použití páky.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řekne, kdy nastává rovnováha sil na kladce pevné a volné.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vyřeší úlohy na použití kladky pevné a volné.</a:t>
            </a:r>
          </a:p>
          <a:p>
            <a:pPr marL="566928" indent="-457200">
              <a:buAutoNum type="arabicParenR"/>
            </a:pPr>
            <a:r>
              <a:rPr lang="cs-CZ" sz="2400" b="1" dirty="0" smtClean="0">
                <a:solidFill>
                  <a:srgbClr val="0070C0"/>
                </a:solidFill>
              </a:rPr>
              <a:t>Žák umí popsat jednoduchý kladkostroj a zná příklady </a:t>
            </a:r>
            <a:r>
              <a:rPr lang="cs-CZ" sz="2400" b="1" smtClean="0">
                <a:solidFill>
                  <a:srgbClr val="0070C0"/>
                </a:solidFill>
              </a:rPr>
              <a:t>použití kladkostroje.</a:t>
            </a:r>
            <a:endParaRPr lang="cs-CZ" sz="2400" b="1" dirty="0" smtClean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2060"/>
                </a:solidFill>
                <a:effectLst/>
              </a:rPr>
              <a:t>Metodika prezentace:</a:t>
            </a:r>
            <a:endParaRPr lang="cs-CZ" sz="3600" dirty="0">
              <a:solidFill>
                <a:srgbClr val="00206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96</TotalTime>
  <Words>697</Words>
  <Application>Microsoft Office PowerPoint</Application>
  <PresentationFormat>Předvádění na obrazovce (4:3)</PresentationFormat>
  <Paragraphs>90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Shluk</vt:lpstr>
      <vt:lpstr>Prezentace aplikace PowerPoint</vt:lpstr>
      <vt:lpstr>Řekni, kdy na páce nastane rovnováha.</vt:lpstr>
      <vt:lpstr>Co se stane, pokud na páce nenastane rovnováha?</vt:lpstr>
      <vt:lpstr>Řekni, jak se páky rozdělují.</vt:lpstr>
      <vt:lpstr>Řekni praktické příklady páky.</vt:lpstr>
      <vt:lpstr>Prezentace aplikace PowerPoint</vt:lpstr>
      <vt:lpstr>Vyřeš úlohu: Mirek, který má hmotnost 35 kg a Petr s hmotností 42 kg se chtějí příjemně houpat. Petr si sedl na pravou stranu houpačky 2 m od osy otáčení. Do jaké vzdálenosti od osy otáčení si musí na levé straně houpačky sednout Mirek?</vt:lpstr>
      <vt:lpstr>Vyřeš úlohu: Jakou silou působí člověk na držadla kolečka, jestliže na korbě je ve vzdálenosti 70 cm od osy kola kámen o hmotnosti 50 kg a držadla jsou ve vzdálenosti 175 cm od osy kola?</vt:lpstr>
      <vt:lpstr>Odpověz na otázku: Kdy nastane rovnováha sil na pevné kladce?</vt:lpstr>
      <vt:lpstr>Vyřeš úlohu:  Jakou tahovou sílu musí vyvinout elektromotor nákladního výtahu, jestliže zdvihá dva pytle cementu přes kladku pevnou, každý po 50 kg a hmotnost samotné plošiny výtahu je 30 kg?</vt:lpstr>
      <vt:lpstr>Charakterizuj velikost sil na kladce volné.</vt:lpstr>
      <vt:lpstr>Prezentace aplikace PowerPoint</vt:lpstr>
      <vt:lpstr>Jak vypadá jednoduchý kladkostroj?</vt:lpstr>
      <vt:lpstr>Kde můžeš vidět kladkostroj?</vt:lpstr>
      <vt:lpstr>Vyřeš úlohu:  Jakou sílu musí vyvinout motor jeřábu, jestliže zdvihá panel o hmotnosti 300 kg pomocí kladky volné o hmotnosti 10 kg?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Jan Táborský</cp:lastModifiedBy>
  <cp:revision>19</cp:revision>
  <dcterms:created xsi:type="dcterms:W3CDTF">2012-04-10T17:10:57Z</dcterms:created>
  <dcterms:modified xsi:type="dcterms:W3CDTF">2012-06-16T09:04:22Z</dcterms:modified>
</cp:coreProperties>
</file>