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71" r:id="rId6"/>
    <p:sldId id="272" r:id="rId7"/>
    <p:sldId id="273" r:id="rId8"/>
    <p:sldId id="274" r:id="rId9"/>
    <p:sldId id="262" r:id="rId10"/>
    <p:sldId id="263" r:id="rId11"/>
    <p:sldId id="264" r:id="rId12"/>
    <p:sldId id="265" r:id="rId13"/>
    <p:sldId id="275" r:id="rId14"/>
    <p:sldId id="270" r:id="rId15"/>
    <p:sldId id="276" r:id="rId16"/>
    <p:sldId id="277" r:id="rId17"/>
    <p:sldId id="278" r:id="rId18"/>
    <p:sldId id="266" r:id="rId19"/>
    <p:sldId id="267" r:id="rId20"/>
    <p:sldId id="269" r:id="rId21"/>
    <p:sldId id="257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66FF66"/>
    <a:srgbClr val="009900"/>
    <a:srgbClr val="000066"/>
    <a:srgbClr val="66CCFF"/>
    <a:srgbClr val="0033CC"/>
    <a:srgbClr val="99FF66"/>
    <a:srgbClr val="000099"/>
    <a:srgbClr val="66FF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928B2AF-633D-4E1D-A49C-CA2EDC077547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profs.com/quiz-school/upload/yuiupload/12273770.jpg" TargetMode="External"/><Relationship Id="rId2" Type="http://schemas.openxmlformats.org/officeDocument/2006/relationships/hyperlink" Target="http://upload.wikimedia.org/wikipedia/commons/thumb/5/50/Manometr.jpg/220px-Manomet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aletoservis.cz/storage/obr_produkty/PHW_2501.jpg" TargetMode="External"/><Relationship Id="rId5" Type="http://schemas.openxmlformats.org/officeDocument/2006/relationships/hyperlink" Target="http://stavebni-technika.cz/obr/clanky2/2007_04_liebherr_1.jpg" TargetMode="External"/><Relationship Id="rId4" Type="http://schemas.openxmlformats.org/officeDocument/2006/relationships/hyperlink" Target="http://www.techmania.cz/edutorium/data/fil_0946.gif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77440" y="5733256"/>
            <a:ext cx="7421478" cy="7143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11890" y="4806842"/>
            <a:ext cx="7587028" cy="92641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Tlak, tlaková síla, hydrostatický tlak, Pascalův zákon, hydraulické zařízení.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37992" y="1390522"/>
            <a:ext cx="58579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05/2012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VY_32_INOVACE_FY.ZP.9.A.20_Tlak_tlakova_sila_hydrostaticky_tlak_Pascaluv_zakon_hydraulicke_zarizeni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45166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9420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D60093"/>
                </a:solidFill>
              </a:rPr>
              <a:t>Tlak p vypočítáme, když tlakovou sílu F dělíme objemem tělesa V.(p=F/V)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D60093"/>
                </a:solidFill>
              </a:rPr>
              <a:t>Tlak p vypočítáme, když tlakovou sílu F dělíme obsahem plochy S, na kterou síla působí.(p=F/S)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D60093"/>
                </a:solidFill>
              </a:rPr>
              <a:t>Tlak p vypočítáme, když hmotnost tělesa m násobíme obsahem plochy S, na kterou síla působí.(p=m</a:t>
            </a:r>
            <a:r>
              <a:rPr lang="cs-CZ" sz="3200" b="1" dirty="0" smtClean="0">
                <a:solidFill>
                  <a:srgbClr val="D60093"/>
                </a:solidFill>
                <a:latin typeface="Arial"/>
                <a:cs typeface="Arial"/>
              </a:rPr>
              <a:t>∙S)</a:t>
            </a:r>
            <a:endParaRPr lang="cs-CZ" sz="3200" b="1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Odpověz na otázky, vyřeš úlohy: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Jak vypočítáme tlak tělesa působícího na určitou plochu?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Vyber správnou jednotku tlaku.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(Správně může být více odpovědí.)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596" y="1928802"/>
            <a:ext cx="2857520" cy="221457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N</a:t>
            </a:r>
          </a:p>
          <a:p>
            <a:pPr algn="ctr"/>
            <a:r>
              <a:rPr lang="cs-CZ" sz="3200" b="1" dirty="0">
                <a:solidFill>
                  <a:srgbClr val="000066"/>
                </a:solidFill>
              </a:rPr>
              <a:t>n</a:t>
            </a:r>
            <a:r>
              <a:rPr lang="cs-CZ" sz="3200" b="1" dirty="0" smtClean="0">
                <a:solidFill>
                  <a:srgbClr val="000066"/>
                </a:solidFill>
              </a:rPr>
              <a:t>ewton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500694" y="4286256"/>
            <a:ext cx="2857520" cy="221457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J</a:t>
            </a: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joule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143108" y="4357694"/>
            <a:ext cx="2857520" cy="221457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rgbClr val="000066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N.m</a:t>
            </a:r>
            <a:r>
              <a:rPr lang="cs-CZ" sz="3200" b="1" baseline="30000" dirty="0" smtClean="0">
                <a:solidFill>
                  <a:srgbClr val="000066"/>
                </a:solidFill>
              </a:rPr>
              <a:t>−2</a:t>
            </a:r>
            <a:endParaRPr lang="cs-CZ" sz="3200" b="1" dirty="0" smtClean="0">
              <a:solidFill>
                <a:srgbClr val="000066"/>
              </a:solidFill>
            </a:endParaRPr>
          </a:p>
          <a:p>
            <a:pPr algn="ctr"/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786182" y="1785926"/>
            <a:ext cx="2857520" cy="221457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Pa</a:t>
            </a: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pascal</a:t>
            </a:r>
            <a:endParaRPr lang="cs-CZ" sz="32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Jak vypočítáme hydrostatický tlak?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 správný vzorec pro výpočet hydrostatického tlaku.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2714620"/>
            <a:ext cx="3000396" cy="1214446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p</a:t>
            </a:r>
            <a:r>
              <a:rPr lang="cs-CZ" sz="3600" b="1" baseline="-25000" dirty="0" smtClean="0">
                <a:solidFill>
                  <a:srgbClr val="003300"/>
                </a:solidFill>
              </a:rPr>
              <a:t>h</a:t>
            </a:r>
            <a:r>
              <a:rPr lang="cs-CZ" sz="3600" b="1" dirty="0" smtClean="0">
                <a:solidFill>
                  <a:srgbClr val="003300"/>
                </a:solidFill>
              </a:rPr>
              <a:t>=h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∙</a:t>
            </a:r>
            <a:r>
              <a:rPr lang="el-GR" sz="3600" b="1" dirty="0" smtClean="0">
                <a:solidFill>
                  <a:srgbClr val="003300"/>
                </a:solidFill>
                <a:latin typeface="Arial"/>
                <a:cs typeface="Arial"/>
              </a:rPr>
              <a:t>ρ∙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g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00298" y="4500570"/>
            <a:ext cx="3000396" cy="1214446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p</a:t>
            </a:r>
            <a:r>
              <a:rPr lang="cs-CZ" sz="3600" b="1" baseline="-25000" dirty="0" smtClean="0">
                <a:solidFill>
                  <a:srgbClr val="003300"/>
                </a:solidFill>
              </a:rPr>
              <a:t>h</a:t>
            </a:r>
            <a:r>
              <a:rPr lang="cs-CZ" sz="3600" b="1" dirty="0" smtClean="0">
                <a:solidFill>
                  <a:srgbClr val="003300"/>
                </a:solidFill>
              </a:rPr>
              <a:t>=m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∙</a:t>
            </a:r>
            <a:r>
              <a:rPr lang="el-GR" sz="3600" b="1" dirty="0" smtClean="0">
                <a:solidFill>
                  <a:srgbClr val="003300"/>
                </a:solidFill>
                <a:latin typeface="Arial"/>
                <a:cs typeface="Arial"/>
              </a:rPr>
              <a:t>ρ∙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g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00562" y="2357430"/>
            <a:ext cx="3000396" cy="1214446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p</a:t>
            </a:r>
            <a:r>
              <a:rPr lang="cs-CZ" sz="3600" b="1" baseline="-25000" dirty="0" smtClean="0">
                <a:solidFill>
                  <a:srgbClr val="003300"/>
                </a:solidFill>
              </a:rPr>
              <a:t>h</a:t>
            </a:r>
            <a:r>
              <a:rPr lang="cs-CZ" sz="3600" b="1" dirty="0" smtClean="0">
                <a:solidFill>
                  <a:srgbClr val="003300"/>
                </a:solidFill>
              </a:rPr>
              <a:t>=V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∙</a:t>
            </a:r>
            <a:r>
              <a:rPr lang="el-GR" sz="3600" b="1" dirty="0" smtClean="0">
                <a:solidFill>
                  <a:srgbClr val="003300"/>
                </a:solidFill>
                <a:latin typeface="Arial"/>
                <a:cs typeface="Arial"/>
              </a:rPr>
              <a:t>ρ∙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g</a:t>
            </a:r>
            <a:endParaRPr lang="cs-CZ" sz="36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714620"/>
            <a:ext cx="3829048" cy="21431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Zvětšením plochy snížíme velikost tlaku.</a:t>
            </a:r>
          </a:p>
          <a:p>
            <a:pPr>
              <a:buNone/>
            </a:pP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K chození po sněhu se používají sněžnice. </a:t>
            </a:r>
            <a:br>
              <a:rPr lang="cs-CZ" sz="3600" dirty="0" smtClean="0">
                <a:solidFill>
                  <a:srgbClr val="CC0000"/>
                </a:solidFill>
                <a:effectLst/>
              </a:rPr>
            </a:br>
            <a:r>
              <a:rPr lang="cs-CZ" sz="3600" dirty="0" smtClean="0">
                <a:solidFill>
                  <a:srgbClr val="CC0000"/>
                </a:solidFill>
                <a:effectLst/>
              </a:rPr>
              <a:t>Mají za úkol zvětšit plochu stopy. Proč? 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  <p:pic>
        <p:nvPicPr>
          <p:cNvPr id="2052" name="Picture 4" descr="C:\Documents and Settings\radek\Local Settings\Temporary Internet Files\Content.IE5\YBV7V56Q\MP9004229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714620"/>
            <a:ext cx="3927295" cy="261103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00364" y="5715016"/>
            <a:ext cx="5929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FF"/>
                </a:solidFill>
              </a:rPr>
              <a:t>zvětšení plochy=zmenšení tlaku</a:t>
            </a:r>
            <a:endParaRPr lang="cs-CZ" sz="28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7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Vyřeš úlohu: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Stůl má hmotnost 5 kg. 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Nohy stolu mají čtvercový průřez. 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U desky stolu měří hrana nohy 5 cm, u země 4 cm. 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Jakým tlakem působí stůl na podlahu?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Počítej podle vztahu p=F/S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endParaRPr lang="cs-CZ" sz="3200" dirty="0">
              <a:solidFill>
                <a:srgbClr val="0066FF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U211CDGV\MP90034147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58568" y="3857628"/>
            <a:ext cx="3657598" cy="2609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</a:rPr>
              <a:t>Vyřeš úlohu:</a:t>
            </a:r>
            <a:br>
              <a:rPr lang="cs-CZ" sz="3200" dirty="0" smtClean="0">
                <a:solidFill>
                  <a:srgbClr val="00CC00"/>
                </a:solidFill>
              </a:rPr>
            </a:br>
            <a:r>
              <a:rPr lang="cs-CZ" sz="3200" dirty="0" smtClean="0">
                <a:solidFill>
                  <a:srgbClr val="00CC00"/>
                </a:solidFill>
              </a:rPr>
              <a:t>Jaký tlak způsobuje špička jehly na tkaninu, je-li obsah povrchu špičky 0,025 mm2 a působí-li prst na</a:t>
            </a:r>
            <a:br>
              <a:rPr lang="cs-CZ" sz="3200" dirty="0" smtClean="0">
                <a:solidFill>
                  <a:srgbClr val="00CC00"/>
                </a:solidFill>
              </a:rPr>
            </a:br>
            <a:r>
              <a:rPr lang="cs-CZ" sz="3200" dirty="0" smtClean="0">
                <a:solidFill>
                  <a:srgbClr val="00CC00"/>
                </a:solidFill>
              </a:rPr>
              <a:t>opačný konec jehly tlakovou silou 1 N?</a:t>
            </a:r>
            <a:br>
              <a:rPr lang="cs-CZ" sz="3200" dirty="0" smtClean="0">
                <a:solidFill>
                  <a:srgbClr val="00CC00"/>
                </a:solidFill>
              </a:rPr>
            </a:br>
            <a:r>
              <a:rPr lang="cs-CZ" sz="3200" dirty="0" smtClean="0">
                <a:solidFill>
                  <a:srgbClr val="00CC00"/>
                </a:solidFill>
              </a:rPr>
              <a:t>Počítej podle vztahu p=F/S</a:t>
            </a:r>
            <a:endParaRPr lang="cs-CZ" sz="3200" dirty="0">
              <a:solidFill>
                <a:srgbClr val="00CC00"/>
              </a:solidFill>
            </a:endParaRPr>
          </a:p>
        </p:txBody>
      </p:sp>
      <p:pic>
        <p:nvPicPr>
          <p:cNvPr id="3077" name="Picture 5" descr="C:\Documents and Settings\radek\Local Settings\Temporary Internet Files\Content.IE5\YBV7V56Q\MC9002509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571876"/>
            <a:ext cx="3420280" cy="30472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Vyřeš úlohu: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Jaký tlak způsobí na led krasobruslařka o hmotnosti 60 kg, stojí-li na jedné brusli o stykové ploše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8</a:t>
            </a:r>
            <a:r>
              <a:rPr lang="cs-CZ" sz="3200" dirty="0" smtClean="0">
                <a:solidFill>
                  <a:srgbClr val="0033CC"/>
                </a:solidFill>
                <a:effectLst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cm²</a:t>
            </a:r>
            <a:r>
              <a:rPr lang="cs-CZ" sz="3200" dirty="0" smtClean="0">
                <a:solidFill>
                  <a:srgbClr val="FF0000"/>
                </a:solidFill>
              </a:rPr>
              <a:t>?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Počítej podle vztahu p=F/S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Documents and Settings\radek\Local Settings\Temporary Internet Files\Content.IE5\UICNG21R\MC9001496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928802"/>
            <a:ext cx="3327326" cy="4731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99"/>
                </a:solidFill>
              </a:rPr>
              <a:t/>
            </a:r>
            <a:br>
              <a:rPr lang="cs-CZ" sz="3200" dirty="0" smtClean="0">
                <a:solidFill>
                  <a:srgbClr val="CC0099"/>
                </a:solidFill>
              </a:rPr>
            </a:br>
            <a:r>
              <a:rPr lang="cs-CZ" sz="3200" dirty="0" smtClean="0">
                <a:solidFill>
                  <a:srgbClr val="CC0099"/>
                </a:solidFill>
              </a:rPr>
              <a:t>„Jestliže na kapalinu působí vnější tlaková síla, pak tlak v každém místě kapaliny vzroste o stejnou hodnotu.“</a:t>
            </a:r>
            <a:br>
              <a:rPr lang="cs-CZ" sz="3200" dirty="0" smtClean="0">
                <a:solidFill>
                  <a:srgbClr val="CC0099"/>
                </a:solidFill>
              </a:rPr>
            </a:br>
            <a:r>
              <a:rPr lang="cs-CZ" sz="3200" dirty="0" smtClean="0">
                <a:solidFill>
                  <a:srgbClr val="CC0099"/>
                </a:solidFill>
              </a:rPr>
              <a:t>Řekni název tohoto zákonu.</a:t>
            </a:r>
            <a:br>
              <a:rPr lang="cs-CZ" sz="3200" dirty="0" smtClean="0">
                <a:solidFill>
                  <a:srgbClr val="CC0099"/>
                </a:solidFill>
              </a:rPr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1142976" y="2928934"/>
            <a:ext cx="2928958" cy="1428760"/>
          </a:xfrm>
          <a:prstGeom prst="round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Archimédův zákon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3571868" y="5072074"/>
            <a:ext cx="2928958" cy="1428760"/>
          </a:xfrm>
          <a:prstGeom prst="round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Pascalův zákon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5000628" y="3000372"/>
            <a:ext cx="2928958" cy="1428760"/>
          </a:xfrm>
          <a:prstGeom prst="round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Newtonův zákon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Vyber správné měřidlo tlaku.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(Správně může být více odpovědí)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143116"/>
            <a:ext cx="2786082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manometr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14942" y="4286256"/>
            <a:ext cx="2786082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ampérmetr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428728" y="4357694"/>
            <a:ext cx="2786082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tlakoměr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43372" y="2214554"/>
            <a:ext cx="2786082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anemometr</a:t>
            </a:r>
            <a:endParaRPr lang="cs-CZ" sz="32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857232"/>
            <a:ext cx="5214974" cy="3863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928926" y="5286388"/>
            <a:ext cx="5429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008000"/>
                </a:solidFill>
              </a:rPr>
              <a:t>m</a:t>
            </a:r>
            <a:r>
              <a:rPr lang="cs-CZ" sz="4000" b="1" dirty="0" smtClean="0">
                <a:solidFill>
                  <a:srgbClr val="008000"/>
                </a:solidFill>
              </a:rPr>
              <a:t>anometr (tlakoměr)</a:t>
            </a:r>
            <a:endParaRPr lang="cs-CZ" sz="40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30003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Vypočítej tlak a tlakovou sílu knihy o hmotnosti 500 g působící na plochu stolu. Rozměry knihy jsou 20 cm na 30 cm.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2054" name="Picture 6" descr="C:\Documents and Settings\radek\Local Settings\Temporary Internet Files\Content.IE5\YBV7V56Q\MP9004393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2428868"/>
            <a:ext cx="2766199" cy="4143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Jak určíme tlakovou sílu?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 správný vzorec: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85786" y="2214554"/>
            <a:ext cx="3000396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F=p</a:t>
            </a:r>
            <a:r>
              <a:rPr lang="cs-CZ" sz="3600" b="1" dirty="0" smtClean="0">
                <a:solidFill>
                  <a:srgbClr val="000099"/>
                </a:solidFill>
                <a:latin typeface="Arial"/>
                <a:cs typeface="Arial"/>
              </a:rPr>
              <a:t>∙V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5008" y="4500570"/>
            <a:ext cx="3000396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F=p</a:t>
            </a:r>
            <a:r>
              <a:rPr lang="cs-CZ" sz="3600" b="1" dirty="0" smtClean="0">
                <a:solidFill>
                  <a:srgbClr val="000099"/>
                </a:solidFill>
                <a:latin typeface="Arial"/>
                <a:cs typeface="Arial"/>
              </a:rPr>
              <a:t>∙S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14480" y="4500570"/>
            <a:ext cx="3000396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F=p</a:t>
            </a:r>
            <a:r>
              <a:rPr lang="cs-CZ" sz="3600" b="1" dirty="0" smtClean="0">
                <a:solidFill>
                  <a:srgbClr val="000099"/>
                </a:solidFill>
                <a:latin typeface="Arial"/>
                <a:cs typeface="Arial"/>
              </a:rPr>
              <a:t>∙h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43438" y="2285992"/>
            <a:ext cx="3000396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F=p</a:t>
            </a:r>
            <a:r>
              <a:rPr lang="cs-CZ" sz="3600" b="1" dirty="0" smtClean="0">
                <a:solidFill>
                  <a:srgbClr val="000099"/>
                </a:solidFill>
                <a:latin typeface="Arial"/>
                <a:cs typeface="Arial"/>
              </a:rPr>
              <a:t>∙W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Vypočítej velikost tlakové síly, kterou působí lyžař na sníh, pokud tlak, který vyvine je 75 kPa a plocha, na kterou působí je 100 cm</a:t>
            </a:r>
            <a:r>
              <a:rPr lang="cs-CZ" sz="3200" baseline="30000" dirty="0" smtClean="0">
                <a:solidFill>
                  <a:srgbClr val="CC0099"/>
                </a:solidFill>
                <a:effectLst/>
              </a:rPr>
              <a:t> 2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>.</a:t>
            </a:r>
            <a:r>
              <a:rPr lang="cs-CZ" sz="3200" baseline="30000" dirty="0" smtClean="0">
                <a:solidFill>
                  <a:srgbClr val="CC0099"/>
                </a:solidFill>
                <a:effectLst/>
              </a:rPr>
              <a:t> </a:t>
            </a:r>
            <a:endParaRPr lang="cs-CZ" sz="3200" baseline="30000" dirty="0">
              <a:solidFill>
                <a:srgbClr val="CC0099"/>
              </a:solidFill>
              <a:effectLst/>
            </a:endParaRPr>
          </a:p>
        </p:txBody>
      </p:sp>
      <p:pic>
        <p:nvPicPr>
          <p:cNvPr id="6147" name="Picture 3" descr="C:\Documents and Settings\radek\Local Settings\Temporary Internet Files\Content.IE5\YBV7V56Q\MC9000903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2857496"/>
            <a:ext cx="3571900" cy="37993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Tlak oleje v hydraulickém lisu je 20 MPa. Obsah plochy většího pístu je 15 dm². Vypočítej sílu, která zdvihá píst.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správný výsledek: 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57158" y="3143248"/>
            <a:ext cx="3214710" cy="2000264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3 N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643306" y="4572008"/>
            <a:ext cx="3214710" cy="2000264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3 kN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628" y="2428868"/>
            <a:ext cx="3214710" cy="2000264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3 MN</a:t>
            </a:r>
            <a:endParaRPr lang="cs-CZ" sz="36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Tlak vzduchu je 0,1 MPa, povrch lidského těla je 1,5 m².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Jakou tlakovou silou působí vzduch na lidské tělo? 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Vyber správný výsledek: 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642910" y="3429000"/>
            <a:ext cx="2500330" cy="1785950"/>
          </a:xfrm>
          <a:prstGeom prst="flowChartPunchedTap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150 kN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3500430" y="4786322"/>
            <a:ext cx="2500330" cy="1785950"/>
          </a:xfrm>
          <a:prstGeom prst="flowChartPunchedTap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150 MN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5357818" y="2786058"/>
            <a:ext cx="2500330" cy="1785950"/>
          </a:xfrm>
          <a:prstGeom prst="flowChartPunchedTap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150 N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Tank o hmotnosti 50 tun má na zem tlak 62,5 kPa. 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Jaký obsah má tedy plocha jeho pásů, která se dotýká země?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správný výsledek: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714348" y="3143248"/>
            <a:ext cx="3000396" cy="1143008"/>
          </a:xfrm>
          <a:prstGeom prst="trapezoi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8</a:t>
            </a:r>
            <a:r>
              <a:rPr lang="cs-CZ" sz="3600" dirty="0" smtClean="0">
                <a:solidFill>
                  <a:srgbClr val="0033CC"/>
                </a:solidFill>
              </a:rPr>
              <a:t> </a:t>
            </a:r>
            <a:r>
              <a:rPr lang="cs-CZ" sz="3600" dirty="0" smtClean="0">
                <a:solidFill>
                  <a:srgbClr val="003300"/>
                </a:solidFill>
              </a:rPr>
              <a:t>cm²</a:t>
            </a:r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4929190" y="3357562"/>
            <a:ext cx="3000396" cy="1143008"/>
          </a:xfrm>
          <a:prstGeom prst="trapezoi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8</a:t>
            </a:r>
            <a:r>
              <a:rPr lang="cs-CZ" sz="3600" dirty="0" smtClean="0">
                <a:solidFill>
                  <a:srgbClr val="0033CC"/>
                </a:solidFill>
              </a:rPr>
              <a:t> </a:t>
            </a:r>
            <a:r>
              <a:rPr lang="cs-CZ" sz="3600" dirty="0" smtClean="0">
                <a:solidFill>
                  <a:srgbClr val="003300"/>
                </a:solidFill>
              </a:rPr>
              <a:t>dm²</a:t>
            </a:r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2500298" y="5143512"/>
            <a:ext cx="3000396" cy="1143008"/>
          </a:xfrm>
          <a:prstGeom prst="trapezoi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8</a:t>
            </a:r>
            <a:r>
              <a:rPr lang="cs-CZ" sz="3600" dirty="0" smtClean="0">
                <a:solidFill>
                  <a:srgbClr val="0033CC"/>
                </a:solidFill>
              </a:rPr>
              <a:t> </a:t>
            </a:r>
            <a:r>
              <a:rPr lang="cs-CZ" sz="3600" dirty="0" smtClean="0">
                <a:solidFill>
                  <a:srgbClr val="003300"/>
                </a:solidFill>
              </a:rPr>
              <a:t>m²</a:t>
            </a:r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 dir="cw">
                                      <p:cBhvr>
                                        <p:cTn id="2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Vypočítej hydrostatický tlak v hloubkách 1m, 100 m, 10 cm, 500 m.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1643050"/>
            <a:ext cx="5672153" cy="4786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14974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Odpověď: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hlavní součásti jsou 2 písty a mezi nimi uzavřená kapalina,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působí-li síla na jeden píst, kapalina přenese sílu k druhému pístu,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princip hydraulického zařízení vychází z Pascalova zákona,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síla, působící na první píst, vytváří v kapalině tlak, který se přenáší do všech míst kapaliny, tedy i k druhému pístu,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druhý píst tlačí kapalinu stejně velkým tlakem a podle velikosti obsahu pístu působí celkovou silou, která může být větší než byla původní síla na první píst,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síla se tak nejen přenese, ale i zvětší.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Popiš hydraulické zařízení a vysvětli princip hydraulického zařízení.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Vyjmenuj využití hydraulického zařízení.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1357298"/>
            <a:ext cx="2750363" cy="2200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4000504"/>
            <a:ext cx="2647947" cy="2672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28596" y="1214422"/>
            <a:ext cx="51435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vykládání ložné plochy nákladního automobilu,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lékař zvedá na křesle pacienta,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automatické zvedání automobilu,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výtahy,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hydraulické lisy (lisování ovoce, zeleniny a semen),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lisování součástek,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vysokozdvižné vozíky,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>
                <a:solidFill>
                  <a:srgbClr val="009900"/>
                </a:solidFill>
              </a:rPr>
              <a:t>c</a:t>
            </a:r>
            <a:r>
              <a:rPr lang="cs-CZ" sz="2400" b="1" dirty="0" smtClean="0">
                <a:solidFill>
                  <a:srgbClr val="009900"/>
                </a:solidFill>
              </a:rPr>
              <a:t>entrifuga atd.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2"/>
              </a:rPr>
              <a:t>http://upload.wikimedia.org/wikipedia/commons/thumb/5/50/Manometr.jpg/220px-Manometr.jpg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3"/>
              </a:rPr>
              <a:t>http://www.proprofs.com/quiz-school/upload/yuiupload/12273770.jpg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4"/>
              </a:rPr>
              <a:t>http://www.techmania.cz/edutorium/data/fil_0946.gif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5"/>
              </a:rPr>
              <a:t>http://stavebni-technika.cz/obr/clanky2/2007_04_liebherr_1.jpg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6"/>
              </a:rPr>
              <a:t>http://paletoservis.cz/storage/obr_produkty/PHW_2501.jpg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7610" cy="10826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 lnSpcReduction="20000"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otázky, řeší úlohy, vybírá správné odpovědi.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řekne obecný vztah pro výpočet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zná jednotku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určí vztah pro výpočet hydrostatického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řeší úlohy na výpočet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řekne Pascalův zákon.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zná název měřidla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odvodí vzorec pro výpočet tlakové síly.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vypočítat tlakovou sílu.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vypočítat plochu tělesa.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popíše hydraulické zařízení a vysvětlí princip hydraulického zařízení.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vyjmenuje praktické využití hydraulického zařízení.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14932" cy="582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205</TotalTime>
  <Words>583</Words>
  <Application>Microsoft Office PowerPoint</Application>
  <PresentationFormat>Předvádění na obrazovce (4:3)</PresentationFormat>
  <Paragraphs>100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Prezentace aplikace PowerPoint</vt:lpstr>
      <vt:lpstr>Odpověz na otázky, vyřeš úlohy: Jak vypočítáme tlak tělesa působícího na určitou plochu? VYBER SPRÁVNOU ODPOVĚĎ:</vt:lpstr>
      <vt:lpstr>Vyber správnou jednotku tlaku. (Správně může být více odpovědí.)</vt:lpstr>
      <vt:lpstr>Jak vypočítáme hydrostatický tlak? Vyber správný vzorec pro výpočet hydrostatického tlaku.</vt:lpstr>
      <vt:lpstr>K chození po sněhu se používají sněžnice.  Mají za úkol zvětšit plochu stopy. Proč? </vt:lpstr>
      <vt:lpstr> Vyřeš úlohu: Stůl má hmotnost 5 kg.  Nohy stolu mají čtvercový průřez.  U desky stolu měří hrana nohy 5 cm, u země 4 cm.  Jakým tlakem působí stůl na podlahu? Počítej podle vztahu p=F/S </vt:lpstr>
      <vt:lpstr>Vyřeš úlohu: Jaký tlak způsobuje špička jehly na tkaninu, je-li obsah povrchu špičky 0,025 mm2 a působí-li prst na opačný konec jehly tlakovou silou 1 N? Počítej podle vztahu p=F/S</vt:lpstr>
      <vt:lpstr>Vyřeš úlohu: Jaký tlak způsobí na led krasobruslařka o hmotnosti 60 kg, stojí-li na jedné brusli o stykové ploše 8 cm²? Počítej podle vztahu p=F/S</vt:lpstr>
      <vt:lpstr> „Jestliže na kapalinu působí vnější tlaková síla, pak tlak v každém místě kapaliny vzroste o stejnou hodnotu.“ Řekni název tohoto zákonu.  </vt:lpstr>
      <vt:lpstr>Vyber správné měřidlo tlaku. (Správně může být více odpovědí)</vt:lpstr>
      <vt:lpstr>Prezentace aplikace PowerPoint</vt:lpstr>
      <vt:lpstr>Vypočítej tlak a tlakovou sílu knihy o hmotnosti 500 g působící na plochu stolu. Rozměry knihy jsou 20 cm na 30 cm.</vt:lpstr>
      <vt:lpstr>Jak určíme tlakovou sílu? Vyber správný vzorec:</vt:lpstr>
      <vt:lpstr>Vypočítej velikost tlakové síly, kterou působí lyžař na sníh, pokud tlak, který vyvine je 75 kPa a plocha, na kterou působí je 100 cm 2. </vt:lpstr>
      <vt:lpstr>Tlak oleje v hydraulickém lisu je 20 MPa. Obsah plochy většího pístu je 15 dm². Vypočítej sílu, která zdvihá píst. Vyber správný výsledek:  </vt:lpstr>
      <vt:lpstr>Tlak vzduchu je 0,1 MPa, povrch lidského těla je 1,5 m². Jakou tlakovou silou působí vzduch na lidské tělo?  Vyber správný výsledek: </vt:lpstr>
      <vt:lpstr>Tank o hmotnosti 50 tun má na zem tlak 62,5 kPa.  Jaký obsah má tedy plocha jeho pásů, která se dotýká země? Vyber správný výsledek:</vt:lpstr>
      <vt:lpstr>Vypočítej hydrostatický tlak v hloubkách 1m, 100 m, 10 cm, 500 m.</vt:lpstr>
      <vt:lpstr>Popiš hydraulické zařízení a vysvětli princip hydraulického zařízení.</vt:lpstr>
      <vt:lpstr>Vyjmenuj využití hydraulického zařízení.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24</cp:revision>
  <dcterms:created xsi:type="dcterms:W3CDTF">2012-04-30T17:08:52Z</dcterms:created>
  <dcterms:modified xsi:type="dcterms:W3CDTF">2012-06-16T09:22:53Z</dcterms:modified>
</cp:coreProperties>
</file>