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321" r:id="rId2"/>
    <p:sldId id="256" r:id="rId3"/>
    <p:sldId id="322" r:id="rId4"/>
    <p:sldId id="329" r:id="rId5"/>
    <p:sldId id="257" r:id="rId6"/>
    <p:sldId id="303" r:id="rId7"/>
    <p:sldId id="259" r:id="rId8"/>
    <p:sldId id="298" r:id="rId9"/>
    <p:sldId id="327" r:id="rId10"/>
    <p:sldId id="323" r:id="rId11"/>
    <p:sldId id="293" r:id="rId12"/>
    <p:sldId id="313" r:id="rId13"/>
    <p:sldId id="346" r:id="rId14"/>
    <p:sldId id="344" r:id="rId15"/>
    <p:sldId id="334" r:id="rId16"/>
    <p:sldId id="325" r:id="rId17"/>
    <p:sldId id="35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0B90"/>
    <a:srgbClr val="FA0A88"/>
    <a:srgbClr val="DF073A"/>
    <a:srgbClr val="FF6600"/>
    <a:srgbClr val="7FA3CF"/>
    <a:srgbClr val="B2062F"/>
    <a:srgbClr val="638FC5"/>
    <a:srgbClr val="5283B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02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D5EFF5-21A3-44B2-84EE-230F89D69C67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55FA096-CC29-45DE-A68B-788104B5552A}">
      <dgm:prSet phldrT="[Text]"/>
      <dgm:spPr/>
      <dgm:t>
        <a:bodyPr/>
        <a:lstStyle/>
        <a:p>
          <a:r>
            <a:rPr lang="cs-CZ" i="1" dirty="0" err="1" smtClean="0">
              <a:solidFill>
                <a:srgbClr val="F30B90"/>
              </a:solidFill>
            </a:rPr>
            <a:t>brahmáni</a:t>
          </a:r>
          <a:r>
            <a:rPr lang="cs-CZ" i="1" dirty="0" smtClean="0">
              <a:solidFill>
                <a:srgbClr val="F30B90"/>
              </a:solidFill>
            </a:rPr>
            <a:t> = kněží</a:t>
          </a:r>
          <a:endParaRPr lang="cs-CZ" dirty="0"/>
        </a:p>
      </dgm:t>
    </dgm:pt>
    <dgm:pt modelId="{6C6F2C3F-8873-46A2-B3C0-8F31D4AA408C}" type="parTrans" cxnId="{2477809D-5520-44CA-ACD6-1F1F2C337E3A}">
      <dgm:prSet/>
      <dgm:spPr/>
      <dgm:t>
        <a:bodyPr/>
        <a:lstStyle/>
        <a:p>
          <a:endParaRPr lang="cs-CZ"/>
        </a:p>
      </dgm:t>
    </dgm:pt>
    <dgm:pt modelId="{7749C6C1-7737-4FA5-81DC-E09BBA187769}" type="sibTrans" cxnId="{2477809D-5520-44CA-ACD6-1F1F2C337E3A}">
      <dgm:prSet/>
      <dgm:spPr/>
      <dgm:t>
        <a:bodyPr/>
        <a:lstStyle/>
        <a:p>
          <a:endParaRPr lang="cs-CZ"/>
        </a:p>
      </dgm:t>
    </dgm:pt>
    <dgm:pt modelId="{D2D61339-271E-4742-B685-BD465D08100A}">
      <dgm:prSet/>
      <dgm:spPr/>
      <dgm:t>
        <a:bodyPr/>
        <a:lstStyle/>
        <a:p>
          <a:r>
            <a:rPr lang="cs-CZ" i="1" dirty="0" err="1" smtClean="0">
              <a:solidFill>
                <a:srgbClr val="002060"/>
              </a:solidFill>
            </a:rPr>
            <a:t>šúdrové</a:t>
          </a:r>
          <a:r>
            <a:rPr lang="cs-CZ" i="1" dirty="0" smtClean="0">
              <a:solidFill>
                <a:srgbClr val="002060"/>
              </a:solidFill>
            </a:rPr>
            <a:t> = sluhové, nádeníci</a:t>
          </a:r>
          <a:endParaRPr lang="cs-CZ" dirty="0" smtClean="0">
            <a:solidFill>
              <a:srgbClr val="002060"/>
            </a:solidFill>
          </a:endParaRPr>
        </a:p>
      </dgm:t>
    </dgm:pt>
    <dgm:pt modelId="{05312747-147E-4F50-A8E6-39A1E7271AAE}" type="parTrans" cxnId="{947E6EAA-D423-4EBB-BFC9-A64672A5E595}">
      <dgm:prSet/>
      <dgm:spPr/>
      <dgm:t>
        <a:bodyPr/>
        <a:lstStyle/>
        <a:p>
          <a:endParaRPr lang="cs-CZ"/>
        </a:p>
      </dgm:t>
    </dgm:pt>
    <dgm:pt modelId="{03F4832F-0848-4D7F-87A1-2FF067035FC9}" type="sibTrans" cxnId="{947E6EAA-D423-4EBB-BFC9-A64672A5E595}">
      <dgm:prSet/>
      <dgm:spPr/>
      <dgm:t>
        <a:bodyPr/>
        <a:lstStyle/>
        <a:p>
          <a:endParaRPr lang="cs-CZ"/>
        </a:p>
      </dgm:t>
    </dgm:pt>
    <dgm:pt modelId="{FB0D28C6-92EE-4DBC-A91D-2E71A8173A14}">
      <dgm:prSet/>
      <dgm:spPr/>
      <dgm:t>
        <a:bodyPr/>
        <a:lstStyle/>
        <a:p>
          <a:r>
            <a:rPr lang="cs-CZ" i="1" dirty="0" smtClean="0">
              <a:solidFill>
                <a:srgbClr val="7030A0"/>
              </a:solidFill>
            </a:rPr>
            <a:t>kšatrijové = bojovníci</a:t>
          </a:r>
          <a:endParaRPr lang="cs-CZ" dirty="0" smtClean="0">
            <a:solidFill>
              <a:srgbClr val="7030A0"/>
            </a:solidFill>
          </a:endParaRPr>
        </a:p>
      </dgm:t>
    </dgm:pt>
    <dgm:pt modelId="{74A014B4-5894-49A5-87F1-147FE98679E0}" type="parTrans" cxnId="{EB3867FA-8FE7-4B64-AA04-84A3D03AF783}">
      <dgm:prSet/>
      <dgm:spPr/>
      <dgm:t>
        <a:bodyPr/>
        <a:lstStyle/>
        <a:p>
          <a:endParaRPr lang="cs-CZ"/>
        </a:p>
      </dgm:t>
    </dgm:pt>
    <dgm:pt modelId="{FBD7BC60-5500-4B74-96CB-54A855ECF096}" type="sibTrans" cxnId="{EB3867FA-8FE7-4B64-AA04-84A3D03AF783}">
      <dgm:prSet/>
      <dgm:spPr/>
      <dgm:t>
        <a:bodyPr/>
        <a:lstStyle/>
        <a:p>
          <a:endParaRPr lang="cs-CZ"/>
        </a:p>
      </dgm:t>
    </dgm:pt>
    <dgm:pt modelId="{462D9130-DB45-45F5-B64E-11E3280B59FA}">
      <dgm:prSet/>
      <dgm:spPr/>
      <dgm:t>
        <a:bodyPr/>
        <a:lstStyle/>
        <a:p>
          <a:r>
            <a:rPr lang="cs-CZ" i="1" dirty="0" err="1" smtClean="0">
              <a:solidFill>
                <a:srgbClr val="DF073A"/>
              </a:solidFill>
            </a:rPr>
            <a:t>vajšové</a:t>
          </a:r>
          <a:r>
            <a:rPr lang="cs-CZ" i="1" dirty="0" smtClean="0">
              <a:solidFill>
                <a:srgbClr val="DF073A"/>
              </a:solidFill>
            </a:rPr>
            <a:t> = obchodníci, řemeslníci, zemědělci</a:t>
          </a:r>
          <a:endParaRPr lang="cs-CZ" dirty="0" smtClean="0">
            <a:solidFill>
              <a:srgbClr val="DF073A"/>
            </a:solidFill>
          </a:endParaRPr>
        </a:p>
      </dgm:t>
    </dgm:pt>
    <dgm:pt modelId="{2992A870-F99C-47A0-9216-88AA12F815B8}" type="parTrans" cxnId="{E605AD7B-FD23-4B6D-B34A-A13FCE5620B8}">
      <dgm:prSet/>
      <dgm:spPr/>
      <dgm:t>
        <a:bodyPr/>
        <a:lstStyle/>
        <a:p>
          <a:endParaRPr lang="cs-CZ"/>
        </a:p>
      </dgm:t>
    </dgm:pt>
    <dgm:pt modelId="{DA9D302E-B1DE-4699-9E5C-102DBF67E1BA}" type="sibTrans" cxnId="{E605AD7B-FD23-4B6D-B34A-A13FCE5620B8}">
      <dgm:prSet/>
      <dgm:spPr/>
      <dgm:t>
        <a:bodyPr/>
        <a:lstStyle/>
        <a:p>
          <a:endParaRPr lang="cs-CZ"/>
        </a:p>
      </dgm:t>
    </dgm:pt>
    <dgm:pt modelId="{1767042B-CC8C-4852-8B39-32F1274EEDE6}" type="pres">
      <dgm:prSet presAssocID="{EFD5EFF5-21A3-44B2-84EE-230F89D69C67}" presName="compositeShape" presStyleCnt="0">
        <dgm:presLayoutVars>
          <dgm:dir/>
          <dgm:resizeHandles/>
        </dgm:presLayoutVars>
      </dgm:prSet>
      <dgm:spPr/>
    </dgm:pt>
    <dgm:pt modelId="{1B9B290E-2418-447A-AE0F-AF8BB69582CC}" type="pres">
      <dgm:prSet presAssocID="{EFD5EFF5-21A3-44B2-84EE-230F89D69C67}" presName="pyramid" presStyleLbl="node1" presStyleIdx="0" presStyleCnt="1" custScaleX="103646" custScaleY="100000" custLinFactNeighborX="-11719" custLinFactNeighborY="8921"/>
      <dgm:spPr/>
    </dgm:pt>
    <dgm:pt modelId="{D40CFB5E-CB0F-42CF-B812-DF990F566B15}" type="pres">
      <dgm:prSet presAssocID="{EFD5EFF5-21A3-44B2-84EE-230F89D69C67}" presName="theList" presStyleCnt="0"/>
      <dgm:spPr/>
    </dgm:pt>
    <dgm:pt modelId="{5878EE3C-ECA2-49DC-8E15-C69EB51901F8}" type="pres">
      <dgm:prSet presAssocID="{D55FA096-CC29-45DE-A68B-788104B5552A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FC5A28-6935-42BE-8BEB-36C1AFB46101}" type="pres">
      <dgm:prSet presAssocID="{D55FA096-CC29-45DE-A68B-788104B5552A}" presName="aSpace" presStyleCnt="0"/>
      <dgm:spPr/>
    </dgm:pt>
    <dgm:pt modelId="{61778B78-9598-42BC-BB0C-3E653FB3EFB0}" type="pres">
      <dgm:prSet presAssocID="{FB0D28C6-92EE-4DBC-A91D-2E71A8173A14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939D7B-0D49-42DF-97AB-0FAED5176FA2}" type="pres">
      <dgm:prSet presAssocID="{FB0D28C6-92EE-4DBC-A91D-2E71A8173A14}" presName="aSpace" presStyleCnt="0"/>
      <dgm:spPr/>
    </dgm:pt>
    <dgm:pt modelId="{E1C2CE4B-4C48-4C83-8095-CB5E302B0C60}" type="pres">
      <dgm:prSet presAssocID="{462D9130-DB45-45F5-B64E-11E3280B59FA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DB374B-7E1C-45B1-A1B0-9DD0C5000EF5}" type="pres">
      <dgm:prSet presAssocID="{462D9130-DB45-45F5-B64E-11E3280B59FA}" presName="aSpace" presStyleCnt="0"/>
      <dgm:spPr/>
    </dgm:pt>
    <dgm:pt modelId="{D8C08413-6E6E-4A95-8F4F-5F6BA200E5AC}" type="pres">
      <dgm:prSet presAssocID="{D2D61339-271E-4742-B685-BD465D08100A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ADE5E1-8C59-4FF3-BBB9-CF0B04DEE0A7}" type="pres">
      <dgm:prSet presAssocID="{D2D61339-271E-4742-B685-BD465D08100A}" presName="aSpace" presStyleCnt="0"/>
      <dgm:spPr/>
    </dgm:pt>
  </dgm:ptLst>
  <dgm:cxnLst>
    <dgm:cxn modelId="{EB3867FA-8FE7-4B64-AA04-84A3D03AF783}" srcId="{EFD5EFF5-21A3-44B2-84EE-230F89D69C67}" destId="{FB0D28C6-92EE-4DBC-A91D-2E71A8173A14}" srcOrd="1" destOrd="0" parTransId="{74A014B4-5894-49A5-87F1-147FE98679E0}" sibTransId="{FBD7BC60-5500-4B74-96CB-54A855ECF096}"/>
    <dgm:cxn modelId="{27232CD2-08A3-4E7E-93E0-7CB14780DE65}" type="presOf" srcId="{EFD5EFF5-21A3-44B2-84EE-230F89D69C67}" destId="{1767042B-CC8C-4852-8B39-32F1274EEDE6}" srcOrd="0" destOrd="0" presId="urn:microsoft.com/office/officeart/2005/8/layout/pyramid2"/>
    <dgm:cxn modelId="{2477809D-5520-44CA-ACD6-1F1F2C337E3A}" srcId="{EFD5EFF5-21A3-44B2-84EE-230F89D69C67}" destId="{D55FA096-CC29-45DE-A68B-788104B5552A}" srcOrd="0" destOrd="0" parTransId="{6C6F2C3F-8873-46A2-B3C0-8F31D4AA408C}" sibTransId="{7749C6C1-7737-4FA5-81DC-E09BBA187769}"/>
    <dgm:cxn modelId="{0BFFC3F3-8934-43E4-A14C-38CB4DC9ACFB}" type="presOf" srcId="{D55FA096-CC29-45DE-A68B-788104B5552A}" destId="{5878EE3C-ECA2-49DC-8E15-C69EB51901F8}" srcOrd="0" destOrd="0" presId="urn:microsoft.com/office/officeart/2005/8/layout/pyramid2"/>
    <dgm:cxn modelId="{3DD32442-5AE9-4828-A343-76C255D36514}" type="presOf" srcId="{FB0D28C6-92EE-4DBC-A91D-2E71A8173A14}" destId="{61778B78-9598-42BC-BB0C-3E653FB3EFB0}" srcOrd="0" destOrd="0" presId="urn:microsoft.com/office/officeart/2005/8/layout/pyramid2"/>
    <dgm:cxn modelId="{2CF32BEF-5A87-4286-B4E7-7D6D4C73A693}" type="presOf" srcId="{D2D61339-271E-4742-B685-BD465D08100A}" destId="{D8C08413-6E6E-4A95-8F4F-5F6BA200E5AC}" srcOrd="0" destOrd="0" presId="urn:microsoft.com/office/officeart/2005/8/layout/pyramid2"/>
    <dgm:cxn modelId="{947E6EAA-D423-4EBB-BFC9-A64672A5E595}" srcId="{EFD5EFF5-21A3-44B2-84EE-230F89D69C67}" destId="{D2D61339-271E-4742-B685-BD465D08100A}" srcOrd="3" destOrd="0" parTransId="{05312747-147E-4F50-A8E6-39A1E7271AAE}" sibTransId="{03F4832F-0848-4D7F-87A1-2FF067035FC9}"/>
    <dgm:cxn modelId="{E605AD7B-FD23-4B6D-B34A-A13FCE5620B8}" srcId="{EFD5EFF5-21A3-44B2-84EE-230F89D69C67}" destId="{462D9130-DB45-45F5-B64E-11E3280B59FA}" srcOrd="2" destOrd="0" parTransId="{2992A870-F99C-47A0-9216-88AA12F815B8}" sibTransId="{DA9D302E-B1DE-4699-9E5C-102DBF67E1BA}"/>
    <dgm:cxn modelId="{8B1EFA93-AC3C-46D1-BA75-D95A08218799}" type="presOf" srcId="{462D9130-DB45-45F5-B64E-11E3280B59FA}" destId="{E1C2CE4B-4C48-4C83-8095-CB5E302B0C60}" srcOrd="0" destOrd="0" presId="urn:microsoft.com/office/officeart/2005/8/layout/pyramid2"/>
    <dgm:cxn modelId="{343E9BA9-3F1A-43E0-9890-4DCC85FC8B45}" type="presParOf" srcId="{1767042B-CC8C-4852-8B39-32F1274EEDE6}" destId="{1B9B290E-2418-447A-AE0F-AF8BB69582CC}" srcOrd="0" destOrd="0" presId="urn:microsoft.com/office/officeart/2005/8/layout/pyramid2"/>
    <dgm:cxn modelId="{D44E9541-6D48-4F5F-A78B-DD95341B7E3C}" type="presParOf" srcId="{1767042B-CC8C-4852-8B39-32F1274EEDE6}" destId="{D40CFB5E-CB0F-42CF-B812-DF990F566B15}" srcOrd="1" destOrd="0" presId="urn:microsoft.com/office/officeart/2005/8/layout/pyramid2"/>
    <dgm:cxn modelId="{E7ED5FCA-A228-477C-AC88-4DD449C8BDD4}" type="presParOf" srcId="{D40CFB5E-CB0F-42CF-B812-DF990F566B15}" destId="{5878EE3C-ECA2-49DC-8E15-C69EB51901F8}" srcOrd="0" destOrd="0" presId="urn:microsoft.com/office/officeart/2005/8/layout/pyramid2"/>
    <dgm:cxn modelId="{A9713375-14BC-4AB3-8F95-C166860CFC0B}" type="presParOf" srcId="{D40CFB5E-CB0F-42CF-B812-DF990F566B15}" destId="{ABFC5A28-6935-42BE-8BEB-36C1AFB46101}" srcOrd="1" destOrd="0" presId="urn:microsoft.com/office/officeart/2005/8/layout/pyramid2"/>
    <dgm:cxn modelId="{28A0A008-0C3C-44EB-BE48-AD8FE5EFAEEA}" type="presParOf" srcId="{D40CFB5E-CB0F-42CF-B812-DF990F566B15}" destId="{61778B78-9598-42BC-BB0C-3E653FB3EFB0}" srcOrd="2" destOrd="0" presId="urn:microsoft.com/office/officeart/2005/8/layout/pyramid2"/>
    <dgm:cxn modelId="{D0AE34C0-2CB0-446C-AC9B-94FD23282340}" type="presParOf" srcId="{D40CFB5E-CB0F-42CF-B812-DF990F566B15}" destId="{8F939D7B-0D49-42DF-97AB-0FAED5176FA2}" srcOrd="3" destOrd="0" presId="urn:microsoft.com/office/officeart/2005/8/layout/pyramid2"/>
    <dgm:cxn modelId="{B2516581-59AD-4406-890D-9E1FA49F40B4}" type="presParOf" srcId="{D40CFB5E-CB0F-42CF-B812-DF990F566B15}" destId="{E1C2CE4B-4C48-4C83-8095-CB5E302B0C60}" srcOrd="4" destOrd="0" presId="urn:microsoft.com/office/officeart/2005/8/layout/pyramid2"/>
    <dgm:cxn modelId="{E9BF35D8-6965-4855-B2CB-A75B60491670}" type="presParOf" srcId="{D40CFB5E-CB0F-42CF-B812-DF990F566B15}" destId="{BFDB374B-7E1C-45B1-A1B0-9DD0C5000EF5}" srcOrd="5" destOrd="0" presId="urn:microsoft.com/office/officeart/2005/8/layout/pyramid2"/>
    <dgm:cxn modelId="{18A75ED5-978B-406C-9C57-67B2CE026E0E}" type="presParOf" srcId="{D40CFB5E-CB0F-42CF-B812-DF990F566B15}" destId="{D8C08413-6E6E-4A95-8F4F-5F6BA200E5AC}" srcOrd="6" destOrd="0" presId="urn:microsoft.com/office/officeart/2005/8/layout/pyramid2"/>
    <dgm:cxn modelId="{236DCC92-8A29-480E-8D25-BE2599D4AD5C}" type="presParOf" srcId="{D40CFB5E-CB0F-42CF-B812-DF990F566B15}" destId="{00ADE5E1-8C59-4FF3-BBB9-CF0B04DEE0A7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9B290E-2418-447A-AE0F-AF8BB69582CC}">
      <dsp:nvSpPr>
        <dsp:cNvPr id="0" name=""/>
        <dsp:cNvSpPr/>
      </dsp:nvSpPr>
      <dsp:spPr>
        <a:xfrm>
          <a:off x="0" y="0"/>
          <a:ext cx="4516600" cy="4357718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8EE3C-ECA2-49DC-8E15-C69EB51901F8}">
      <dsp:nvSpPr>
        <dsp:cNvPr id="0" name=""/>
        <dsp:cNvSpPr/>
      </dsp:nvSpPr>
      <dsp:spPr>
        <a:xfrm>
          <a:off x="2356097" y="436197"/>
          <a:ext cx="2832516" cy="7745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i="1" kern="1200" dirty="0" err="1" smtClean="0">
              <a:solidFill>
                <a:srgbClr val="F30B90"/>
              </a:solidFill>
            </a:rPr>
            <a:t>brahmáni</a:t>
          </a:r>
          <a:r>
            <a:rPr lang="cs-CZ" sz="1900" i="1" kern="1200" dirty="0" smtClean="0">
              <a:solidFill>
                <a:srgbClr val="F30B90"/>
              </a:solidFill>
            </a:rPr>
            <a:t> = kněží</a:t>
          </a:r>
          <a:endParaRPr lang="cs-CZ" sz="1900" kern="1200" dirty="0"/>
        </a:p>
      </dsp:txBody>
      <dsp:txXfrm>
        <a:off x="2356097" y="436197"/>
        <a:ext cx="2832516" cy="774516"/>
      </dsp:txXfrm>
    </dsp:sp>
    <dsp:sp modelId="{61778B78-9598-42BC-BB0C-3E653FB3EFB0}">
      <dsp:nvSpPr>
        <dsp:cNvPr id="0" name=""/>
        <dsp:cNvSpPr/>
      </dsp:nvSpPr>
      <dsp:spPr>
        <a:xfrm>
          <a:off x="2356097" y="1307528"/>
          <a:ext cx="2832516" cy="7745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i="1" kern="1200" dirty="0" smtClean="0">
              <a:solidFill>
                <a:srgbClr val="7030A0"/>
              </a:solidFill>
            </a:rPr>
            <a:t>kšatrijové = bojovníci</a:t>
          </a:r>
          <a:endParaRPr lang="cs-CZ" sz="1900" kern="1200" dirty="0" smtClean="0">
            <a:solidFill>
              <a:srgbClr val="7030A0"/>
            </a:solidFill>
          </a:endParaRPr>
        </a:p>
      </dsp:txBody>
      <dsp:txXfrm>
        <a:off x="2356097" y="1307528"/>
        <a:ext cx="2832516" cy="774516"/>
      </dsp:txXfrm>
    </dsp:sp>
    <dsp:sp modelId="{E1C2CE4B-4C48-4C83-8095-CB5E302B0C60}">
      <dsp:nvSpPr>
        <dsp:cNvPr id="0" name=""/>
        <dsp:cNvSpPr/>
      </dsp:nvSpPr>
      <dsp:spPr>
        <a:xfrm>
          <a:off x="2356097" y="2178859"/>
          <a:ext cx="2832516" cy="7745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i="1" kern="1200" dirty="0" err="1" smtClean="0">
              <a:solidFill>
                <a:srgbClr val="DF073A"/>
              </a:solidFill>
            </a:rPr>
            <a:t>vajšové</a:t>
          </a:r>
          <a:r>
            <a:rPr lang="cs-CZ" sz="1900" i="1" kern="1200" dirty="0" smtClean="0">
              <a:solidFill>
                <a:srgbClr val="DF073A"/>
              </a:solidFill>
            </a:rPr>
            <a:t> = obchodníci, řemeslníci, zemědělci</a:t>
          </a:r>
          <a:endParaRPr lang="cs-CZ" sz="1900" kern="1200" dirty="0" smtClean="0">
            <a:solidFill>
              <a:srgbClr val="DF073A"/>
            </a:solidFill>
          </a:endParaRPr>
        </a:p>
      </dsp:txBody>
      <dsp:txXfrm>
        <a:off x="2356097" y="2178859"/>
        <a:ext cx="2832516" cy="774516"/>
      </dsp:txXfrm>
    </dsp:sp>
    <dsp:sp modelId="{D8C08413-6E6E-4A95-8F4F-5F6BA200E5AC}">
      <dsp:nvSpPr>
        <dsp:cNvPr id="0" name=""/>
        <dsp:cNvSpPr/>
      </dsp:nvSpPr>
      <dsp:spPr>
        <a:xfrm>
          <a:off x="2356097" y="3050189"/>
          <a:ext cx="2832516" cy="7745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i="1" kern="1200" dirty="0" err="1" smtClean="0">
              <a:solidFill>
                <a:srgbClr val="002060"/>
              </a:solidFill>
            </a:rPr>
            <a:t>šúdrové</a:t>
          </a:r>
          <a:r>
            <a:rPr lang="cs-CZ" sz="1900" i="1" kern="1200" dirty="0" smtClean="0">
              <a:solidFill>
                <a:srgbClr val="002060"/>
              </a:solidFill>
            </a:rPr>
            <a:t> = sluhové, nádeníci</a:t>
          </a:r>
          <a:endParaRPr lang="cs-CZ" sz="1900" kern="1200" dirty="0" smtClean="0">
            <a:solidFill>
              <a:srgbClr val="002060"/>
            </a:solidFill>
          </a:endParaRPr>
        </a:p>
      </dsp:txBody>
      <dsp:txXfrm>
        <a:off x="2356097" y="3050189"/>
        <a:ext cx="2832516" cy="774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85695B4C-39B7-41A4-8FD9-CB9CE2D0CAF0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F9CAA067-81A8-4643-8DB6-2ED9E99AA5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B40C7-B0CC-4D7B-997C-0D3B21D9E9A5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1B9C2-769D-4050-95B2-8324BCD8D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849F8-F0A4-4F5C-B17F-D3018B5F7BA0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22B18-B5E9-4647-864A-00F658970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6CEDA-493E-4119-ACAE-530758D83CFF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FAC52-902C-4DA3-8128-959F51D18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9BDA2-6F5E-44CA-9687-E4490C9E14D3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3FBB8-B10C-4DC8-9BFA-43887B465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EA2C0-3178-481B-B449-1C32542A4F0D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5CC64-4257-4049-8566-46F57DD22A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10611-8DB2-41B5-B8F6-4CE76785B3CB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18E55-0611-4DE7-824D-D02E78B9E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33341-0643-453C-B5CD-BAF6DDCB16AE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1A5A9-9891-4684-A77D-DE732FA78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779A1-7BC8-4CAE-BCA3-014C656B7C8F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C6857-F3F0-4724-8A45-00A0A4035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5E551-FADB-48E0-87DD-CCE067BA7AAE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62FB9-7BA7-4C57-AF8D-14ADEFDB6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22A0B-C3A6-4767-AC1F-776F9686F6E3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D2B45-9F19-4F16-A506-DD0DE2877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FD041-6140-4CC8-8DD4-F9694E68035F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84997-0FD2-415E-99EB-D3118BF3E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60D8F03-F7E1-4828-97A5-932CA4BA5DD8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A89DC9E-FE4C-4080-8E6B-DF34A5D27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gif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4/4e/Ganges_calling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ndusValleySeals.JPG" TargetMode="External"/><Relationship Id="rId3" Type="http://schemas.openxmlformats.org/officeDocument/2006/relationships/hyperlink" Target="file:///\\upload.wikimedia.org\wikipedia\commons\b\b9\Harappska_kultura.svg" TargetMode="External"/><Relationship Id="rId7" Type="http://schemas.openxmlformats.org/officeDocument/2006/relationships/image" Target="../media/image17.jpeg"/><Relationship Id="rId2" Type="http://schemas.openxmlformats.org/officeDocument/2006/relationships/hyperlink" Target="http://cs.wikipedia.org/wiki/Soubor:Harappska_kultur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3\32\IndusValleySeals.JPG" TargetMode="Externa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8.jpeg"/><Relationship Id="rId7" Type="http://schemas.openxmlformats.org/officeDocument/2006/relationships/hyperlink" Target="file:///\\upload.wikimedia.org\wikipedia\commons\5\5a\Brahma_1820.jpg" TargetMode="External"/><Relationship Id="rId12" Type="http://schemas.openxmlformats.org/officeDocument/2006/relationships/image" Target="../media/image34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11" Type="http://schemas.openxmlformats.org/officeDocument/2006/relationships/hyperlink" Target="file:///\\upload.wikimedia.org\wikipedia\commons\f\fc\Sivakempfort.jpg" TargetMode="External"/><Relationship Id="rId5" Type="http://schemas.openxmlformats.org/officeDocument/2006/relationships/image" Target="../media/image30.jpeg"/><Relationship Id="rId10" Type="http://schemas.openxmlformats.org/officeDocument/2006/relationships/image" Target="../media/image33.jpeg"/><Relationship Id="rId4" Type="http://schemas.openxmlformats.org/officeDocument/2006/relationships/image" Target="../media/image29.jpeg"/><Relationship Id="rId9" Type="http://schemas.openxmlformats.org/officeDocument/2006/relationships/hyperlink" Target="file:///\\upload.wikimedia.org\wikipedia\commons\c\c6\Vishnu_and_Lakshmi_on_Shesha_Naga,_ca_1870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1/Boat_ride_at_Sunrise,_on_the_Ganges,_Varanasi.jpg" TargetMode="External"/><Relationship Id="rId2" Type="http://schemas.openxmlformats.org/officeDocument/2006/relationships/hyperlink" Target="http://commons.wikimedia.org/wiki/File:Boat_ride_at_Sunrise,_on_the_Ganges,_Varanasi.jpg?uselang=d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3/Benares2.jpg" TargetMode="External"/><Relationship Id="rId2" Type="http://schemas.openxmlformats.org/officeDocument/2006/relationships/hyperlink" Target="http://commons.wikimedia.org/wiki/File:Benares2.jpg?uselang=d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13" Type="http://schemas.openxmlformats.org/officeDocument/2006/relationships/image" Target="../media/image50.jpeg"/><Relationship Id="rId3" Type="http://schemas.openxmlformats.org/officeDocument/2006/relationships/image" Target="../media/image44.jpeg"/><Relationship Id="rId7" Type="http://schemas.openxmlformats.org/officeDocument/2006/relationships/image" Target="../media/image46.jpeg"/><Relationship Id="rId12" Type="http://schemas.openxmlformats.org/officeDocument/2006/relationships/hyperlink" Target="//upload.wikimedia.org/wikipedia/commons/0/04/Ahilya_Ghat_by_the_Ganges,_Varanasi.jpg" TargetMode="External"/><Relationship Id="rId2" Type="http://schemas.openxmlformats.org/officeDocument/2006/relationships/hyperlink" Target="//upload.wikimedia.org/wikipedia/commons/5/51/Babasteve-ganges_wa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8\8c\People_to_wash_in_the_river_the_ganges_at_Varanasi.jpg" TargetMode="External"/><Relationship Id="rId11" Type="http://schemas.openxmlformats.org/officeDocument/2006/relationships/image" Target="../media/image49.jpeg"/><Relationship Id="rId5" Type="http://schemas.openxmlformats.org/officeDocument/2006/relationships/image" Target="../media/image45.jpeg"/><Relationship Id="rId10" Type="http://schemas.openxmlformats.org/officeDocument/2006/relationships/image" Target="../media/image48.jpeg"/><Relationship Id="rId4" Type="http://schemas.openxmlformats.org/officeDocument/2006/relationships/hyperlink" Target="//upload.wikimedia.org/wikipedia/commons/3/34/A_sadhu_by_the_Ghats_on_the_Ganges,_Varanasi.jpg" TargetMode="External"/><Relationship Id="rId9" Type="http://schemas.openxmlformats.org/officeDocument/2006/relationships/hyperlink" Target="//upload.wikimedia.org/wikipedia/commons/f/f8/Morning_bath_at_Varanasi_ghats_July_2007.JPG" TargetMode="External"/><Relationship Id="rId14" Type="http://schemas.openxmlformats.org/officeDocument/2006/relationships/image" Target="../media/image5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hilya_Ghat_by_the_Ganges,_Varanasi.jpg?uselang=de" TargetMode="External"/><Relationship Id="rId13" Type="http://schemas.openxmlformats.org/officeDocument/2006/relationships/hyperlink" Target="http://commons.wikimedia.org/wiki/File:Boat_ride_at_Sunrise,_on_the_Ganges,_Varanasi.jpg?uselang=de" TargetMode="External"/><Relationship Id="rId3" Type="http://schemas.openxmlformats.org/officeDocument/2006/relationships/hyperlink" Target="http://upload.wikimedia.org/wikipedia/commons/4/4e/Ganges_calling.jpg%20citov&#225;no%2012.11.2011" TargetMode="External"/><Relationship Id="rId7" Type="http://schemas.openxmlformats.org/officeDocument/2006/relationships/hyperlink" Target="http://cs.wikipedia.org/wiki/Soubor:Brahma_1820.jpg" TargetMode="External"/><Relationship Id="rId12" Type="http://schemas.openxmlformats.org/officeDocument/2006/relationships/hyperlink" Target="http://commons.wikimedia.org/wiki/File:A_sadhu_by_the_Ghats_on_the_Ganges,_Varanasi.jpg?uselang=de" TargetMode="External"/><Relationship Id="rId2" Type="http://schemas.openxmlformats.org/officeDocument/2006/relationships/hyperlink" Target="http://cs.wikipedia.org/wiki/Soubor:Vishnu_and_Lakshmi_on_Shesha_Naga,_ca_187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ivakempfort.jpg" TargetMode="External"/><Relationship Id="rId11" Type="http://schemas.openxmlformats.org/officeDocument/2006/relationships/hyperlink" Target="http://commons.wikimedia.org/wiki/File:India_-_Varanasi_couple_Ganges_-_0294.jpg?uselang=de" TargetMode="External"/><Relationship Id="rId5" Type="http://schemas.openxmlformats.org/officeDocument/2006/relationships/hyperlink" Target="http://cs.wikipedia.org/wiki/Soubor:IndusValleySeals.JPG" TargetMode="External"/><Relationship Id="rId15" Type="http://schemas.openxmlformats.org/officeDocument/2006/relationships/hyperlink" Target="http://office.microsoft.com/cs-cz/images/results" TargetMode="External"/><Relationship Id="rId10" Type="http://schemas.openxmlformats.org/officeDocument/2006/relationships/hyperlink" Target="http://commons.wikimedia.org/wiki/File:People_to_wash_in_the_river_the_ganges_at_Varanasi.jpg" TargetMode="External"/><Relationship Id="rId4" Type="http://schemas.openxmlformats.org/officeDocument/2006/relationships/hyperlink" Target="http://cs.wikipedia.org/wiki/Soubor:Harappska_kultura.svg" TargetMode="External"/><Relationship Id="rId9" Type="http://schemas.openxmlformats.org/officeDocument/2006/relationships/hyperlink" Target="http://commons.wikimedia.org/wiki/File:Morning_bath_at_Varanasi_ghats_July_2007.JPG?uselang=de" TargetMode="External"/><Relationship Id="rId14" Type="http://schemas.openxmlformats.org/officeDocument/2006/relationships/hyperlink" Target="http://de.wikipedia.org/w/index.php?title=Datei:Babasteve-ganges_water.jpg&amp;filetimestamp=200504161348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50" y="500063"/>
            <a:ext cx="8286778" cy="2428875"/>
          </a:xfrm>
        </p:spPr>
        <p:txBody>
          <a:bodyPr/>
          <a:lstStyle/>
          <a:p>
            <a:pPr algn="l"/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VY_32_INOVACE_2-35_Starověká Indie 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 smtClean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>
            <a:noAutofit/>
          </a:bodyPr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pro 6. ročník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kdoplnění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výkladu a procvičení učiva.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71500" y="476250"/>
            <a:ext cx="8072438" cy="1512888"/>
          </a:xfrm>
          <a:prstGeom prst="roundRect">
            <a:avLst>
              <a:gd name="adj" fmla="val 16667"/>
            </a:avLst>
          </a:prstGeo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rgbClr val="FA0A88"/>
                </a:solidFill>
              </a:rPr>
              <a:t>S</a:t>
            </a:r>
            <a:r>
              <a:rPr lang="cs-CZ" sz="4800" b="1" smtClean="0">
                <a:solidFill>
                  <a:srgbClr val="0070C0"/>
                </a:solidFill>
              </a:rPr>
              <a:t>T</a:t>
            </a:r>
            <a:r>
              <a:rPr lang="cs-CZ" sz="4800" b="1" smtClean="0">
                <a:solidFill>
                  <a:srgbClr val="FFC000"/>
                </a:solidFill>
              </a:rPr>
              <a:t>A</a:t>
            </a:r>
            <a:r>
              <a:rPr lang="cs-CZ" sz="4800" b="1" smtClean="0">
                <a:solidFill>
                  <a:srgbClr val="0070C0"/>
                </a:solidFill>
              </a:rPr>
              <a:t>R</a:t>
            </a:r>
            <a:r>
              <a:rPr lang="cs-CZ" sz="4800" b="1" smtClean="0">
                <a:solidFill>
                  <a:srgbClr val="FA0A88"/>
                </a:solidFill>
              </a:rPr>
              <a:t>O</a:t>
            </a:r>
            <a:r>
              <a:rPr lang="cs-CZ" sz="4800" b="1" smtClean="0">
                <a:solidFill>
                  <a:srgbClr val="FFC000"/>
                </a:solidFill>
              </a:rPr>
              <a:t>V</a:t>
            </a:r>
            <a:r>
              <a:rPr lang="cs-CZ" sz="4800" b="1" smtClean="0">
                <a:solidFill>
                  <a:srgbClr val="FA0A88"/>
                </a:solidFill>
              </a:rPr>
              <a:t>Ě</a:t>
            </a:r>
            <a:r>
              <a:rPr lang="cs-CZ" sz="4800" b="1" smtClean="0">
                <a:solidFill>
                  <a:srgbClr val="0070C0"/>
                </a:solidFill>
              </a:rPr>
              <a:t>K</a:t>
            </a:r>
            <a:r>
              <a:rPr lang="cs-CZ" sz="4800" b="1" smtClean="0">
                <a:solidFill>
                  <a:srgbClr val="FA0A88"/>
                </a:solidFill>
              </a:rPr>
              <a:t>Á  </a:t>
            </a:r>
            <a:r>
              <a:rPr lang="cs-CZ" sz="4800" b="1" smtClean="0">
                <a:solidFill>
                  <a:srgbClr val="FFC000"/>
                </a:solidFill>
              </a:rPr>
              <a:t>I</a:t>
            </a:r>
            <a:r>
              <a:rPr lang="cs-CZ" sz="4800" b="1" smtClean="0">
                <a:solidFill>
                  <a:srgbClr val="FA0A88"/>
                </a:solidFill>
              </a:rPr>
              <a:t>N</a:t>
            </a:r>
            <a:r>
              <a:rPr lang="cs-CZ" sz="4800" b="1" smtClean="0">
                <a:solidFill>
                  <a:srgbClr val="0070C0"/>
                </a:solidFill>
              </a:rPr>
              <a:t>D</a:t>
            </a:r>
            <a:r>
              <a:rPr lang="cs-CZ" sz="4800" b="1" smtClean="0">
                <a:solidFill>
                  <a:srgbClr val="FFC000"/>
                </a:solidFill>
              </a:rPr>
              <a:t>I</a:t>
            </a:r>
            <a:r>
              <a:rPr lang="cs-CZ" sz="4800" b="1" smtClean="0">
                <a:solidFill>
                  <a:srgbClr val="0070C0"/>
                </a:solidFill>
              </a:rPr>
              <a:t>E</a:t>
            </a:r>
          </a:p>
        </p:txBody>
      </p:sp>
      <p:pic>
        <p:nvPicPr>
          <p:cNvPr id="4" name="Picture 19" descr="http://www.dollsofindia.com/dollsofindiaimages/velvet-paintings/peacock-national-bird-of-india-QP50_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261008"/>
            <a:ext cx="6336704" cy="4308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285750" y="642938"/>
            <a:ext cx="8501063" cy="57864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600" dirty="0" smtClean="0"/>
              <a:t>          poloha: jižní Asie </a:t>
            </a:r>
          </a:p>
          <a:p>
            <a:pPr eaLnBrk="1" hangingPunct="1">
              <a:buFont typeface="Arial" charset="0"/>
              <a:buNone/>
            </a:pPr>
            <a:r>
              <a:rPr lang="cs-CZ" sz="3600" dirty="0" smtClean="0"/>
              <a:t>                        (Himaláje, izolace) </a:t>
            </a:r>
          </a:p>
          <a:p>
            <a:pPr algn="ctr" eaLnBrk="1" hangingPunct="1">
              <a:buFont typeface="Arial" charset="0"/>
              <a:buNone/>
            </a:pPr>
            <a:r>
              <a:rPr lang="cs-CZ" sz="3600" dirty="0" smtClean="0"/>
              <a:t>       </a:t>
            </a:r>
          </a:p>
        </p:txBody>
      </p:sp>
      <p:pic>
        <p:nvPicPr>
          <p:cNvPr id="4099" name="Zástupný symbol pro obsah 5" descr="mapka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305050"/>
            <a:ext cx="7848600" cy="362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7" descr="Zobrazit podrobnosti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3789363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7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2924175"/>
            <a:ext cx="100806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9" descr="Zobrazit podrobnosti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451725" y="3068638"/>
            <a:ext cx="9366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bajky,banánové slupky,banány,divoká zvířata,džungle,houpačky,houpající se,opice,příroda,šimpanzi,slupky,vinná réva,zvířat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5825" y="2565400"/>
            <a:ext cx="642938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15" descr="divoká zvířata,gaviál,gaviálové,Indie,Jižní Asie,krokodýli,plazi,zvířat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5463" y="364490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5" descr="Zobrazit podrobnosti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5600" y="2852738"/>
            <a:ext cx="576263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 descr="F:\znak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86578" y="214290"/>
            <a:ext cx="1165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7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770" decel="100000"/>
                                        <p:tgtEl>
                                          <p:spTgt spid="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964612" cy="1143000"/>
          </a:xfrm>
        </p:spPr>
        <p:txBody>
          <a:bodyPr/>
          <a:lstStyle/>
          <a:p>
            <a:r>
              <a:rPr lang="cs-CZ" smtClean="0"/>
              <a:t>řeky: </a:t>
            </a:r>
            <a:r>
              <a:rPr lang="cs-CZ" b="1" smtClean="0"/>
              <a:t>Indus, Ganga</a:t>
            </a:r>
            <a:endParaRPr 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285750" y="6286500"/>
            <a:ext cx="8401050" cy="214313"/>
          </a:xfrm>
        </p:spPr>
        <p:txBody>
          <a:bodyPr/>
          <a:lstStyle/>
          <a:p>
            <a:r>
              <a:rPr lang="cs-CZ" sz="1100" dirty="0" smtClean="0">
                <a:hlinkClick r:id="rId2"/>
              </a:rPr>
              <a:t>http://upload.wikimedia.org/wikipedia/commons/4/4e/Ganges_calling.jpg</a:t>
            </a:r>
            <a:r>
              <a:rPr lang="cs-CZ" sz="1100" dirty="0" smtClean="0"/>
              <a:t> citováno 12.11.2011</a:t>
            </a:r>
          </a:p>
        </p:txBody>
      </p:sp>
      <p:pic>
        <p:nvPicPr>
          <p:cNvPr id="5124" name="Picture 2" descr="http://upload.wikimedia.org/wikipedia/commons/4/4e/Ganges_call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1779588"/>
            <a:ext cx="8715375" cy="388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214313" y="500062"/>
            <a:ext cx="8643937" cy="6072209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000" dirty="0" err="1" smtClean="0"/>
              <a:t>Árijové</a:t>
            </a:r>
            <a:r>
              <a:rPr lang="cs-CZ" sz="3000" dirty="0" smtClean="0"/>
              <a:t> = kočovní pastevci, tvůrci kastovního systému</a:t>
            </a:r>
          </a:p>
          <a:p>
            <a:pPr eaLnBrk="1" hangingPunct="1">
              <a:buFont typeface="Arial" charset="0"/>
              <a:buNone/>
            </a:pPr>
            <a:r>
              <a:rPr lang="cs-CZ" sz="3000" b="1" dirty="0" smtClean="0"/>
              <a:t>kastovní systém</a:t>
            </a:r>
            <a:r>
              <a:rPr lang="cs-CZ" sz="3000" dirty="0" smtClean="0"/>
              <a:t> = rozdělení obyvatel do skupin podle</a:t>
            </a:r>
          </a:p>
          <a:p>
            <a:pPr eaLnBrk="1" hangingPunct="1">
              <a:buFont typeface="Arial" charset="0"/>
              <a:buNone/>
            </a:pPr>
            <a:r>
              <a:rPr lang="cs-CZ" sz="3000" dirty="0" smtClean="0"/>
              <a:t>postavení ve společnosti</a:t>
            </a:r>
          </a:p>
          <a:p>
            <a:pPr eaLnBrk="1" hangingPunct="1">
              <a:buFont typeface="Arial" charset="0"/>
              <a:buNone/>
            </a:pPr>
            <a:endParaRPr lang="cs-CZ" sz="3000" i="1" dirty="0" smtClean="0">
              <a:solidFill>
                <a:srgbClr val="F30B9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3000" i="1" dirty="0" smtClean="0">
              <a:solidFill>
                <a:srgbClr val="F30B9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3000" i="1" dirty="0" smtClean="0">
              <a:solidFill>
                <a:srgbClr val="F30B9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3000" i="1" dirty="0" smtClean="0">
              <a:solidFill>
                <a:srgbClr val="F30B9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3000" i="1" dirty="0" smtClean="0">
              <a:solidFill>
                <a:srgbClr val="F30B9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3000" i="1" dirty="0" smtClean="0">
              <a:solidFill>
                <a:srgbClr val="F30B90"/>
              </a:solidFill>
            </a:endParaRP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endParaRPr lang="cs-CZ" sz="2400" i="1" dirty="0" smtClean="0">
              <a:solidFill>
                <a:srgbClr val="F30B90"/>
              </a:solidFill>
            </a:endParaRP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i="1" dirty="0" smtClean="0">
                <a:solidFill>
                  <a:srgbClr val="F30B90"/>
                </a:solidFill>
              </a:rPr>
              <a:t>                                   </a:t>
            </a:r>
            <a:endParaRPr lang="cs-CZ" sz="2400" i="1" dirty="0" smtClean="0">
              <a:solidFill>
                <a:srgbClr val="F30B90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i="1" dirty="0" smtClean="0">
                <a:solidFill>
                  <a:srgbClr val="F30B90"/>
                </a:solidFill>
                <a:latin typeface="Arial" charset="0"/>
              </a:rPr>
              <a:t>                      </a:t>
            </a:r>
            <a:r>
              <a:rPr lang="cs-CZ" sz="2400" i="1" dirty="0" smtClean="0">
                <a:solidFill>
                  <a:srgbClr val="F30B90"/>
                </a:solidFill>
              </a:rPr>
              <a:t>nedotknutelní – původní obyvatelé</a:t>
            </a:r>
            <a:r>
              <a:rPr lang="cs-CZ" sz="2400" i="1" dirty="0" smtClean="0">
                <a:solidFill>
                  <a:srgbClr val="F30B90"/>
                </a:solidFill>
                <a:latin typeface="Arial" charset="0"/>
              </a:rPr>
              <a:t>, </a:t>
            </a:r>
            <a:r>
              <a:rPr lang="cs-CZ" sz="2400" i="1" dirty="0" smtClean="0">
                <a:solidFill>
                  <a:srgbClr val="F30B90"/>
                </a:solidFill>
              </a:rPr>
              <a:t>  otroci</a:t>
            </a:r>
            <a:endParaRPr lang="cs-CZ" sz="2400" dirty="0" smtClean="0">
              <a:solidFill>
                <a:srgbClr val="F30B90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2285984" y="1785926"/>
          <a:ext cx="5286412" cy="4357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2564904"/>
            <a:ext cx="1612776" cy="1612776"/>
          </a:xfrm>
          <a:prstGeom prst="rect">
            <a:avLst/>
          </a:prstGeom>
          <a:noFill/>
        </p:spPr>
      </p:pic>
      <p:pic>
        <p:nvPicPr>
          <p:cNvPr id="6" name="Picture 5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t="11812" b="13377"/>
          <a:stretch>
            <a:fillRect/>
          </a:stretch>
        </p:blipFill>
        <p:spPr bwMode="auto">
          <a:xfrm>
            <a:off x="251520" y="4581128"/>
            <a:ext cx="1828800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9B290E-2418-447A-AE0F-AF8BB69582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B9B290E-2418-447A-AE0F-AF8BB69582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8EE3C-ECA2-49DC-8E15-C69EB51901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5878EE3C-ECA2-49DC-8E15-C69EB51901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778B78-9598-42BC-BB0C-3E653FB3EF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61778B78-9598-42BC-BB0C-3E653FB3EF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C2CE4B-4C48-4C83-8095-CB5E302B0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E1C2CE4B-4C48-4C83-8095-CB5E302B0C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C08413-6E6E-4A95-8F4F-5F6BA200E5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D8C08413-6E6E-4A95-8F4F-5F6BA200E5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71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71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71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uiExpand="1" build="p"/>
      <p:bldGraphic spid="4" grpId="0" uiExpand="1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Rectangle 3"/>
          <p:cNvSpPr>
            <a:spLocks noGrp="1"/>
          </p:cNvSpPr>
          <p:nvPr>
            <p:ph idx="1"/>
          </p:nvPr>
        </p:nvSpPr>
        <p:spPr>
          <a:xfrm>
            <a:off x="214313" y="6215082"/>
            <a:ext cx="2571737" cy="500066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900" dirty="0" smtClean="0">
                <a:hlinkClick r:id="rId2"/>
              </a:rPr>
              <a:t>http://cs.wikipedia.org/wiki/Soubor:Harappska_kultura.svg</a:t>
            </a:r>
            <a:r>
              <a:rPr lang="cs-CZ" sz="900" dirty="0" smtClean="0"/>
              <a:t> citováno 11.11.2011</a:t>
            </a:r>
          </a:p>
        </p:txBody>
      </p:sp>
      <p:pic>
        <p:nvPicPr>
          <p:cNvPr id="7172" name="Picture 6" descr="Soubor:Harappska kultura.sv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142852"/>
            <a:ext cx="4071934" cy="3735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5" descr="910257--Obrazek--1-1024x768p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160756"/>
            <a:ext cx="3978273" cy="2984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Soubor:IndusValleySeals.JP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/>
          <a:srcRect l="47824"/>
          <a:stretch>
            <a:fillRect/>
          </a:stretch>
        </p:blipFill>
        <p:spPr bwMode="auto">
          <a:xfrm>
            <a:off x="5643570" y="3286124"/>
            <a:ext cx="236364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286380" y="6429396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8"/>
              </a:rPr>
              <a:t>http://cs.wikipedia.org/wiki/Soubor:IndusValleySeals.JPG</a:t>
            </a:r>
            <a:r>
              <a:rPr lang="cs-CZ" sz="1000" dirty="0" smtClean="0"/>
              <a:t> citováno 1.12.2011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717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717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357188" y="260350"/>
            <a:ext cx="8429625" cy="5865813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obchod: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rgbClr val="F8285A"/>
                </a:solidFill>
              </a:rPr>
              <a:t>koření</a:t>
            </a:r>
            <a:r>
              <a:rPr lang="cs-CZ" dirty="0" smtClean="0">
                <a:solidFill>
                  <a:srgbClr val="B2062F"/>
                </a:solidFill>
              </a:rPr>
              <a:t>, látky</a:t>
            </a:r>
            <a:r>
              <a:rPr lang="cs-CZ" dirty="0" smtClean="0">
                <a:solidFill>
                  <a:srgbClr val="F8285A"/>
                </a:solidFill>
              </a:rPr>
              <a:t>, slonovina, </a:t>
            </a:r>
            <a:r>
              <a:rPr lang="cs-CZ" dirty="0" smtClean="0">
                <a:solidFill>
                  <a:srgbClr val="B2062F"/>
                </a:solidFill>
              </a:rPr>
              <a:t>santalové dřevo</a:t>
            </a:r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kulturní přínos: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jóga, nula, desetinný systém, plastické operace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stúpa = náboženská stavba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9219" name="Picture 5" descr="48"/>
          <p:cNvPicPr>
            <a:picLocks noChangeAspect="1" noChangeArrowheads="1"/>
          </p:cNvPicPr>
          <p:nvPr/>
        </p:nvPicPr>
        <p:blipFill>
          <a:blip r:embed="rId2" cstate="print"/>
          <a:srcRect l="18761" r="22185"/>
          <a:stretch>
            <a:fillRect/>
          </a:stretch>
        </p:blipFill>
        <p:spPr bwMode="auto">
          <a:xfrm>
            <a:off x="6516688" y="4437063"/>
            <a:ext cx="162242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19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5366" r="18228"/>
          <a:stretch>
            <a:fillRect/>
          </a:stretch>
        </p:blipFill>
        <p:spPr bwMode="auto">
          <a:xfrm>
            <a:off x="7235825" y="1916113"/>
            <a:ext cx="121443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23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1719" b="14063"/>
          <a:stretch>
            <a:fillRect/>
          </a:stretch>
        </p:blipFill>
        <p:spPr bwMode="auto">
          <a:xfrm>
            <a:off x="539750" y="1773238"/>
            <a:ext cx="1584325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13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475" y="4868863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1" descr="Zobrazit podobné obráz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8" y="5013325"/>
            <a:ext cx="1512887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9" descr="http://ts2.mm.bing.net/images/thumbnail.aspx?q=4519547369488761&amp;id=28ed311867b3559f3d6655fdda738074&amp;url=http%3a%2f%2fwww.fyto-kosmetika.cz%2ffiles%2fimages%2fsantal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92975" y="0"/>
            <a:ext cx="18510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11" descr="http://ts1.mm.bing.net/images/thumbnail.aspx?q=5049125412602144&amp;id=6a9e5af6664c03998f947f3add057027&amp;url=http%3a%2f%2fwww.phil.muni.cz%2fmuzeo%2fmui03obrazky0405%2fmui03obrazky0405%2fpuvodni%2f418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19700" y="1557338"/>
            <a:ext cx="129698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9" name="Picture 13" descr="http://ts1.mm.bing.net/images/thumbnail.aspx?q=4923368762311324&amp;id=0415306aa41916b45c479ffa86f810bd&amp;url=http%3a%2f%2fgallery.srichinmoycentre.org%2fd%2f438078-2%2fSari%2bshop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5875" y="1628775"/>
            <a:ext cx="2257425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70" decel="100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770" decel="100000"/>
                                        <p:tgtEl>
                                          <p:spTgt spid="92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92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70" decel="100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770" decel="100000"/>
                                        <p:tgtEl>
                                          <p:spTgt spid="922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4" dur="77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70" decel="100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770" decel="100000"/>
                                        <p:tgtEl>
                                          <p:spTgt spid="922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5" dur="77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770" decel="100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770" decel="100000"/>
                                        <p:tgtEl>
                                          <p:spTgt spid="922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2" dur="77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77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770" decel="100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770" decel="100000"/>
                                        <p:tgtEl>
                                          <p:spTgt spid="921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5" dur="77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7" dur="77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770" decel="100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4" dur="770" decel="100000"/>
                                        <p:tgtEl>
                                          <p:spTgt spid="92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6" dur="77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8" dur="77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770" decel="100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770" decel="100000"/>
                                        <p:tgtEl>
                                          <p:spTgt spid="922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7" dur="77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9" dur="77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7030A0"/>
                </a:solidFill>
              </a:rPr>
              <a:t>stúpa = buddhistická náboženská stavba</a:t>
            </a:r>
          </a:p>
        </p:txBody>
      </p:sp>
      <p:sp>
        <p:nvSpPr>
          <p:cNvPr id="1843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6" name="Picture 5" descr="DCP_066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85860"/>
            <a:ext cx="7809220" cy="5154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476250"/>
            <a:ext cx="9144000" cy="19700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FF00"/>
                </a:solidFill>
                <a:latin typeface="+mn-lt"/>
              </a:rPr>
              <a:t>  hinduismus</a:t>
            </a:r>
            <a:r>
              <a:rPr lang="cs-CZ" sz="3200" dirty="0">
                <a:solidFill>
                  <a:srgbClr val="FFFF00"/>
                </a:solidFill>
                <a:latin typeface="+mn-lt"/>
              </a:rPr>
              <a:t> </a:t>
            </a:r>
            <a:endParaRPr lang="cs-CZ" sz="3000" dirty="0">
              <a:solidFill>
                <a:srgbClr val="FFFF00"/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3000" dirty="0">
                <a:solidFill>
                  <a:srgbClr val="FFFF00"/>
                </a:solidFill>
                <a:latin typeface="+mn-lt"/>
              </a:rPr>
              <a:t> víra v </a:t>
            </a:r>
            <a:r>
              <a:rPr lang="cs-CZ" sz="3000" b="1" dirty="0">
                <a:solidFill>
                  <a:srgbClr val="FFFF00"/>
                </a:solidFill>
                <a:latin typeface="+mn-lt"/>
              </a:rPr>
              <a:t>reinkarnaci =</a:t>
            </a:r>
            <a:r>
              <a:rPr lang="cs-CZ" sz="3000" dirty="0">
                <a:solidFill>
                  <a:srgbClr val="FFFF00"/>
                </a:solidFill>
                <a:latin typeface="+mn-lt"/>
              </a:rPr>
              <a:t> nesmrtelnost duší a jejich stěhování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3000" dirty="0">
                <a:solidFill>
                  <a:srgbClr val="FFFF00"/>
                </a:solidFill>
                <a:latin typeface="+mn-lt"/>
              </a:rPr>
              <a:t> polyteistické náboženství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F8285A"/>
                </a:solidFill>
                <a:latin typeface="+mn-lt"/>
              </a:rPr>
              <a:t>                                </a:t>
            </a:r>
          </a:p>
        </p:txBody>
      </p:sp>
      <p:sp>
        <p:nvSpPr>
          <p:cNvPr id="12294" name="TextovéPole 7"/>
          <p:cNvSpPr txBox="1">
            <a:spLocks noChangeArrowheads="1"/>
          </p:cNvSpPr>
          <p:nvPr/>
        </p:nvSpPr>
        <p:spPr bwMode="auto">
          <a:xfrm>
            <a:off x="395288" y="3573463"/>
            <a:ext cx="281939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FA0A88"/>
                </a:solidFill>
              </a:rPr>
              <a:t>Višnu</a:t>
            </a:r>
            <a:r>
              <a:rPr lang="cs-CZ" dirty="0">
                <a:solidFill>
                  <a:srgbClr val="FA0A88"/>
                </a:solidFill>
              </a:rPr>
              <a:t>, udržovatel vesmíru</a:t>
            </a:r>
          </a:p>
        </p:txBody>
      </p:sp>
      <p:sp>
        <p:nvSpPr>
          <p:cNvPr id="12296" name="TextovéPole 9"/>
          <p:cNvSpPr txBox="1">
            <a:spLocks noChangeArrowheads="1"/>
          </p:cNvSpPr>
          <p:nvPr/>
        </p:nvSpPr>
        <p:spPr bwMode="auto">
          <a:xfrm>
            <a:off x="6572250" y="3213100"/>
            <a:ext cx="1960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>
                <a:solidFill>
                  <a:srgbClr val="FA0A88"/>
                </a:solidFill>
              </a:rPr>
              <a:t>Šiva, ničitel</a:t>
            </a:r>
          </a:p>
        </p:txBody>
      </p:sp>
      <p:pic>
        <p:nvPicPr>
          <p:cNvPr id="16393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1295400" cy="129698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2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44824"/>
            <a:ext cx="1281113" cy="1281113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5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844824"/>
            <a:ext cx="1828800" cy="182880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2942" y="0"/>
            <a:ext cx="1124744" cy="112474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71934" y="4297086"/>
            <a:ext cx="1436170" cy="143617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635374" y="3789363"/>
            <a:ext cx="26511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FA0A88"/>
                </a:solidFill>
              </a:rPr>
              <a:t>Kálí, bohyně času a války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995738" y="5857891"/>
            <a:ext cx="172878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FA0A88"/>
                </a:solidFill>
              </a:rPr>
              <a:t>   </a:t>
            </a:r>
            <a:r>
              <a:rPr lang="cs-CZ" sz="1600" dirty="0" err="1">
                <a:solidFill>
                  <a:srgbClr val="FA0A88"/>
                </a:solidFill>
              </a:rPr>
              <a:t>Ganesha</a:t>
            </a:r>
            <a:endParaRPr lang="cs-CZ" sz="1600" dirty="0">
              <a:solidFill>
                <a:srgbClr val="FA0A88"/>
              </a:solidFill>
            </a:endParaRPr>
          </a:p>
        </p:txBody>
      </p:sp>
      <p:pic>
        <p:nvPicPr>
          <p:cNvPr id="18" name="Picture 5" descr="Soubor:Brahma 1820.jpg">
            <a:hlinkClick r:id="rId7" action="ppaction://hlinkfile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72264" y="3714752"/>
            <a:ext cx="2122168" cy="25892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TextovéPole 18"/>
          <p:cNvSpPr txBox="1"/>
          <p:nvPr/>
        </p:nvSpPr>
        <p:spPr>
          <a:xfrm>
            <a:off x="6715140" y="614364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30B90"/>
                </a:solidFill>
              </a:rPr>
              <a:t>Brahma</a:t>
            </a:r>
            <a:r>
              <a:rPr lang="cs-CZ" dirty="0" smtClean="0">
                <a:solidFill>
                  <a:srgbClr val="F30B90"/>
                </a:solidFill>
              </a:rPr>
              <a:t>, stvořitel</a:t>
            </a:r>
            <a:endParaRPr lang="cs-CZ" dirty="0">
              <a:solidFill>
                <a:srgbClr val="F30B90"/>
              </a:solidFill>
            </a:endParaRPr>
          </a:p>
        </p:txBody>
      </p:sp>
      <p:pic>
        <p:nvPicPr>
          <p:cNvPr id="20" name="Picture 2" descr="Soubor:Vishnu and Lakshmi on Shesha Naga, ca 1870.jpg">
            <a:hlinkClick r:id="rId9" action="ppaction://hlinkfile"/>
          </p:cNvPr>
          <p:cNvPicPr>
            <a:picLocks noChangeAspect="1" noChangeArrowheads="1"/>
          </p:cNvPicPr>
          <p:nvPr/>
        </p:nvPicPr>
        <p:blipFill>
          <a:blip r:embed="rId10" cstate="print"/>
          <a:srcRect l="3726"/>
          <a:stretch>
            <a:fillRect/>
          </a:stretch>
        </p:blipFill>
        <p:spPr bwMode="auto">
          <a:xfrm>
            <a:off x="0" y="1861867"/>
            <a:ext cx="7429520" cy="4996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Soubor:Sivakempfort.jpg">
            <a:hlinkClick r:id="rId11" action="ppaction://hlinkfile"/>
          </p:cNvPr>
          <p:cNvPicPr>
            <a:picLocks noChangeAspect="1" noChangeArrowheads="1"/>
          </p:cNvPicPr>
          <p:nvPr/>
        </p:nvPicPr>
        <p:blipFill>
          <a:blip r:embed="rId12" cstate="print"/>
          <a:srcRect b="3674"/>
          <a:stretch>
            <a:fillRect/>
          </a:stretch>
        </p:blipFill>
        <p:spPr bwMode="auto">
          <a:xfrm>
            <a:off x="5269733" y="1885080"/>
            <a:ext cx="3874267" cy="4972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7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770" decel="100000"/>
                                        <p:tgtEl>
                                          <p:spTgt spid="1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5" dur="77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77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770" decel="100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770" decel="100000"/>
                                        <p:tgtEl>
                                          <p:spTgt spid="1229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77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77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770" decel="100000"/>
                                        <p:tgtEl>
                                          <p:spTgt spid="1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4" dur="77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77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770" decel="100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770" decel="100000"/>
                                        <p:tgtEl>
                                          <p:spTgt spid="1229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5" dur="77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77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770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4" dur="770" decel="100000"/>
                                        <p:tgtEl>
                                          <p:spTgt spid="1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6" dur="77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8" dur="77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770" decel="100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770" decel="100000"/>
                                        <p:tgtEl>
                                          <p:spTgt spid="2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2" dur="77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4" dur="77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77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770" decel="100000"/>
                                        <p:tgtEl>
                                          <p:spTgt spid="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3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5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294" grpId="0"/>
      <p:bldP spid="12296" grpId="0"/>
      <p:bldP spid="14" grpId="0"/>
      <p:bldP spid="15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4075" y="0"/>
            <a:ext cx="7019925" cy="6986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dirty="0">
              <a:solidFill>
                <a:srgbClr val="FFFF00"/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b="1" dirty="0">
                <a:solidFill>
                  <a:srgbClr val="E7073C"/>
                </a:solidFill>
                <a:latin typeface="+mn-lt"/>
              </a:rPr>
              <a:t>buddhismus</a:t>
            </a:r>
            <a:r>
              <a:rPr lang="cs-CZ" sz="3000" dirty="0">
                <a:solidFill>
                  <a:srgbClr val="F8285A"/>
                </a:solidFill>
                <a:latin typeface="+mn-lt"/>
              </a:rPr>
              <a:t> – * 6.stol.př.n.l.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F8285A"/>
                </a:solidFill>
                <a:latin typeface="+mn-lt"/>
              </a:rPr>
              <a:t>zakladatel princ </a:t>
            </a:r>
            <a:r>
              <a:rPr lang="cs-CZ" sz="3000" dirty="0" err="1">
                <a:solidFill>
                  <a:srgbClr val="F8285A"/>
                </a:solidFill>
                <a:latin typeface="+mn-lt"/>
              </a:rPr>
              <a:t>Siddhártha</a:t>
            </a:r>
            <a:r>
              <a:rPr lang="cs-CZ" sz="3000" dirty="0">
                <a:solidFill>
                  <a:srgbClr val="F8285A"/>
                </a:solidFill>
                <a:latin typeface="+mn-lt"/>
              </a:rPr>
              <a:t> </a:t>
            </a:r>
            <a:r>
              <a:rPr lang="cs-CZ" sz="3000" dirty="0" err="1">
                <a:solidFill>
                  <a:srgbClr val="F8285A"/>
                </a:solidFill>
                <a:latin typeface="+mn-lt"/>
              </a:rPr>
              <a:t>Gautama</a:t>
            </a:r>
            <a:r>
              <a:rPr lang="cs-CZ" sz="3000" dirty="0">
                <a:solidFill>
                  <a:srgbClr val="F8285A"/>
                </a:solidFill>
                <a:latin typeface="+mn-lt"/>
              </a:rPr>
              <a:t> = </a:t>
            </a:r>
            <a:r>
              <a:rPr lang="cs-CZ" sz="3000" b="1" dirty="0">
                <a:solidFill>
                  <a:srgbClr val="DF073A"/>
                </a:solidFill>
                <a:latin typeface="+mn-lt"/>
              </a:rPr>
              <a:t>Buddha </a:t>
            </a:r>
            <a:r>
              <a:rPr lang="cs-CZ" sz="3000" dirty="0">
                <a:solidFill>
                  <a:srgbClr val="F8285A"/>
                </a:solidFill>
                <a:latin typeface="+mn-lt"/>
              </a:rPr>
              <a:t>(Osvícený)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F8285A"/>
                </a:solidFill>
                <a:latin typeface="+mn-lt"/>
              </a:rPr>
              <a:t>návod k osvobození se z koloběhu životů a dosáhnutí nirvány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b="1" i="1" dirty="0">
              <a:solidFill>
                <a:srgbClr val="DF073A"/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b="1" i="1" dirty="0">
              <a:solidFill>
                <a:srgbClr val="DF073A"/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b="1" i="1" dirty="0">
                <a:solidFill>
                  <a:srgbClr val="DF073A"/>
                </a:solidFill>
                <a:latin typeface="+mn-lt"/>
              </a:rPr>
              <a:t>nirvána</a:t>
            </a:r>
            <a:r>
              <a:rPr lang="cs-CZ" sz="3000" dirty="0">
                <a:solidFill>
                  <a:srgbClr val="DF073A"/>
                </a:solidFill>
                <a:latin typeface="+mn-lt"/>
              </a:rPr>
              <a:t> =</a:t>
            </a:r>
            <a:r>
              <a:rPr lang="cs-CZ" sz="3000" dirty="0">
                <a:solidFill>
                  <a:srgbClr val="F8285A"/>
                </a:solidFill>
                <a:latin typeface="+mn-lt"/>
              </a:rPr>
              <a:t> stav blaženosti,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F8285A"/>
                </a:solidFill>
                <a:latin typeface="+mn-lt"/>
              </a:rPr>
              <a:t>kdy už nic nechceme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dirty="0">
              <a:solidFill>
                <a:srgbClr val="F8285A"/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F8285A"/>
                </a:solidFill>
                <a:latin typeface="+mn-lt"/>
              </a:rPr>
              <a:t>zásady buddhismu - </a:t>
            </a:r>
            <a:r>
              <a:rPr lang="cs-CZ" sz="3000" b="1" i="1" dirty="0">
                <a:solidFill>
                  <a:srgbClr val="B60630"/>
                </a:solidFill>
                <a:latin typeface="+mn-lt"/>
              </a:rPr>
              <a:t>askeze </a:t>
            </a:r>
            <a:r>
              <a:rPr lang="cs-CZ" sz="3000" dirty="0">
                <a:solidFill>
                  <a:srgbClr val="F8285A"/>
                </a:solidFill>
                <a:latin typeface="+mn-lt"/>
              </a:rPr>
              <a:t>(odříkání)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F8285A"/>
                </a:solidFill>
                <a:latin typeface="+mn-lt"/>
              </a:rPr>
              <a:t>                                    </a:t>
            </a:r>
            <a:r>
              <a:rPr lang="cs-CZ" sz="3000" b="1" i="1" dirty="0">
                <a:solidFill>
                  <a:srgbClr val="B2062F"/>
                </a:solidFill>
                <a:latin typeface="+mn-lt"/>
              </a:rPr>
              <a:t>meditace </a:t>
            </a:r>
            <a:r>
              <a:rPr lang="cs-CZ" sz="2800" dirty="0">
                <a:solidFill>
                  <a:srgbClr val="F8285A"/>
                </a:solidFill>
                <a:latin typeface="+mn-lt"/>
              </a:rPr>
              <a:t>(soustředěné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8285A"/>
                </a:solidFill>
                <a:latin typeface="+mn-lt"/>
              </a:rPr>
              <a:t>                                      přemýšlení)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F8285A"/>
                </a:solidFill>
                <a:latin typeface="+mn-lt"/>
              </a:rPr>
              <a:t>                                   </a:t>
            </a:r>
          </a:p>
        </p:txBody>
      </p:sp>
      <p:pic>
        <p:nvPicPr>
          <p:cNvPr id="13316" name="Picture 2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797425"/>
            <a:ext cx="1785937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21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476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19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3" y="26431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12" descr="Zobrazit podobné obráz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488" y="0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3" descr="Buddha18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6372225" y="2420938"/>
            <a:ext cx="1865313" cy="25638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1331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1331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1331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70" decel="100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770" decel="100000"/>
                                        <p:tgtEl>
                                          <p:spTgt spid="1331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3" dur="77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77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4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2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3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9459" name="Zástupný symbol pro obsah 3" descr="indus2_larg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3171"/>
          <a:stretch>
            <a:fillRect/>
          </a:stretch>
        </p:blipFill>
        <p:spPr>
          <a:xfrm>
            <a:off x="309563" y="201613"/>
            <a:ext cx="8674100" cy="6299200"/>
          </a:xfrm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785813" y="357188"/>
            <a:ext cx="764381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Ganga, </a:t>
            </a:r>
            <a:r>
              <a:rPr lang="cs-CZ" sz="2400" dirty="0" smtClean="0">
                <a:solidFill>
                  <a:schemeClr val="bg1"/>
                </a:solidFill>
              </a:rPr>
              <a:t>indická matka řek</a:t>
            </a:r>
            <a:r>
              <a:rPr lang="cs-CZ" sz="2400" b="1" dirty="0" smtClean="0">
                <a:solidFill>
                  <a:schemeClr val="bg1"/>
                </a:solidFill>
              </a:rPr>
              <a:t>, </a:t>
            </a:r>
            <a:r>
              <a:rPr lang="cs-CZ" sz="2400" dirty="0" smtClean="0">
                <a:solidFill>
                  <a:schemeClr val="bg1"/>
                </a:solidFill>
              </a:rPr>
              <a:t>pramení </a:t>
            </a:r>
            <a:r>
              <a:rPr lang="cs-CZ" sz="2400" dirty="0">
                <a:solidFill>
                  <a:schemeClr val="bg1"/>
                </a:solidFill>
              </a:rPr>
              <a:t>ve výšce 3892 </a:t>
            </a:r>
            <a:r>
              <a:rPr lang="cs-CZ" sz="2400" dirty="0" smtClean="0">
                <a:solidFill>
                  <a:schemeClr val="bg1"/>
                </a:solidFill>
              </a:rPr>
              <a:t>metrů nad mořem, </a:t>
            </a:r>
            <a:r>
              <a:rPr lang="cs-CZ" sz="2400" dirty="0">
                <a:solidFill>
                  <a:schemeClr val="bg1"/>
                </a:solidFill>
              </a:rPr>
              <a:t>kde vytéká z ledovce.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8" name="Picture 5" descr="delta-of-ganges-river-at-sunset-carl-purce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85728"/>
            <a:ext cx="9144000" cy="614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2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989013"/>
          </a:xfrm>
        </p:spPr>
        <p:txBody>
          <a:bodyPr/>
          <a:lstStyle/>
          <a:p>
            <a:r>
              <a:rPr lang="cs-CZ" sz="3600" dirty="0" smtClean="0">
                <a:solidFill>
                  <a:schemeClr val="bg1"/>
                </a:solidFill>
              </a:rPr>
              <a:t>Ganga je </a:t>
            </a:r>
            <a:r>
              <a:rPr lang="cs-CZ" sz="3600" dirty="0" err="1" smtClean="0">
                <a:solidFill>
                  <a:schemeClr val="bg1"/>
                </a:solidFill>
              </a:rPr>
              <a:t>dlohá</a:t>
            </a:r>
            <a:r>
              <a:rPr lang="cs-CZ" sz="3600" dirty="0" smtClean="0">
                <a:solidFill>
                  <a:schemeClr val="bg1"/>
                </a:solidFill>
              </a:rPr>
              <a:t> 2 510 km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3"/>
          <p:cNvSpPr>
            <a:spLocks noGrp="1"/>
          </p:cNvSpPr>
          <p:nvPr>
            <p:ph type="body" idx="1"/>
          </p:nvPr>
        </p:nvSpPr>
        <p:spPr>
          <a:xfrm>
            <a:off x="457200" y="6215082"/>
            <a:ext cx="8229600" cy="42862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000" dirty="0" smtClean="0">
                <a:latin typeface="Arial" charset="0"/>
                <a:hlinkClick r:id="rId2"/>
              </a:rPr>
              <a:t>http://commons.wikimedia.org/wiki/File:Boat_ride_at_Sunrise,_on_the_Ganges,_Varanasi.jpg?uselang=de</a:t>
            </a:r>
            <a:r>
              <a:rPr lang="cs-CZ" sz="1000" dirty="0" smtClean="0">
                <a:latin typeface="Arial" charset="0"/>
              </a:rPr>
              <a:t> citováno 9.12.2011</a:t>
            </a:r>
          </a:p>
        </p:txBody>
      </p:sp>
      <p:pic>
        <p:nvPicPr>
          <p:cNvPr id="71685" name="Picture 5" descr="File:Boat ride at Sunrise, on the Ganges, Varanas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965" y="214379"/>
            <a:ext cx="8923191" cy="5945076"/>
          </a:xfrm>
          <a:prstGeom prst="rect">
            <a:avLst/>
          </a:prstGeom>
          <a:noFill/>
        </p:spPr>
      </p:pic>
      <p:sp>
        <p:nvSpPr>
          <p:cNvPr id="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Posvátná „matka Ganga“ je pro Hindy zdrojem čistoty a požehnání. Podél jejího toku žije 400 milionů lidí. Každé ráno v ní vykoná očistnou koupel 60 000 věřících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/>
          </p:cNvSpPr>
          <p:nvPr>
            <p:ph type="title"/>
          </p:nvPr>
        </p:nvSpPr>
        <p:spPr>
          <a:xfrm>
            <a:off x="4143372" y="1500174"/>
            <a:ext cx="4543428" cy="2857520"/>
          </a:xfrm>
        </p:spPr>
        <p:txBody>
          <a:bodyPr/>
          <a:lstStyle/>
          <a:p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69635" name="Rectangle 3"/>
          <p:cNvSpPr>
            <a:spLocks noGrp="1"/>
          </p:cNvSpPr>
          <p:nvPr>
            <p:ph type="body" idx="1"/>
          </p:nvPr>
        </p:nvSpPr>
        <p:spPr>
          <a:xfrm>
            <a:off x="457200" y="6500834"/>
            <a:ext cx="8229600" cy="35716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100" dirty="0" smtClean="0">
                <a:latin typeface="Arial" charset="0"/>
                <a:hlinkClick r:id="rId2"/>
              </a:rPr>
              <a:t>http://commons.wikimedia.org/wiki/File:Benares2.jpg?uselang=de</a:t>
            </a:r>
            <a:r>
              <a:rPr lang="cs-CZ" sz="1100" dirty="0" smtClean="0">
                <a:latin typeface="Arial" charset="0"/>
              </a:rPr>
              <a:t> citováno 6.12.2011</a:t>
            </a:r>
          </a:p>
        </p:txBody>
      </p:sp>
      <p:pic>
        <p:nvPicPr>
          <p:cNvPr id="69637" name="Picture 5" descr="File:Benares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1571612"/>
            <a:ext cx="7392501" cy="494886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14282" y="285728"/>
            <a:ext cx="87154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Každý hinduista si přeje být zpopelněn na břehu Gangy a rozprášen do vody, což si  vzhledem k vysokým nákladům na dřevo, a cestu do </a:t>
            </a:r>
            <a:r>
              <a:rPr lang="cs-CZ" dirty="0" err="1" smtClean="0"/>
              <a:t>Váránasí</a:t>
            </a:r>
            <a:r>
              <a:rPr lang="cs-CZ" dirty="0" smtClean="0"/>
              <a:t>, nemůže každý Ind dovolit. Mrtvá těla dětí, těhotných žen, svatých mužů a lidí uštknutých kobrou, jsou do vody vhozena bez spálení, zatěžkána těžkým kamenem</a:t>
            </a:r>
            <a:r>
              <a:rPr lang="cs-CZ" dirty="0">
                <a:solidFill>
                  <a:srgbClr val="FFFF00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060472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Indové věří, že koupel v Ganze z nich smyjí hříchy.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 smtClean="0"/>
          </a:p>
        </p:txBody>
      </p:sp>
      <p:sp>
        <p:nvSpPr>
          <p:cNvPr id="59395" name="Rectangle 3"/>
          <p:cNvSpPr>
            <a:spLocks noGrp="1"/>
          </p:cNvSpPr>
          <p:nvPr>
            <p:ph type="body" idx="1"/>
          </p:nvPr>
        </p:nvSpPr>
        <p:spPr>
          <a:xfrm>
            <a:off x="214282" y="6429396"/>
            <a:ext cx="4718081" cy="285752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endParaRPr lang="cs-CZ" sz="1000" dirty="0" smtClean="0">
              <a:latin typeface="Arial" charset="0"/>
            </a:endParaRPr>
          </a:p>
        </p:txBody>
      </p:sp>
      <p:pic>
        <p:nvPicPr>
          <p:cNvPr id="59397" name="Picture 5" descr="Datei:Babasteve-ganges wa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12500"/>
          <a:stretch>
            <a:fillRect/>
          </a:stretch>
        </p:blipFill>
        <p:spPr bwMode="auto">
          <a:xfrm>
            <a:off x="142844" y="1428736"/>
            <a:ext cx="3810000" cy="5000620"/>
          </a:xfrm>
          <a:prstGeom prst="rect">
            <a:avLst/>
          </a:prstGeom>
          <a:noFill/>
        </p:spPr>
      </p:pic>
      <p:pic>
        <p:nvPicPr>
          <p:cNvPr id="5" name="Picture 5" descr="File:A sadhu by the Ghats on the Ganges, Varanas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41824" y="1714488"/>
            <a:ext cx="4702176" cy="3132825"/>
          </a:xfrm>
          <a:prstGeom prst="rect">
            <a:avLst/>
          </a:prstGeom>
          <a:noFill/>
        </p:spPr>
      </p:pic>
      <p:pic>
        <p:nvPicPr>
          <p:cNvPr id="7" name="Picture 2" descr="File:People to wash in the river the ganges at Varanasi.jp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71934" y="1714488"/>
            <a:ext cx="5072066" cy="34025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3" descr="in_varanasi_koupel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4870" y="1643051"/>
            <a:ext cx="5359130" cy="3500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" descr="File:Morning bath at Varanasi ghats July 2007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 t="10345"/>
          <a:stretch>
            <a:fillRect/>
          </a:stretch>
        </p:blipFill>
        <p:spPr bwMode="auto">
          <a:xfrm>
            <a:off x="0" y="805498"/>
            <a:ext cx="9144000" cy="6148552"/>
          </a:xfrm>
          <a:prstGeom prst="rect">
            <a:avLst/>
          </a:prstGeom>
          <a:noFill/>
        </p:spPr>
      </p:pic>
      <p:pic>
        <p:nvPicPr>
          <p:cNvPr id="11" name="Zástupný symbol pro obsah 3" descr="bathing_ghats_on_ganges_in_varanasi.jpg"/>
          <p:cNvPicPr>
            <a:picLocks noChangeAspect="1"/>
          </p:cNvPicPr>
          <p:nvPr/>
        </p:nvPicPr>
        <p:blipFill>
          <a:blip r:embed="rId11" cstate="print"/>
          <a:srcRect b="3267"/>
          <a:stretch>
            <a:fillRect/>
          </a:stretch>
        </p:blipFill>
        <p:spPr bwMode="auto">
          <a:xfrm>
            <a:off x="0" y="142852"/>
            <a:ext cx="9144000" cy="684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5" descr="File:Ahilya Ghat by the Ganges, Varanasi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46038"/>
            <a:ext cx="9144000" cy="6858000"/>
          </a:xfrm>
          <a:prstGeom prst="rect">
            <a:avLst/>
          </a:prstGeom>
          <a:noFill/>
        </p:spPr>
      </p:pic>
      <p:pic>
        <p:nvPicPr>
          <p:cNvPr id="13" name="Picture 5" descr="prayers-to-the-ganges-river-art-nomad-sandra-hansen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152400"/>
            <a:ext cx="9144000" cy="670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9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9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sah 2"/>
          <p:cNvSpPr>
            <a:spLocks noGrp="1"/>
          </p:cNvSpPr>
          <p:nvPr>
            <p:ph idx="1"/>
          </p:nvPr>
        </p:nvSpPr>
        <p:spPr>
          <a:xfrm>
            <a:off x="179388" y="404813"/>
            <a:ext cx="8640762" cy="4667261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FA0A88"/>
                </a:solidFill>
              </a:rPr>
              <a:t>   </a:t>
            </a:r>
            <a:r>
              <a:rPr lang="cs-CZ" sz="2800" dirty="0" smtClean="0">
                <a:solidFill>
                  <a:srgbClr val="FA0A88"/>
                </a:solidFill>
              </a:rPr>
              <a:t>Indická civilizace se vyvinula v povodí řek …1) a …2). Obyvatelé byli rozděleni do skupin, kterým se říká …3). Obchodovali především s … 4). Stále populární je indické tělesné a duševní cvičení nazývané … 5). Mezi nejznámější bohy patří …6). Základem indických náboženství je víra v ……7). Princ </a:t>
            </a:r>
            <a:r>
              <a:rPr lang="cs-CZ" sz="2800" dirty="0" err="1" smtClean="0">
                <a:solidFill>
                  <a:srgbClr val="FA0A88"/>
                </a:solidFill>
              </a:rPr>
              <a:t>Siddhártha</a:t>
            </a:r>
            <a:r>
              <a:rPr lang="cs-CZ" sz="2800" dirty="0" smtClean="0">
                <a:solidFill>
                  <a:srgbClr val="FA0A88"/>
                </a:solidFill>
              </a:rPr>
              <a:t> si změnil jméno na ….8), což v překladu znamená ….9). Stal se zakladatelem nového náboženství známého jako ….10). Cílem života má být dosažení stavu blaženosti, kterému se říká ….11).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5214950"/>
            <a:ext cx="7429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- 2. Indus, Ganga   3. kasty   4. kořením   5. jóga   6.Višnu, Šiva, Kálí</a:t>
            </a:r>
          </a:p>
          <a:p>
            <a:r>
              <a:rPr lang="cs-CZ" dirty="0" smtClean="0"/>
              <a:t>7. reinkarnaci          8. Buddha         9. Osvícený    10. buddhismus</a:t>
            </a:r>
          </a:p>
          <a:p>
            <a:r>
              <a:rPr lang="cs-CZ" dirty="0" smtClean="0"/>
              <a:t>11. nirvána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472518" cy="4840303"/>
          </a:xfrm>
        </p:spPr>
        <p:txBody>
          <a:bodyPr/>
          <a:lstStyle/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 smtClean="0">
                <a:hlinkClick r:id="rId2"/>
              </a:rPr>
              <a:t>://cs.wikipedia.org/wiki/Soubor:Vishnu_and_Lakshmi_on_Shesha_Naga,_ca_1870.jpg</a:t>
            </a:r>
            <a:r>
              <a:rPr lang="cs-CZ" sz="1200" dirty="0" smtClean="0"/>
              <a:t> citováno  2.1.2012</a:t>
            </a:r>
          </a:p>
          <a:p>
            <a:r>
              <a:rPr lang="cs-CZ" sz="1200" dirty="0" smtClean="0">
                <a:hlinkClick r:id="rId3"/>
              </a:rPr>
              <a:t>http://upload.wikimedia.org/wikipedia/commons/4/4e/Ganges_calling.jpg citováno 12.11.2011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http://cs.wikipedia.org/wiki/Soubor:Harappska_kultura.svg</a:t>
            </a:r>
            <a:r>
              <a:rPr lang="cs-CZ" sz="1200" dirty="0" smtClean="0"/>
              <a:t> citováno</a:t>
            </a:r>
          </a:p>
          <a:p>
            <a:r>
              <a:rPr lang="cs-CZ" sz="1200" dirty="0" smtClean="0">
                <a:hlinkClick r:id="rId5"/>
              </a:rPr>
              <a:t>http://cs.wikipedia.org/wiki/Soubor:IndusValleySeals.JPG</a:t>
            </a:r>
            <a:r>
              <a:rPr lang="cs-CZ" sz="1200" dirty="0" smtClean="0"/>
              <a:t> citováno 1.12.2011</a:t>
            </a:r>
          </a:p>
          <a:p>
            <a:r>
              <a:rPr lang="cs-CZ" sz="1200" dirty="0" smtClean="0">
                <a:hlinkClick r:id="rId6"/>
              </a:rPr>
              <a:t>http://cs.wikipedia.org/wiki/Soubor:Sivakempfort.jpg</a:t>
            </a:r>
            <a:r>
              <a:rPr lang="cs-CZ" sz="1200" dirty="0" smtClean="0"/>
              <a:t> citováno 8.1.2012</a:t>
            </a:r>
          </a:p>
          <a:p>
            <a:r>
              <a:rPr lang="cs-CZ" sz="1200" dirty="0" smtClean="0">
                <a:hlinkClick r:id="rId7"/>
              </a:rPr>
              <a:t>http://cs.wikipedia.org/wiki/Soubor:Brahma_1820.jpg</a:t>
            </a:r>
            <a:r>
              <a:rPr lang="cs-CZ" sz="1200" dirty="0" smtClean="0"/>
              <a:t> citováno 6.1.2012</a:t>
            </a:r>
          </a:p>
          <a:p>
            <a:r>
              <a:rPr lang="cs-CZ" sz="1200" dirty="0" smtClean="0">
                <a:hlinkClick r:id="rId3"/>
              </a:rPr>
              <a:t>http://upload.wikimedia.org/wikipedia/commons/4/4e/Ganges_calling.jpg citováno 12.11.2011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http://cs.wikipedia.org/wiki/Soubor:Harappska_kultura.svg</a:t>
            </a:r>
            <a:r>
              <a:rPr lang="cs-CZ" sz="1200" dirty="0" smtClean="0"/>
              <a:t> citováno 11.11.2011</a:t>
            </a:r>
          </a:p>
          <a:p>
            <a:r>
              <a:rPr lang="cs-CZ" sz="1200" dirty="0" smtClean="0">
                <a:latin typeface="Arial" charset="0"/>
                <a:hlinkClick r:id="rId8"/>
              </a:rPr>
              <a:t>http://commons.wikimedia.org/wiki/File:Ahilya_Ghat_by_the_Ganges,_Varanasi.jpg?uselang=de</a:t>
            </a:r>
            <a:r>
              <a:rPr lang="cs-CZ" sz="1200" dirty="0" smtClean="0">
                <a:latin typeface="Arial" charset="0"/>
              </a:rPr>
              <a:t> citováno 3.11.2011</a:t>
            </a:r>
          </a:p>
          <a:p>
            <a:r>
              <a:rPr lang="cs-CZ" sz="1200" dirty="0" smtClean="0">
                <a:hlinkClick r:id="rId9"/>
              </a:rPr>
              <a:t>http://commons.wikimedia.org/wiki/File:Morning_bath_at_Varanasi_ghats_July_2007.JPG?uselang=de</a:t>
            </a:r>
            <a:r>
              <a:rPr lang="cs-CZ" sz="1200" dirty="0" smtClean="0"/>
              <a:t> citováno 11.11.2011</a:t>
            </a:r>
          </a:p>
          <a:p>
            <a:r>
              <a:rPr lang="cs-CZ" sz="1200" dirty="0" smtClean="0">
                <a:hlinkClick r:id="rId10"/>
              </a:rPr>
              <a:t>http://commons.wikimedia.org/wiki/File:People_to_wash_in_the_river_the_ganges_at_Varanasi.jpg</a:t>
            </a:r>
            <a:r>
              <a:rPr lang="cs-CZ" sz="1200" dirty="0" smtClean="0"/>
              <a:t> citováno 4.11.2011</a:t>
            </a:r>
          </a:p>
          <a:p>
            <a:r>
              <a:rPr lang="cs-CZ" sz="1200" dirty="0" smtClean="0">
                <a:latin typeface="Arial" charset="0"/>
                <a:hlinkClick r:id="rId11"/>
              </a:rPr>
              <a:t>http://commons.wikimedia.org/wiki/File:India_-_Varanasi_couple_Ganges_-_0294.jpg?uselang=de</a:t>
            </a:r>
            <a:r>
              <a:rPr lang="cs-CZ" sz="1200" dirty="0" smtClean="0">
                <a:latin typeface="Arial" charset="0"/>
              </a:rPr>
              <a:t> citováno 7.12.2011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http://commons.wikimedia.org/wiki/File:A_sadhu_by_the_Ghats_on_the_Ganges,_Varanasi.jpg?uselang=de</a:t>
            </a:r>
            <a:r>
              <a:rPr lang="cs-CZ" sz="1200" dirty="0" smtClean="0"/>
              <a:t> citováno 3.11.2011</a:t>
            </a:r>
          </a:p>
          <a:p>
            <a:r>
              <a:rPr lang="cs-CZ" sz="1200" dirty="0" smtClean="0">
                <a:latin typeface="Arial" charset="0"/>
                <a:hlinkClick r:id="rId13"/>
              </a:rPr>
              <a:t>http://commons.wikimedia.org/wiki/File:Boat_ride_at_Sunrise,_on_the_Ganges,_Varanasi.jpg?uselang=de</a:t>
            </a:r>
            <a:r>
              <a:rPr lang="cs-CZ" sz="1200" dirty="0" smtClean="0">
                <a:latin typeface="Arial" charset="0"/>
              </a:rPr>
              <a:t> citováno 9.12.2011</a:t>
            </a:r>
          </a:p>
          <a:p>
            <a:r>
              <a:rPr lang="cs-CZ" sz="1200" dirty="0" smtClean="0">
                <a:latin typeface="Arial" charset="0"/>
                <a:hlinkClick r:id="rId14"/>
              </a:rPr>
              <a:t>http://de.</a:t>
            </a:r>
            <a:r>
              <a:rPr lang="cs-CZ" sz="1200" dirty="0" err="1" smtClean="0">
                <a:latin typeface="Arial" charset="0"/>
                <a:hlinkClick r:id="rId14"/>
              </a:rPr>
              <a:t>wikipedia.org</a:t>
            </a:r>
            <a:r>
              <a:rPr lang="cs-CZ" sz="1200" dirty="0" smtClean="0">
                <a:latin typeface="Arial" charset="0"/>
                <a:hlinkClick r:id="rId14"/>
              </a:rPr>
              <a:t>/w/index.</a:t>
            </a:r>
            <a:r>
              <a:rPr lang="cs-CZ" sz="1200" dirty="0" err="1" smtClean="0">
                <a:latin typeface="Arial" charset="0"/>
                <a:hlinkClick r:id="rId14"/>
              </a:rPr>
              <a:t>php</a:t>
            </a:r>
            <a:r>
              <a:rPr lang="cs-CZ" sz="1200" dirty="0" smtClean="0">
                <a:latin typeface="Arial" charset="0"/>
                <a:hlinkClick r:id="rId14"/>
              </a:rPr>
              <a:t>?</a:t>
            </a:r>
            <a:r>
              <a:rPr lang="cs-CZ" sz="1200" dirty="0" err="1" smtClean="0">
                <a:latin typeface="Arial" charset="0"/>
                <a:hlinkClick r:id="rId14"/>
              </a:rPr>
              <a:t>title</a:t>
            </a:r>
            <a:r>
              <a:rPr lang="cs-CZ" sz="1200" dirty="0" smtClean="0">
                <a:latin typeface="Arial" charset="0"/>
                <a:hlinkClick r:id="rId14"/>
              </a:rPr>
              <a:t>=</a:t>
            </a:r>
            <a:r>
              <a:rPr lang="cs-CZ" sz="1200" dirty="0" err="1" smtClean="0">
                <a:latin typeface="Arial" charset="0"/>
                <a:hlinkClick r:id="rId14"/>
              </a:rPr>
              <a:t>Datei</a:t>
            </a:r>
            <a:r>
              <a:rPr lang="cs-CZ" sz="1200" dirty="0" smtClean="0">
                <a:latin typeface="Arial" charset="0"/>
                <a:hlinkClick r:id="rId14"/>
              </a:rPr>
              <a:t>:</a:t>
            </a:r>
            <a:r>
              <a:rPr lang="cs-CZ" sz="1200" dirty="0" err="1" smtClean="0">
                <a:latin typeface="Arial" charset="0"/>
                <a:hlinkClick r:id="rId14"/>
              </a:rPr>
              <a:t>Babasteve</a:t>
            </a:r>
            <a:r>
              <a:rPr lang="cs-CZ" sz="1200" dirty="0" smtClean="0">
                <a:latin typeface="Arial" charset="0"/>
                <a:hlinkClick r:id="rId14"/>
              </a:rPr>
              <a:t>-ganges_</a:t>
            </a:r>
            <a:r>
              <a:rPr lang="cs-CZ" sz="1200" dirty="0" err="1" smtClean="0">
                <a:latin typeface="Arial" charset="0"/>
                <a:hlinkClick r:id="rId14"/>
              </a:rPr>
              <a:t>water.jpg</a:t>
            </a:r>
            <a:r>
              <a:rPr lang="cs-CZ" sz="1200" dirty="0" smtClean="0">
                <a:latin typeface="Arial" charset="0"/>
                <a:hlinkClick r:id="rId14"/>
              </a:rPr>
              <a:t>&amp;</a:t>
            </a:r>
            <a:r>
              <a:rPr lang="cs-CZ" sz="1200" dirty="0" err="1" smtClean="0">
                <a:latin typeface="Arial" charset="0"/>
                <a:hlinkClick r:id="rId14"/>
              </a:rPr>
              <a:t>filetimestamp</a:t>
            </a:r>
            <a:r>
              <a:rPr lang="cs-CZ" sz="1200" dirty="0" smtClean="0">
                <a:latin typeface="Arial" charset="0"/>
                <a:hlinkClick r:id="rId14"/>
              </a:rPr>
              <a:t>=20050416134813</a:t>
            </a:r>
            <a:r>
              <a:rPr lang="cs-CZ" sz="1200" dirty="0" smtClean="0">
                <a:latin typeface="Arial" charset="0"/>
              </a:rPr>
              <a:t> citováno </a:t>
            </a:r>
            <a:r>
              <a:rPr lang="cs-CZ" sz="1200" dirty="0" smtClean="0">
                <a:latin typeface="Arial" charset="0"/>
              </a:rPr>
              <a:t>2.11.2011</a:t>
            </a:r>
          </a:p>
          <a:p>
            <a:r>
              <a:rPr lang="cs-CZ" sz="1200" dirty="0" smtClean="0">
                <a:latin typeface="Arial" charset="0"/>
                <a:hlinkClick r:id="rId15"/>
              </a:rPr>
              <a:t>http://</a:t>
            </a:r>
            <a:r>
              <a:rPr lang="cs-CZ" sz="1200" dirty="0" smtClean="0">
                <a:latin typeface="Arial" charset="0"/>
                <a:hlinkClick r:id="rId15"/>
              </a:rPr>
              <a:t>office.</a:t>
            </a:r>
            <a:r>
              <a:rPr lang="cs-CZ" sz="1200" dirty="0" err="1" smtClean="0">
                <a:latin typeface="Arial" charset="0"/>
                <a:hlinkClick r:id="rId15"/>
              </a:rPr>
              <a:t>microsoft.com</a:t>
            </a:r>
            <a:r>
              <a:rPr lang="cs-CZ" sz="1200" dirty="0" smtClean="0">
                <a:latin typeface="Arial" charset="0"/>
                <a:hlinkClick r:id="rId15"/>
              </a:rPr>
              <a:t>/</a:t>
            </a:r>
            <a:r>
              <a:rPr lang="cs-CZ" sz="1200" dirty="0" err="1" smtClean="0">
                <a:latin typeface="Arial" charset="0"/>
                <a:hlinkClick r:id="rId15"/>
              </a:rPr>
              <a:t>cs</a:t>
            </a:r>
            <a:r>
              <a:rPr lang="cs-CZ" sz="1200" dirty="0" smtClean="0">
                <a:latin typeface="Arial" charset="0"/>
                <a:hlinkClick r:id="rId15"/>
              </a:rPr>
              <a:t>-</a:t>
            </a:r>
            <a:r>
              <a:rPr lang="cs-CZ" sz="1200" dirty="0" err="1" smtClean="0">
                <a:latin typeface="Arial" charset="0"/>
                <a:hlinkClick r:id="rId15"/>
              </a:rPr>
              <a:t>cz</a:t>
            </a:r>
            <a:r>
              <a:rPr lang="cs-CZ" sz="1200" dirty="0" smtClean="0">
                <a:latin typeface="Arial" charset="0"/>
                <a:hlinkClick r:id="rId15"/>
              </a:rPr>
              <a:t>/</a:t>
            </a:r>
            <a:r>
              <a:rPr lang="cs-CZ" sz="1200" dirty="0" err="1" smtClean="0">
                <a:latin typeface="Arial" charset="0"/>
                <a:hlinkClick r:id="rId15"/>
              </a:rPr>
              <a:t>images</a:t>
            </a:r>
            <a:r>
              <a:rPr lang="cs-CZ" sz="1200" dirty="0" smtClean="0">
                <a:latin typeface="Arial" charset="0"/>
                <a:hlinkClick r:id="rId15"/>
              </a:rPr>
              <a:t>/</a:t>
            </a:r>
            <a:r>
              <a:rPr lang="cs-CZ" sz="1200" dirty="0" err="1" smtClean="0">
                <a:latin typeface="Arial" charset="0"/>
                <a:hlinkClick r:id="rId15"/>
              </a:rPr>
              <a:t>results</a:t>
            </a:r>
            <a:r>
              <a:rPr lang="cs-CZ" sz="1200" dirty="0" smtClean="0">
                <a:latin typeface="Arial" charset="0"/>
              </a:rPr>
              <a:t> 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1052</TotalTime>
  <Words>547</Words>
  <Application>Microsoft Office PowerPoint</Application>
  <PresentationFormat>Předvádění na obrazovce (4:3)</PresentationFormat>
  <Paragraphs>91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Název školy: ZŠ Klášterec nad Ohří, Krátká 676 Autor: Lenka Špillerová Název materiálu: VY_32_INOVACE_2-35_Starověká Indie  Číslo projektu: CZ.1.07/1.4.00/21.1115  </vt:lpstr>
      <vt:lpstr>STAROVĚKÁ  INDIE</vt:lpstr>
      <vt:lpstr>Snímek 3</vt:lpstr>
      <vt:lpstr>řeky: Indus, Ganga</vt:lpstr>
      <vt:lpstr>Snímek 5</vt:lpstr>
      <vt:lpstr>Snímek 6</vt:lpstr>
      <vt:lpstr>Snímek 7</vt:lpstr>
      <vt:lpstr>stúpa = buddhistická náboženská stavba</vt:lpstr>
      <vt:lpstr>Snímek 9</vt:lpstr>
      <vt:lpstr>Snímek 10</vt:lpstr>
      <vt:lpstr>Snímek 11</vt:lpstr>
      <vt:lpstr>Ganga je dlohá 2 510 km.</vt:lpstr>
      <vt:lpstr>Posvátná „matka Ganga“ je pro Hindy zdrojem čistoty a požehnání. Podél jejího toku žije 400 milionů lidí. Každé ráno v ní vykoná očistnou koupel 60 000 věřících</vt:lpstr>
      <vt:lpstr> </vt:lpstr>
      <vt:lpstr>Indové věří, že koupel v Ganze z nich smyjí hříchy. </vt:lpstr>
      <vt:lpstr>Snímek 16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 INDIE</dc:title>
  <cp:lastModifiedBy>Uživatel</cp:lastModifiedBy>
  <cp:revision>76</cp:revision>
  <dcterms:modified xsi:type="dcterms:W3CDTF">2012-06-15T19:09:22Z</dcterms:modified>
</cp:coreProperties>
</file>