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9" r:id="rId2"/>
    <p:sldId id="256" r:id="rId3"/>
    <p:sldId id="257" r:id="rId4"/>
    <p:sldId id="258" r:id="rId5"/>
    <p:sldId id="259" r:id="rId6"/>
    <p:sldId id="261" r:id="rId7"/>
    <p:sldId id="263" r:id="rId8"/>
    <p:sldId id="264" r:id="rId9"/>
    <p:sldId id="260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C4317-F1C1-4F48-870E-40A0916DE11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CAA903-5AFA-464B-85B7-B9B3A0C93A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13" Type="http://schemas.openxmlformats.org/officeDocument/2006/relationships/hyperlink" Target="file:///\\upload.wikimedia.org\wikipedia\commons\6\6c\Lukhot_Habrit.svg" TargetMode="External"/><Relationship Id="rId18" Type="http://schemas.openxmlformats.org/officeDocument/2006/relationships/image" Target="../media/image31.png"/><Relationship Id="rId3" Type="http://schemas.openxmlformats.org/officeDocument/2006/relationships/image" Target="../media/image19.jpeg"/><Relationship Id="rId21" Type="http://schemas.openxmlformats.org/officeDocument/2006/relationships/image" Target="../media/image34.jpeg"/><Relationship Id="rId7" Type="http://schemas.openxmlformats.org/officeDocument/2006/relationships/image" Target="../media/image22.jpeg"/><Relationship Id="rId12" Type="http://schemas.openxmlformats.org/officeDocument/2006/relationships/image" Target="../media/image27.jpeg"/><Relationship Id="rId17" Type="http://schemas.openxmlformats.org/officeDocument/2006/relationships/image" Target="../media/image30.png"/><Relationship Id="rId2" Type="http://schemas.openxmlformats.org/officeDocument/2006/relationships/image" Target="../media/image18.png"/><Relationship Id="rId16" Type="http://schemas.openxmlformats.org/officeDocument/2006/relationships/hyperlink" Target="file:///\\upload.wikimedia.org\wikipedia\commons\8\83\Menora.svg" TargetMode="External"/><Relationship Id="rId20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11" Type="http://schemas.openxmlformats.org/officeDocument/2006/relationships/image" Target="../media/image26.jpeg"/><Relationship Id="rId5" Type="http://schemas.openxmlformats.org/officeDocument/2006/relationships/image" Target="../media/image20.jpeg"/><Relationship Id="rId15" Type="http://schemas.openxmlformats.org/officeDocument/2006/relationships/image" Target="../media/image29.png"/><Relationship Id="rId10" Type="http://schemas.openxmlformats.org/officeDocument/2006/relationships/image" Target="../media/image25.jpeg"/><Relationship Id="rId19" Type="http://schemas.openxmlformats.org/officeDocument/2006/relationships/image" Target="../media/image32.jpeg"/><Relationship Id="rId4" Type="http://schemas.openxmlformats.org/officeDocument/2006/relationships/hyperlink" Target="file:///\\upload.wikimedia.org\wikipedia\commons\3\3a\Bombyx_mori_sul_bozzolo_02.jpg" TargetMode="External"/><Relationship Id="rId9" Type="http://schemas.openxmlformats.org/officeDocument/2006/relationships/image" Target="../media/image24.jpeg"/><Relationship Id="rId1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-14288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Nadpis 3"/>
          <p:cNvSpPr>
            <a:spLocks noGrp="1"/>
          </p:cNvSpPr>
          <p:nvPr>
            <p:ph type="ctrTitle"/>
          </p:nvPr>
        </p:nvSpPr>
        <p:spPr>
          <a:xfrm>
            <a:off x="285750" y="500063"/>
            <a:ext cx="8534722" cy="3144961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800" b="1" i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VY_32_INOVACE_3-35_ </a:t>
            </a:r>
            <a:r>
              <a:rPr lang="cs-CZ" sz="2800" b="1" i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r>
              <a:rPr lang="cs-CZ" sz="28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Starověká Palestina, INDIE, Čína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b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250825" y="3933825"/>
            <a:ext cx="8642350" cy="1209675"/>
          </a:xfrm>
        </p:spPr>
        <p:txBody>
          <a:bodyPr>
            <a:noAutofit/>
          </a:bodyPr>
          <a:lstStyle/>
          <a:p>
            <a:pPr algn="l"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Prezentace pro 6. ročník určená k procvičení a zopakování učiva. Možné použít jako skupinovou hru, společné opakování nebo test.  </a:t>
            </a: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2343152"/>
          </a:xfrm>
        </p:spPr>
        <p:txBody>
          <a:bodyPr>
            <a:normAutofit/>
          </a:bodyPr>
          <a:lstStyle/>
          <a:p>
            <a:r>
              <a:rPr lang="cs-CZ" dirty="0" smtClean="0"/>
              <a:t>PALESTINA</a:t>
            </a:r>
            <a:br>
              <a:rPr lang="cs-CZ" dirty="0" smtClean="0"/>
            </a:br>
            <a:r>
              <a:rPr lang="cs-CZ" dirty="0" smtClean="0"/>
              <a:t>Čína</a:t>
            </a:r>
            <a:br>
              <a:rPr lang="cs-CZ" dirty="0" smtClean="0"/>
            </a:br>
            <a:r>
              <a:rPr lang="cs-CZ" dirty="0" smtClean="0"/>
              <a:t>INDIE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929066"/>
            <a:ext cx="6400800" cy="1155232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14356"/>
            <a:ext cx="8858280" cy="57150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1.  V Číně nenajdeme řeku  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a) </a:t>
            </a:r>
            <a:r>
              <a:rPr lang="cs-CZ" dirty="0" err="1" smtClean="0">
                <a:solidFill>
                  <a:srgbClr val="7030A0"/>
                </a:solidFill>
              </a:rPr>
              <a:t>Chuang</a:t>
            </a:r>
            <a:r>
              <a:rPr lang="cs-CZ" dirty="0" smtClean="0">
                <a:solidFill>
                  <a:srgbClr val="7030A0"/>
                </a:solidFill>
              </a:rPr>
              <a:t>-</a:t>
            </a:r>
            <a:r>
              <a:rPr lang="cs-CZ" dirty="0" err="1" smtClean="0">
                <a:solidFill>
                  <a:srgbClr val="7030A0"/>
                </a:solidFill>
              </a:rPr>
              <a:t>che</a:t>
            </a:r>
            <a:r>
              <a:rPr lang="cs-CZ" dirty="0" smtClean="0">
                <a:solidFill>
                  <a:srgbClr val="7030A0"/>
                </a:solidFill>
              </a:rPr>
              <a:t>      b) Indus      c)Jang-c´- </a:t>
            </a:r>
            <a:r>
              <a:rPr lang="cs-CZ" dirty="0" err="1" smtClean="0">
                <a:solidFill>
                  <a:srgbClr val="7030A0"/>
                </a:solidFill>
              </a:rPr>
              <a:t>tiang</a:t>
            </a:r>
            <a:r>
              <a:rPr lang="cs-CZ" dirty="0" smtClean="0">
                <a:solidFill>
                  <a:srgbClr val="7030A0"/>
                </a:solidFill>
              </a:rPr>
              <a:t>    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2. „Syn Nebes“ je čínské označení pro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a) hlavního boha  b) Buddhu c) boha Slunce d) císaře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3. Číňané psali na   a) papyrus  b) papír  c) destičky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4. Mezi čínské vynálezy nepatří  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a) porcelán    b) kompas    c) střelný prach   d) čaj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5. Hedvábí se získává z 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 a) ulit plžů ostranky    b) srsti ovcí   c) zámotků bource morušového </a:t>
            </a:r>
          </a:p>
        </p:txBody>
      </p:sp>
      <p:pic>
        <p:nvPicPr>
          <p:cNvPr id="4" name="Picture 6" descr="Zobrazit podrobnosti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5357826"/>
            <a:ext cx="1357322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00958" y="285728"/>
            <a:ext cx="1357322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85728"/>
            <a:ext cx="9144000" cy="64294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6. Jin a jang jsou symboly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 a) indické    b) čínské    c) hebrejské 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7. Poloha Číny je známá jako 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a) Přední Východ    b) Východní Himálaj   c) Dálný Východ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8.Číňané  používali písmo 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a) hieroglyfické   b) obrázkové    c) znakové  d) klínové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9.Číně se říkalo 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a) Říše středu   b) Pupek světa   c)  Střed světa   d) Říše slunce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10. Hedvábná stezka byla 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a)ochrana před Mongoly b)obchodní trasa c)hraniční cesta mezi Indií a Čínou </a:t>
            </a:r>
          </a:p>
          <a:p>
            <a:pPr>
              <a:buNone/>
            </a:pP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42918"/>
            <a:ext cx="9144000" cy="6000792"/>
          </a:xfrm>
        </p:spPr>
        <p:txBody>
          <a:bodyPr>
            <a:normAutofit/>
          </a:bodyPr>
          <a:lstStyle/>
          <a:p>
            <a:pPr marL="651510" indent="-514350">
              <a:buNone/>
            </a:pPr>
            <a:r>
              <a:rPr lang="cs-CZ" b="1" i="1" dirty="0" smtClean="0">
                <a:solidFill>
                  <a:schemeClr val="tx2">
                    <a:lumMod val="10000"/>
                  </a:schemeClr>
                </a:solidFill>
              </a:rPr>
              <a:t>11. </a:t>
            </a:r>
            <a:r>
              <a:rPr lang="cs-CZ" sz="2600" b="1" i="1" dirty="0" smtClean="0">
                <a:solidFill>
                  <a:schemeClr val="tx2">
                    <a:lumMod val="10000"/>
                  </a:schemeClr>
                </a:solidFill>
              </a:rPr>
              <a:t>Řeka, kterou Indové nazývají „matkou řek“ je </a:t>
            </a:r>
          </a:p>
          <a:p>
            <a:pPr marL="651510" indent="-514350">
              <a:buNone/>
            </a:pPr>
            <a:r>
              <a:rPr lang="cs-CZ" sz="2600" b="1" i="1" dirty="0" smtClean="0">
                <a:solidFill>
                  <a:schemeClr val="tx2">
                    <a:lumMod val="10000"/>
                  </a:schemeClr>
                </a:solidFill>
              </a:rPr>
              <a:t> 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a) Indus    b) Ganga   c) </a:t>
            </a:r>
            <a:r>
              <a:rPr lang="cs-CZ" sz="2600" dirty="0" err="1" smtClean="0">
                <a:solidFill>
                  <a:schemeClr val="tx2">
                    <a:lumMod val="10000"/>
                  </a:schemeClr>
                </a:solidFill>
              </a:rPr>
              <a:t>Chuang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-</a:t>
            </a:r>
            <a:r>
              <a:rPr lang="cs-CZ" sz="2600" dirty="0" err="1" smtClean="0">
                <a:solidFill>
                  <a:schemeClr val="tx2">
                    <a:lumMod val="10000"/>
                  </a:schemeClr>
                </a:solidFill>
              </a:rPr>
              <a:t>che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      </a:t>
            </a:r>
          </a:p>
          <a:p>
            <a:pPr marL="651510" indent="-514350">
              <a:buNone/>
            </a:pPr>
            <a:r>
              <a:rPr lang="cs-CZ" sz="2600" b="1" i="1" dirty="0" smtClean="0">
                <a:solidFill>
                  <a:schemeClr val="tx2">
                    <a:lumMod val="10000"/>
                  </a:schemeClr>
                </a:solidFill>
              </a:rPr>
              <a:t>12. Mezi indické bohy </a:t>
            </a:r>
            <a:r>
              <a:rPr lang="cs-CZ" sz="2600" b="1" i="1" u="sng" dirty="0" smtClean="0">
                <a:solidFill>
                  <a:schemeClr val="tx2">
                    <a:lumMod val="10000"/>
                  </a:schemeClr>
                </a:solidFill>
              </a:rPr>
              <a:t>nepatří</a:t>
            </a:r>
            <a:r>
              <a:rPr lang="cs-CZ" sz="2600" b="1" i="1" dirty="0" smtClean="0">
                <a:solidFill>
                  <a:schemeClr val="tx2">
                    <a:lumMod val="10000"/>
                  </a:schemeClr>
                </a:solidFill>
              </a:rPr>
              <a:t>    </a:t>
            </a:r>
          </a:p>
          <a:p>
            <a:pPr marL="651510" indent="-514350">
              <a:buNone/>
            </a:pPr>
            <a:r>
              <a:rPr lang="cs-CZ" sz="2600" b="1" i="1" dirty="0" smtClean="0">
                <a:solidFill>
                  <a:schemeClr val="tx2">
                    <a:lumMod val="10000"/>
                  </a:schemeClr>
                </a:solidFill>
              </a:rPr>
              <a:t> 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a) </a:t>
            </a:r>
            <a:r>
              <a:rPr lang="cs-CZ" sz="2600" dirty="0" err="1" smtClean="0">
                <a:solidFill>
                  <a:schemeClr val="tx2">
                    <a:lumMod val="10000"/>
                  </a:schemeClr>
                </a:solidFill>
              </a:rPr>
              <a:t>Višnu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     b) Kálí    c) Buddha     d) Šiva</a:t>
            </a:r>
          </a:p>
          <a:p>
            <a:pPr>
              <a:buNone/>
            </a:pPr>
            <a:r>
              <a:rPr lang="cs-CZ" sz="2600" b="1" i="1" dirty="0" smtClean="0">
                <a:solidFill>
                  <a:schemeClr val="tx2">
                    <a:lumMod val="10000"/>
                  </a:schemeClr>
                </a:solidFill>
              </a:rPr>
              <a:t>13. Indické tělesné a duchovní cvičení se jmenuje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  a) jóga   b) meditace  c) aerobik  d) </a:t>
            </a:r>
            <a:r>
              <a:rPr lang="cs-CZ" sz="2600" dirty="0" err="1" smtClean="0">
                <a:solidFill>
                  <a:schemeClr val="tx2">
                    <a:lumMod val="10000"/>
                  </a:schemeClr>
                </a:solidFill>
              </a:rPr>
              <a:t>zumba</a:t>
            </a:r>
            <a:endParaRPr lang="cs-CZ" sz="2600" dirty="0" smtClean="0">
              <a:solidFill>
                <a:schemeClr val="tx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600" b="1" i="1" dirty="0" smtClean="0">
                <a:solidFill>
                  <a:schemeClr val="tx2">
                    <a:lumMod val="10000"/>
                  </a:schemeClr>
                </a:solidFill>
              </a:rPr>
              <a:t>14. Buddha v překladu znamená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 a) Syn Nebes  b) Světlo Světa  c) Osvícený d) Syn Hvězdy</a:t>
            </a:r>
          </a:p>
          <a:p>
            <a:pPr>
              <a:buNone/>
            </a:pPr>
            <a:r>
              <a:rPr lang="cs-CZ" sz="2600" b="1" i="1" dirty="0" smtClean="0">
                <a:solidFill>
                  <a:schemeClr val="tx2">
                    <a:lumMod val="10000"/>
                  </a:schemeClr>
                </a:solidFill>
              </a:rPr>
              <a:t>15. Stavu blaženosti se říká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  </a:t>
            </a:r>
          </a:p>
          <a:p>
            <a:pPr>
              <a:buNone/>
            </a:pP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  a) nirvána    b)  askeze   c) buddhismus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9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21739" r="21739"/>
          <a:stretch>
            <a:fillRect/>
          </a:stretch>
        </p:blipFill>
        <p:spPr bwMode="auto">
          <a:xfrm>
            <a:off x="7572396" y="2071678"/>
            <a:ext cx="928694" cy="1643074"/>
          </a:xfrm>
          <a:prstGeom prst="rect">
            <a:avLst/>
          </a:prstGeom>
          <a:noFill/>
        </p:spPr>
      </p:pic>
      <p:pic>
        <p:nvPicPr>
          <p:cNvPr id="5" name="Picture 29" descr="Zobrazit podrobnosti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4786322"/>
            <a:ext cx="1828800" cy="1828800"/>
          </a:xfrm>
          <a:prstGeom prst="rect">
            <a:avLst/>
          </a:prstGeom>
          <a:noFill/>
        </p:spPr>
      </p:pic>
      <p:pic>
        <p:nvPicPr>
          <p:cNvPr id="6" name="Picture 11" descr="Zobrazit podrobnosti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72396" y="214290"/>
            <a:ext cx="1428736" cy="14287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28604"/>
            <a:ext cx="8686800" cy="60722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i="1" dirty="0" smtClean="0">
                <a:solidFill>
                  <a:schemeClr val="tx2">
                    <a:lumMod val="10000"/>
                  </a:schemeClr>
                </a:solidFill>
              </a:rPr>
              <a:t>16. Princ </a:t>
            </a:r>
            <a:r>
              <a:rPr lang="cs-CZ" b="1" i="1" dirty="0" err="1" smtClean="0">
                <a:solidFill>
                  <a:schemeClr val="tx2">
                    <a:lumMod val="10000"/>
                  </a:schemeClr>
                </a:solidFill>
              </a:rPr>
              <a:t>Siddharta</a:t>
            </a:r>
            <a:r>
              <a:rPr lang="cs-CZ" b="1" i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b="1" i="1" dirty="0" err="1" smtClean="0">
                <a:solidFill>
                  <a:schemeClr val="tx2">
                    <a:lumMod val="10000"/>
                  </a:schemeClr>
                </a:solidFill>
              </a:rPr>
              <a:t>Gautama</a:t>
            </a:r>
            <a:r>
              <a:rPr lang="cs-CZ" b="1" i="1" dirty="0" smtClean="0">
                <a:solidFill>
                  <a:schemeClr val="tx2">
                    <a:lumMod val="10000"/>
                  </a:schemeClr>
                </a:solidFill>
              </a:rPr>
              <a:t> založil  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a) hinduismus  b) buddhismus  c) scientismus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tx2">
                    <a:lumMod val="10000"/>
                  </a:schemeClr>
                </a:solidFill>
              </a:rPr>
              <a:t>17. Víra v převtělování duší a koloběh životů je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a) transformace  b) reformace   c) reinkarnace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tx2">
                    <a:lumMod val="10000"/>
                  </a:schemeClr>
                </a:solidFill>
              </a:rPr>
              <a:t>18. Poloha Indie je  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a) Dálný východ  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b) Blízký východ    c) Jižní Asie    d) Východní Asie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tx2">
                    <a:lumMod val="10000"/>
                  </a:schemeClr>
                </a:solidFill>
              </a:rPr>
              <a:t>19. Kastovní systém byl v   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a) Indii    b) Číně    c) Egyptě    d) Palestině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tx2">
                    <a:lumMod val="10000"/>
                  </a:schemeClr>
                </a:solidFill>
              </a:rPr>
              <a:t>20.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b="1" i="1" dirty="0" smtClean="0">
                <a:solidFill>
                  <a:schemeClr val="tx2">
                    <a:lumMod val="10000"/>
                  </a:schemeClr>
                </a:solidFill>
              </a:rPr>
              <a:t>Indové </a:t>
            </a:r>
            <a:r>
              <a:rPr lang="cs-CZ" b="1" i="1" u="sng" dirty="0" smtClean="0">
                <a:solidFill>
                  <a:schemeClr val="tx2">
                    <a:lumMod val="10000"/>
                  </a:schemeClr>
                </a:solidFill>
              </a:rPr>
              <a:t>neobchodovali</a:t>
            </a:r>
            <a:r>
              <a:rPr lang="cs-CZ" i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b="1" i="1" dirty="0" smtClean="0">
                <a:solidFill>
                  <a:schemeClr val="tx2">
                    <a:lumMod val="10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 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a) kořením  b) slonovinou  c) papírem   d) látkami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17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43826" y="0"/>
            <a:ext cx="1500174" cy="1500174"/>
          </a:xfrm>
          <a:prstGeom prst="rect">
            <a:avLst/>
          </a:prstGeom>
          <a:noFill/>
        </p:spPr>
      </p:pic>
      <p:pic>
        <p:nvPicPr>
          <p:cNvPr id="5" name="Picture 2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3571876"/>
            <a:ext cx="1374769" cy="1374769"/>
          </a:xfrm>
          <a:prstGeom prst="rect">
            <a:avLst/>
          </a:prstGeom>
          <a:noFill/>
        </p:spPr>
      </p:pic>
      <p:pic>
        <p:nvPicPr>
          <p:cNvPr id="7" name="Picture 17" descr="Zobrazit podrobnosti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8926" y="5572140"/>
            <a:ext cx="1119179" cy="11191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sah 2"/>
          <p:cNvSpPr>
            <a:spLocks noGrp="1"/>
          </p:cNvSpPr>
          <p:nvPr>
            <p:ph idx="1"/>
          </p:nvPr>
        </p:nvSpPr>
        <p:spPr>
          <a:xfrm>
            <a:off x="0" y="357188"/>
            <a:ext cx="8643938" cy="6215062"/>
          </a:xfrm>
        </p:spPr>
        <p:txBody>
          <a:bodyPr/>
          <a:lstStyle/>
          <a:p>
            <a:pPr eaLnBrk="1" hangingPunct="1">
              <a:spcBef>
                <a:spcPts val="600"/>
              </a:spcBef>
              <a:buFont typeface="Arial" charset="0"/>
              <a:buNone/>
            </a:pPr>
            <a:r>
              <a:rPr lang="cs-CZ" b="1" dirty="0" smtClean="0">
                <a:solidFill>
                  <a:srgbClr val="002060"/>
                </a:solidFill>
              </a:rPr>
              <a:t>21.) Jiné označení pro Palestinu bylo  </a:t>
            </a:r>
          </a:p>
          <a:p>
            <a:pPr eaLnBrk="1" hangingPunct="1">
              <a:spcBef>
                <a:spcPts val="600"/>
              </a:spcBef>
              <a:buFont typeface="Arial" charset="0"/>
              <a:buNone/>
            </a:pPr>
            <a:r>
              <a:rPr lang="cs-CZ" dirty="0" smtClean="0">
                <a:solidFill>
                  <a:srgbClr val="002060"/>
                </a:solidFill>
              </a:rPr>
              <a:t>   a) Kanaán   b) </a:t>
            </a:r>
            <a:r>
              <a:rPr lang="cs-CZ" dirty="0" err="1" smtClean="0">
                <a:solidFill>
                  <a:srgbClr val="002060"/>
                </a:solidFill>
              </a:rPr>
              <a:t>Kemet</a:t>
            </a:r>
            <a:r>
              <a:rPr lang="cs-CZ" dirty="0" smtClean="0">
                <a:solidFill>
                  <a:srgbClr val="002060"/>
                </a:solidFill>
              </a:rPr>
              <a:t>   c) Černá země    d) Kanál </a:t>
            </a:r>
          </a:p>
          <a:p>
            <a:pPr eaLnBrk="1" hangingPunct="1">
              <a:spcBef>
                <a:spcPts val="600"/>
              </a:spcBef>
              <a:buFont typeface="Arial" charset="0"/>
              <a:buNone/>
            </a:pPr>
            <a:r>
              <a:rPr lang="cs-CZ" b="1" dirty="0" smtClean="0">
                <a:solidFill>
                  <a:srgbClr val="002060"/>
                </a:solidFill>
              </a:rPr>
              <a:t>22) Židé byli především </a:t>
            </a:r>
          </a:p>
          <a:p>
            <a:pPr eaLnBrk="1" hangingPunct="1">
              <a:spcBef>
                <a:spcPts val="600"/>
              </a:spcBef>
              <a:buFont typeface="Arial" charset="0"/>
              <a:buNone/>
            </a:pPr>
            <a:r>
              <a:rPr lang="cs-CZ" dirty="0" smtClean="0">
                <a:solidFill>
                  <a:srgbClr val="002060"/>
                </a:solidFill>
              </a:rPr>
              <a:t>a) obchodníci  b) námořníci  c) pastevci    d) stavitelé</a:t>
            </a:r>
          </a:p>
          <a:p>
            <a:pPr eaLnBrk="1" hangingPunct="1">
              <a:spcBef>
                <a:spcPts val="600"/>
              </a:spcBef>
              <a:buFont typeface="Arial" charset="0"/>
              <a:buNone/>
            </a:pPr>
            <a:r>
              <a:rPr lang="cs-CZ" b="1" dirty="0" smtClean="0">
                <a:solidFill>
                  <a:srgbClr val="002060"/>
                </a:solidFill>
              </a:rPr>
              <a:t>23) Pro Židy se nepoužívalo označeni   </a:t>
            </a:r>
          </a:p>
          <a:p>
            <a:pPr eaLnBrk="1" hangingPunct="1">
              <a:spcBef>
                <a:spcPts val="600"/>
              </a:spcBef>
              <a:buFont typeface="Arial" charset="0"/>
              <a:buNone/>
            </a:pPr>
            <a:r>
              <a:rPr lang="cs-CZ" dirty="0" smtClean="0">
                <a:solidFill>
                  <a:srgbClr val="002060"/>
                </a:solidFill>
              </a:rPr>
              <a:t>a) Hebrejci    b) Izraelité     c) Judaisté</a:t>
            </a:r>
          </a:p>
          <a:p>
            <a:pPr eaLnBrk="1" hangingPunct="1">
              <a:spcBef>
                <a:spcPts val="600"/>
              </a:spcBef>
              <a:buFont typeface="Arial" charset="0"/>
              <a:buNone/>
            </a:pPr>
            <a:r>
              <a:rPr lang="cs-CZ" b="1" dirty="0" smtClean="0">
                <a:solidFill>
                  <a:srgbClr val="002060"/>
                </a:solidFill>
              </a:rPr>
              <a:t>24) </a:t>
            </a:r>
            <a:r>
              <a:rPr lang="cs-CZ" b="1" dirty="0" err="1" smtClean="0">
                <a:solidFill>
                  <a:srgbClr val="002060"/>
                </a:solidFill>
              </a:rPr>
              <a:t>Menora</a:t>
            </a:r>
            <a:r>
              <a:rPr lang="cs-CZ" b="1" dirty="0" smtClean="0">
                <a:solidFill>
                  <a:srgbClr val="002060"/>
                </a:solidFill>
              </a:rPr>
              <a:t> je  </a:t>
            </a:r>
          </a:p>
          <a:p>
            <a:pPr eaLnBrk="1" hangingPunct="1">
              <a:spcBef>
                <a:spcPts val="600"/>
              </a:spcBef>
              <a:buFont typeface="Arial" charset="0"/>
              <a:buNone/>
            </a:pPr>
            <a:r>
              <a:rPr lang="cs-CZ" dirty="0" smtClean="0">
                <a:solidFill>
                  <a:srgbClr val="002060"/>
                </a:solidFill>
              </a:rPr>
              <a:t>  a) hvězda    b) svícen     c) posvátná kniha   d) škola</a:t>
            </a:r>
          </a:p>
          <a:p>
            <a:pPr eaLnBrk="1" hangingPunct="1">
              <a:spcBef>
                <a:spcPts val="600"/>
              </a:spcBef>
              <a:buFont typeface="Arial" charset="0"/>
              <a:buNone/>
            </a:pPr>
            <a:r>
              <a:rPr lang="cs-CZ" b="1" dirty="0" smtClean="0">
                <a:solidFill>
                  <a:srgbClr val="002060"/>
                </a:solidFill>
              </a:rPr>
              <a:t>25) Cípů na židovské hvězdě je </a:t>
            </a:r>
          </a:p>
          <a:p>
            <a:pPr eaLnBrk="1" hangingPunct="1">
              <a:spcBef>
                <a:spcPts val="600"/>
              </a:spcBef>
              <a:buFont typeface="Arial" charset="0"/>
              <a:buNone/>
            </a:pPr>
            <a:r>
              <a:rPr lang="cs-CZ" dirty="0" smtClean="0">
                <a:solidFill>
                  <a:srgbClr val="002060"/>
                </a:solidFill>
              </a:rPr>
              <a:t>a) pět     b) šest    c) sedm  d) devět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3" name="Picture 10" descr="Zobrazit podobné obráz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5000636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8" descr="Zobrazit podobné obráz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2428868"/>
            <a:ext cx="1214446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72430" y="0"/>
            <a:ext cx="1071570" cy="107157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1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1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17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17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17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17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17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17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17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17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17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17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17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17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17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17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17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7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17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17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17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17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17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17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17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17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17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17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17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17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17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17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17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17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17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17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17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17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85728"/>
            <a:ext cx="8858280" cy="5429288"/>
          </a:xfrm>
        </p:spPr>
        <p:txBody>
          <a:bodyPr>
            <a:normAutofit/>
          </a:bodyPr>
          <a:lstStyle/>
          <a:p>
            <a:pPr marL="548640" indent="-41148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</a:rPr>
              <a:t>26) Moudrý král se jmenoval    </a:t>
            </a:r>
          </a:p>
          <a:p>
            <a:pPr marL="548640" indent="-41148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</a:rPr>
              <a:t>  </a:t>
            </a:r>
            <a:r>
              <a:rPr lang="cs-CZ" dirty="0" smtClean="0">
                <a:solidFill>
                  <a:srgbClr val="002060"/>
                </a:solidFill>
              </a:rPr>
              <a:t>a) David    b) Goliáš    c) Šalamoun    d) Mojžíš</a:t>
            </a:r>
          </a:p>
          <a:p>
            <a:pPr marL="548640" indent="-41148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</a:rPr>
              <a:t>27) Židovské náboženství se nazývá  </a:t>
            </a:r>
          </a:p>
          <a:p>
            <a:pPr marL="548640" indent="-41148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charset="0"/>
              <a:buNone/>
              <a:defRPr/>
            </a:pPr>
            <a:r>
              <a:rPr lang="cs-CZ" dirty="0" smtClean="0">
                <a:solidFill>
                  <a:srgbClr val="002060"/>
                </a:solidFill>
              </a:rPr>
              <a:t>      a) judaismus   b) jahvismus   c) hebrejština</a:t>
            </a:r>
          </a:p>
          <a:p>
            <a:pPr marL="651510" indent="-51435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b="1" dirty="0" smtClean="0">
                <a:solidFill>
                  <a:srgbClr val="002060"/>
                </a:solidFill>
              </a:rPr>
              <a:t>28) Synagoga je  </a:t>
            </a:r>
          </a:p>
          <a:p>
            <a:pPr marL="651510" indent="-51435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dirty="0" smtClean="0">
                <a:solidFill>
                  <a:srgbClr val="002060"/>
                </a:solidFill>
              </a:rPr>
              <a:t>a) hlavní město  b) židovská bible  c) modlitebna   </a:t>
            </a:r>
          </a:p>
          <a:p>
            <a:pPr marL="548640" indent="-41148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</a:rPr>
              <a:t>29) Palestina nesousedila s  </a:t>
            </a:r>
          </a:p>
          <a:p>
            <a:pPr marL="548640" indent="-41148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charset="0"/>
              <a:buNone/>
              <a:defRPr/>
            </a:pPr>
            <a:r>
              <a:rPr lang="cs-CZ" dirty="0" smtClean="0">
                <a:solidFill>
                  <a:srgbClr val="002060"/>
                </a:solidFill>
              </a:rPr>
              <a:t>     a) Egyptem  b) Indií    c) Fénicií   d) Mezopotámií</a:t>
            </a:r>
          </a:p>
          <a:p>
            <a:pPr marL="548640" indent="-41148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</a:rPr>
              <a:t>30) Židé označili svého boha</a:t>
            </a:r>
            <a:r>
              <a:rPr lang="cs-CZ" dirty="0" smtClean="0">
                <a:solidFill>
                  <a:srgbClr val="002060"/>
                </a:solidFill>
              </a:rPr>
              <a:t>    </a:t>
            </a:r>
          </a:p>
          <a:p>
            <a:pPr marL="548640" indent="-411480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charset="0"/>
              <a:buNone/>
              <a:defRPr/>
            </a:pPr>
            <a:r>
              <a:rPr lang="cs-CZ" dirty="0" smtClean="0">
                <a:solidFill>
                  <a:srgbClr val="002060"/>
                </a:solidFill>
              </a:rPr>
              <a:t> a) Adam   b) Alláh   c) Jahve  d) </a:t>
            </a:r>
            <a:r>
              <a:rPr lang="cs-CZ" dirty="0" err="1" smtClean="0">
                <a:solidFill>
                  <a:srgbClr val="002060"/>
                </a:solidFill>
              </a:rPr>
              <a:t>Hebron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4" name="Picture 44" descr="Zobrazit podrobnosti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4572008"/>
            <a:ext cx="1857388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8" descr="Zobrazit podobné obrázky"/>
          <p:cNvPicPr>
            <a:picLocks noChangeAspect="1" noChangeArrowheads="1"/>
          </p:cNvPicPr>
          <p:nvPr/>
        </p:nvPicPr>
        <p:blipFill>
          <a:blip r:embed="rId3" cstate="print"/>
          <a:srcRect l="15656" r="14882"/>
          <a:stretch>
            <a:fillRect/>
          </a:stretch>
        </p:blipFill>
        <p:spPr bwMode="auto">
          <a:xfrm>
            <a:off x="7786710" y="1285860"/>
            <a:ext cx="1000132" cy="14398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3501008"/>
            <a:ext cx="7472386" cy="570934"/>
          </a:xfrm>
        </p:spPr>
        <p:txBody>
          <a:bodyPr>
            <a:noAutofit/>
          </a:bodyPr>
          <a:lstStyle/>
          <a:p>
            <a:r>
              <a:rPr lang="cs-CZ" sz="2400" dirty="0" smtClean="0"/>
              <a:t>Co je na obrázku? </a:t>
            </a:r>
            <a:br>
              <a:rPr lang="cs-CZ" sz="2400" dirty="0" smtClean="0"/>
            </a:br>
            <a:r>
              <a:rPr lang="cs-CZ" sz="2400" dirty="0" smtClean="0"/>
              <a:t> 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4" name="Obrázek 4" descr="taiji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1857364"/>
            <a:ext cx="1143008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Zástupný symbol pro obsah 3" descr="___zed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4857760"/>
            <a:ext cx="2656986" cy="16398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File:Bombyx mori sul bozzolo 02.jp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 cstate="print"/>
          <a:srcRect r="23457"/>
          <a:stretch>
            <a:fillRect/>
          </a:stretch>
        </p:blipFill>
        <p:spPr bwMode="auto">
          <a:xfrm>
            <a:off x="5500694" y="214290"/>
            <a:ext cx="1357322" cy="1329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9" descr="Zobrazit podrobnosti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20" y="4929198"/>
            <a:ext cx="1143008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7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00958" y="3214686"/>
            <a:ext cx="1428760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15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357422" y="142852"/>
            <a:ext cx="1357322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1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29520" y="1357298"/>
            <a:ext cx="1357322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1" descr="Zobrazit podrobnost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85720" y="3000372"/>
            <a:ext cx="1428728" cy="1428728"/>
          </a:xfrm>
          <a:prstGeom prst="rect">
            <a:avLst/>
          </a:prstGeom>
          <a:noFill/>
        </p:spPr>
      </p:pic>
      <p:pic>
        <p:nvPicPr>
          <p:cNvPr id="13" name="Picture 7" descr="Zobrazit podrobnosti"/>
          <p:cNvPicPr>
            <a:picLocks noChangeAspect="1" noChangeArrowheads="1"/>
          </p:cNvPicPr>
          <p:nvPr/>
        </p:nvPicPr>
        <p:blipFill>
          <a:blip r:embed="rId11" cstate="print"/>
          <a:srcRect t="23438" b="25781"/>
          <a:stretch>
            <a:fillRect/>
          </a:stretch>
        </p:blipFill>
        <p:spPr bwMode="auto">
          <a:xfrm>
            <a:off x="2214546" y="4071942"/>
            <a:ext cx="1828800" cy="928694"/>
          </a:xfrm>
          <a:prstGeom prst="rect">
            <a:avLst/>
          </a:prstGeom>
          <a:noFill/>
        </p:spPr>
      </p:pic>
      <p:pic>
        <p:nvPicPr>
          <p:cNvPr id="14" name="Picture 25" descr="Zobrazit podrobnosti"/>
          <p:cNvPicPr>
            <a:picLocks noChangeAspect="1" noChangeArrowheads="1"/>
          </p:cNvPicPr>
          <p:nvPr/>
        </p:nvPicPr>
        <p:blipFill>
          <a:blip r:embed="rId12" cstate="print"/>
          <a:srcRect l="11111" t="5556" r="11111" b="11111"/>
          <a:stretch>
            <a:fillRect/>
          </a:stretch>
        </p:blipFill>
        <p:spPr bwMode="auto">
          <a:xfrm>
            <a:off x="3214678" y="5429264"/>
            <a:ext cx="1000132" cy="1071570"/>
          </a:xfrm>
          <a:prstGeom prst="rect">
            <a:avLst/>
          </a:prstGeom>
          <a:noFill/>
        </p:spPr>
      </p:pic>
      <p:pic>
        <p:nvPicPr>
          <p:cNvPr id="15" name="Picture 5" descr="Soubor:Lukhot Habrit.svg">
            <a:hlinkClick r:id="rId13" action="ppaction://hlinkfile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285984" y="1857364"/>
            <a:ext cx="1139804" cy="13509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Zástupný symbol pro obsah 3" descr="260px-Star_of_David_svg.png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643834" y="5000636"/>
            <a:ext cx="1285884" cy="14834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7" descr="Soubor:Menora.svg">
            <a:hlinkClick r:id="rId16" action="ppaction://hlinkfile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643042" y="5357826"/>
            <a:ext cx="1255151" cy="10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Zástupný symbol pro obsah 3" descr="612px-YHWH_svg.png"/>
          <p:cNvPicPr>
            <a:picLocks noChangeAspect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000892" y="285728"/>
            <a:ext cx="1740657" cy="673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4" descr="Zobrazit podobné obrázky"/>
          <p:cNvPicPr>
            <a:picLocks noChangeAspect="1" noChangeArrowheads="1"/>
          </p:cNvPicPr>
          <p:nvPr/>
        </p:nvPicPr>
        <p:blipFill>
          <a:blip r:embed="rId19" cstate="print"/>
          <a:srcRect t="16667" b="11111"/>
          <a:stretch>
            <a:fillRect/>
          </a:stretch>
        </p:blipFill>
        <p:spPr bwMode="auto">
          <a:xfrm>
            <a:off x="5572132" y="1928802"/>
            <a:ext cx="1285884" cy="928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0" descr="Zobrazit podobné obrázk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071934" y="285728"/>
            <a:ext cx="1214446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ovéPole 20"/>
          <p:cNvSpPr txBox="1"/>
          <p:nvPr/>
        </p:nvSpPr>
        <p:spPr>
          <a:xfrm>
            <a:off x="214282" y="614364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G.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071934" y="1428736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C.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357422" y="150017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85720" y="2143116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7" name="Picture 21" descr="Zobrazit podrobnosti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0" y="21429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ovéPole 27"/>
          <p:cNvSpPr txBox="1"/>
          <p:nvPr/>
        </p:nvSpPr>
        <p:spPr>
          <a:xfrm>
            <a:off x="357158" y="442913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F.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868144" y="14847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D.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236296" y="98072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483768" y="328498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H.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067944" y="30689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I.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652120" y="292494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J.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740352" y="27809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K.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884368" y="47251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L.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884368" y="638132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M.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08104" y="652534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N.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203848" y="64886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771800" y="501317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R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835696" y="645333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O.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57232"/>
            <a:ext cx="8964488" cy="545212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1. b 2.d 3.b 4.d 5.c 6.b 7.c 8.c 9.a 10.b 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11. b 12.c 13.a 14.c 15.a 16.b 17.c 18.c 19.a 20.c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21.a 22.c 23.c 24.b 25.b 26.c 27.a 28.c 29.b 30.c</a:t>
            </a:r>
          </a:p>
          <a:p>
            <a:pPr>
              <a:buNone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A. Voják z terakotové armády  B.bohyně Kálí         C. synagoga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D. Bourec morušový      E. hebrejština            F. Indie                  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G. Čínské znakové písmo       H. desatero       I. Jin a jang            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J. svitek  Tóry                  K. Buddha                    L. Čína                      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M. Davidova hvězda     N. Velká Čínská zeď   O.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menora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  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P. Jóga                               R. Ganga 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3">
      <a:dk1>
        <a:srgbClr val="FFC000"/>
      </a:dk1>
      <a:lt1>
        <a:sysClr val="window" lastClr="FFFFFF"/>
      </a:lt1>
      <a:dk2>
        <a:srgbClr val="FFFF00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296</TotalTime>
  <Words>499</Words>
  <Application>Microsoft Office PowerPoint</Application>
  <PresentationFormat>Předvádění na obrazovce (4:3)</PresentationFormat>
  <Paragraphs>94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Název školy: ZŠ Klášterec nad Ohří, Krátká 676 Autor: Lenka Špillerová Název materiálu: VY_32_INOVACE_3-35_ OpakovánÍ  Starověká Palestina, INDIE, Čína  Číslo projektu: CZ.1.07/1.4.00/21.1115  </vt:lpstr>
      <vt:lpstr>PALESTINA Čína INDIE</vt:lpstr>
      <vt:lpstr>Snímek 3</vt:lpstr>
      <vt:lpstr>Snímek 4</vt:lpstr>
      <vt:lpstr>Snímek 5</vt:lpstr>
      <vt:lpstr>Snímek 6</vt:lpstr>
      <vt:lpstr>Snímek 7</vt:lpstr>
      <vt:lpstr>Snímek 8</vt:lpstr>
      <vt:lpstr>Co je na obrázku?   .</vt:lpstr>
      <vt:lpstr>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Čína INDIE</dc:title>
  <cp:lastModifiedBy>Uživatel</cp:lastModifiedBy>
  <cp:revision>10</cp:revision>
  <dcterms:modified xsi:type="dcterms:W3CDTF">2012-06-15T18:53:14Z</dcterms:modified>
</cp:coreProperties>
</file>