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55" r:id="rId2"/>
    <p:sldId id="256" r:id="rId3"/>
    <p:sldId id="273" r:id="rId4"/>
    <p:sldId id="333" r:id="rId5"/>
    <p:sldId id="352" r:id="rId6"/>
    <p:sldId id="350" r:id="rId7"/>
    <p:sldId id="286" r:id="rId8"/>
    <p:sldId id="334" r:id="rId9"/>
    <p:sldId id="295" r:id="rId10"/>
    <p:sldId id="339" r:id="rId11"/>
    <p:sldId id="354" r:id="rId12"/>
    <p:sldId id="335" r:id="rId13"/>
    <p:sldId id="336" r:id="rId14"/>
    <p:sldId id="353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0808"/>
    <a:srgbClr val="ABACC5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9" d="100"/>
          <a:sy n="69" d="100"/>
        </p:scale>
        <p:origin x="-8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CCE74F4E-448E-423E-B473-A9ACDDF272AB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B74F5059-28C3-428C-A577-598A6CACC6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554A73-A293-455B-B305-1AD65B4B6A2F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08229-1076-4C0B-910E-1D49E86E90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50A37A-199D-476A-9A9F-C22CF04AEA3F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75617-CEB7-47EC-A8FC-7A4B04084A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938CA-487D-4275-9037-F91343C30A4E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5C042-6F74-4C46-B1CB-6208547B8B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4BF61A-DA63-4D53-A740-DF018547D569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D17AF3-6497-41BF-ACBD-3A59EA87FA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7837F-6F43-463E-9154-E8B00E31FC87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8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D26162-B0C5-4308-AE6E-F7D170B168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B64D7-D866-458D-AFA4-1D297A39F787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F27BA-E845-4563-8EFF-2D666288D3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589F7-AD37-400D-A854-3620B049C79F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CAC08-99C8-43F4-BCD0-D6B4CE9B7F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228F0-1CC9-4D23-BFC1-E5C19023A08D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312494-5A77-4466-BF81-02B0E466B0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s odříznutým a zakulaceným jedním rohem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Pravoúhlý trojúhelník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Volný tvar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F551DF-FDE9-4C67-8B92-797FE19122BC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10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DB77D6-754C-4193-BD50-A63393FD97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6E180-015F-429C-B8E3-E902770AAFD3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81CD2-7182-4B4B-B3CD-07DD6F9203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7A2F4-DAB7-4CEE-BD9C-9073697F01FD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5C9C9-3FD9-4DF8-A8EB-C44B23CF18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1028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0A380476-5C31-4C1E-9116-FA72FC40C420}" type="datetimeFigureOut">
              <a:rPr lang="cs-CZ"/>
              <a:pPr>
                <a:defRPr/>
              </a:pPr>
              <a:t>16.6.2012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996CD38B-E96C-407E-91E9-7F9C6299F2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33" name="Skupin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9" r:id="rId9"/>
    <p:sldLayoutId id="2147483717" r:id="rId10"/>
    <p:sldLayoutId id="214748371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7030A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7030A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548DD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file:///\\upload.wikimedia.org\wikipedia\commons\9\97\Minotaur.jp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hyperlink" Target="http://cs.wikipedia.org/wiki/Soubor:Minotaur.jpg" TargetMode="Externa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3.jpeg"/><Relationship Id="rId7" Type="http://schemas.openxmlformats.org/officeDocument/2006/relationships/hyperlink" Target="file:///\\upload.wikimedia.org\wikipedia\commons\3\33\Akrotiri_dolphins.jpg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image" Target="../media/image19.jpeg"/><Relationship Id="rId4" Type="http://schemas.openxmlformats.org/officeDocument/2006/relationships/image" Target="../media/image14.jpeg"/><Relationship Id="rId9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file:///\\upload.wikimedia.org\wikipedia\commons\b\b1\Grabanlage_Mykene.jpg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file:///\\upload.wikimedia.org\wikipedia\commons\1\15\Heinrich_Schlieman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hyperlink" Target="file:///\\upload.wikimedia.org\wikipedia\commons\3\34\MaskeAgamemnon.JPG" TargetMode="Externa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217.115.252.254:1572/Dokumenty%20pro%20studenty/Dvo%C5%99%C3%A1k%20Martin/2.%20Starov%C4%9Bk/3.%20Kr%C3%A9ta%20a%20egejsk%C3%A1%20oblast/1.%20Architektura/6.%20Knossos%20-%20ruiny%20m%C3%ADnojsk%C3%A9ho%20pal%C3%A1ce.JPG" TargetMode="External"/><Relationship Id="rId13" Type="http://schemas.openxmlformats.org/officeDocument/2006/relationships/hyperlink" Target="http://historie-sveta.blogspot.com/2008/04/myknsk-civilizace.html%20citov&#225;no%203.12.2011" TargetMode="External"/><Relationship Id="rId18" Type="http://schemas.openxmlformats.org/officeDocument/2006/relationships/hyperlink" Target="http://home.pilsfree.net/vencakapa/recko" TargetMode="External"/><Relationship Id="rId3" Type="http://schemas.openxmlformats.org/officeDocument/2006/relationships/hyperlink" Target="http://82.114.195.35:90/ProjektModerniUmeni/Starov%C4%9Bk/Projekt%20-%20Kr%C3%A9ta,%20Myk%C3%A9ny/Mince%20s%20Labyrintem.jpg" TargetMode="External"/><Relationship Id="rId7" Type="http://schemas.openxmlformats.org/officeDocument/2006/relationships/hyperlink" Target="http://82.114.195.35:90/ProjektModerniUmeni/Starov%C4%9Bk/Projekt%20-%20Kr%C3%A9ta,%20Myk%C3%A9ny/Rekonstrukce%20Labyrintu.jpg" TargetMode="External"/><Relationship Id="rId12" Type="http://schemas.openxmlformats.org/officeDocument/2006/relationships/hyperlink" Target="http://rpgforum.cz/forum/viewtopic.php?p=235219" TargetMode="External"/><Relationship Id="rId17" Type="http://schemas.openxmlformats.org/officeDocument/2006/relationships/hyperlink" Target="http://www.umeni.euweb.cz/obsah/recko/lvbrna.html%20citov&#225;no%206.1.2012" TargetMode="External"/><Relationship Id="rId2" Type="http://schemas.openxmlformats.org/officeDocument/2006/relationships/hyperlink" Target="http://office.microsoft.com/cs-cz" TargetMode="External"/><Relationship Id="rId16" Type="http://schemas.openxmlformats.org/officeDocument/2006/relationships/hyperlink" Target="http://gwenminor.com/wp-content/uploads/2010/06/Sophia-Schliemann.jpg%20citov&#225;no%205.12.201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82.114.195.35:90/ProjektModerniUmeni/Starov%C4%9Bk/Projekt%20-%20Kr%C3%A9ta,%20Myk%C3%A9ny/Kn%C4%9B%C5%BEky.jpg" TargetMode="External"/><Relationship Id="rId11" Type="http://schemas.openxmlformats.org/officeDocument/2006/relationships/hyperlink" Target="http://commons.wikimedia.org/wiki/File:Akrotiri_dolphins.jpg" TargetMode="External"/><Relationship Id="rId5" Type="http://schemas.openxmlformats.org/officeDocument/2006/relationships/hyperlink" Target="http://217.115.252.254:1572/Dokumenty%20pro%20studenty/Dvo%C5%99%C3%A1k%20Martin/2.%20Starov%C4%9Bk/3.%20Kr%C3%A9ta%20a%20egejsk%C3%A1%20oblast/1.%20Architektura/4.%20Knossos%20-%20pokus%20o%20rekonstrukci%20vzhledu%20pal%C3%A1ce.jpg" TargetMode="External"/><Relationship Id="rId15" Type="http://schemas.openxmlformats.org/officeDocument/2006/relationships/hyperlink" Target="http://cs.wikipedia.org/wiki/Soubor:MaskeAgamemnon.JPG" TargetMode="External"/><Relationship Id="rId10" Type="http://schemas.openxmlformats.org/officeDocument/2006/relationships/hyperlink" Target="http://commons.wikimedia.org/wiki/File:Armon_Knossos_P1060030.JPG" TargetMode="External"/><Relationship Id="rId19" Type="http://schemas.openxmlformats.org/officeDocument/2006/relationships/hyperlink" Target="http://82.114.195.35:90/ProjektModerniUmeni/Starov%C4%9Bk/Projekt%20-" TargetMode="External"/><Relationship Id="rId4" Type="http://schemas.openxmlformats.org/officeDocument/2006/relationships/hyperlink" Target="http://cs.wikipedia.org/wiki/Soubor:Minotaur.jpg" TargetMode="External"/><Relationship Id="rId9" Type="http://schemas.openxmlformats.org/officeDocument/2006/relationships/hyperlink" Target="http://217.115.252.254:1572/Dokumenty%20pro%20studenty/Dvo%C5%99%C3%A1k%20Martin/2.%20Starov%C4%9Bk/3.%20Kr%C3%A9ta%20a%20egejsk%C3%A1%20oblast/1.%20Architektura/11.%20Knossos%20-%20ruiny%20m%C3%ADnojsk%C3%A9ho%20pal%C3%A1ce.JPG" TargetMode="External"/><Relationship Id="rId14" Type="http://schemas.openxmlformats.org/officeDocument/2006/relationships/hyperlink" Target="http://cs.wikipedia.org/wiki/Soubor:Heinrich_Schlieman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88" y="6072188"/>
            <a:ext cx="4000500" cy="7858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3075" name="Obrázek 7"/>
          <p:cNvPicPr>
            <a:picLocks noChangeAspect="1" noChangeArrowheads="1"/>
          </p:cNvPicPr>
          <p:nvPr/>
        </p:nvPicPr>
        <p:blipFill>
          <a:blip r:embed="rId4" cstate="print">
            <a:lum bright="40000" contrast="-70000"/>
          </a:blip>
          <a:srcRect/>
          <a:stretch>
            <a:fillRect/>
          </a:stretch>
        </p:blipFill>
        <p:spPr bwMode="auto">
          <a:xfrm>
            <a:off x="8072438" y="-14288"/>
            <a:ext cx="1071562" cy="1371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Nadpis 3"/>
          <p:cNvSpPr>
            <a:spLocks noGrp="1"/>
          </p:cNvSpPr>
          <p:nvPr>
            <p:ph type="ctrTitle"/>
          </p:nvPr>
        </p:nvSpPr>
        <p:spPr>
          <a:xfrm>
            <a:off x="285720" y="500043"/>
            <a:ext cx="8715436" cy="2428896"/>
          </a:xfrm>
        </p:spPr>
        <p:txBody>
          <a:bodyPr>
            <a:normAutofit fontScale="90000"/>
          </a:bodyPr>
          <a:lstStyle/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Lenka </a:t>
            </a:r>
            <a:r>
              <a:rPr lang="cs-CZ" sz="2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Špillerová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VY_32_INOVACE_5-35_Palácové civilizace 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Číslo projektu: CZ.1.07/1.4.00/21.1115 </a:t>
            </a:r>
            <a:r>
              <a:rPr lang="cs-CZ" sz="28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2800" dirty="0" smtClean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250825" y="3933825"/>
            <a:ext cx="8642350" cy="1209675"/>
          </a:xfrm>
        </p:spPr>
        <p:txBody>
          <a:bodyPr>
            <a:noAutofit/>
          </a:bodyPr>
          <a:lstStyle/>
          <a:p>
            <a:pPr marR="0" algn="l">
              <a:buFont typeface="Arial" charset="0"/>
              <a:buNone/>
            </a:pPr>
            <a:r>
              <a:rPr lang="cs-CZ" sz="2400" b="1" smtClean="0">
                <a:solidFill>
                  <a:srgbClr val="2F0030"/>
                </a:solidFill>
              </a:rPr>
              <a:t>Anotace: </a:t>
            </a:r>
            <a:r>
              <a:rPr lang="cs-CZ" sz="2400" smtClean="0">
                <a:solidFill>
                  <a:srgbClr val="2F0030"/>
                </a:solidFill>
              </a:rPr>
              <a:t>Prezentace pro 6. ročník k výkladu, zápisu a procvičení učiva. </a:t>
            </a:r>
          </a:p>
          <a:p>
            <a:pPr marR="0" algn="l">
              <a:buFont typeface="Arial" charset="0"/>
              <a:buNone/>
            </a:pPr>
            <a:endParaRPr lang="cs-CZ" sz="2400" smtClean="0">
              <a:solidFill>
                <a:srgbClr val="FFFFFF"/>
              </a:solidFill>
            </a:endParaRPr>
          </a:p>
          <a:p>
            <a:pPr marR="0" algn="l">
              <a:buFont typeface="Arial" charset="0"/>
              <a:buNone/>
            </a:pPr>
            <a:endParaRPr lang="cs-CZ" sz="2400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71472" y="1571612"/>
            <a:ext cx="7813576" cy="162878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Palácové civilizace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57313" y="3786188"/>
            <a:ext cx="6500812" cy="1571625"/>
          </a:xfrm>
          <a:prstGeom prst="roundRect">
            <a:avLst/>
          </a:prstGeom>
          <a:solidFill>
            <a:srgbClr val="ABACC5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marR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Minojská Kréta</a:t>
            </a:r>
          </a:p>
          <a:p>
            <a:pPr marR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a </a:t>
            </a:r>
          </a:p>
          <a:p>
            <a:pPr marR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Mykény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Zástupný symbol pro obsah 11" descr="mapa_recka_velk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786063" y="2286000"/>
            <a:ext cx="4357687" cy="4357688"/>
          </a:xfrm>
        </p:spPr>
      </p:pic>
      <p:sp>
        <p:nvSpPr>
          <p:cNvPr id="4099" name="TextovéPole 3"/>
          <p:cNvSpPr txBox="1">
            <a:spLocks noChangeArrowheads="1"/>
          </p:cNvSpPr>
          <p:nvPr/>
        </p:nvSpPr>
        <p:spPr bwMode="auto">
          <a:xfrm>
            <a:off x="2357438" y="5143500"/>
            <a:ext cx="1214437" cy="64611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cs-CZ" dirty="0">
                <a:solidFill>
                  <a:schemeClr val="bg1"/>
                </a:solidFill>
              </a:rPr>
              <a:t>Mykénská kultura</a:t>
            </a:r>
          </a:p>
        </p:txBody>
      </p:sp>
      <p:sp>
        <p:nvSpPr>
          <p:cNvPr id="4100" name="TextovéPole 4"/>
          <p:cNvSpPr txBox="1">
            <a:spLocks noChangeArrowheads="1"/>
          </p:cNvSpPr>
          <p:nvPr/>
        </p:nvSpPr>
        <p:spPr bwMode="auto">
          <a:xfrm>
            <a:off x="2786063" y="5929313"/>
            <a:ext cx="1214437" cy="64611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cs-CZ" dirty="0">
                <a:solidFill>
                  <a:schemeClr val="bg1"/>
                </a:solidFill>
              </a:rPr>
              <a:t>Minojská kultura</a:t>
            </a:r>
          </a:p>
        </p:txBody>
      </p:sp>
      <p:sp>
        <p:nvSpPr>
          <p:cNvPr id="13" name="Šipka doprava 12"/>
          <p:cNvSpPr/>
          <p:nvPr/>
        </p:nvSpPr>
        <p:spPr>
          <a:xfrm rot="20112074">
            <a:off x="3582988" y="5176838"/>
            <a:ext cx="884237" cy="193675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" name="Šipka doprava 13"/>
          <p:cNvSpPr/>
          <p:nvPr/>
        </p:nvSpPr>
        <p:spPr>
          <a:xfrm rot="20261631">
            <a:off x="4005263" y="6064250"/>
            <a:ext cx="742950" cy="171450"/>
          </a:xfrm>
          <a:prstGeom prst="rightArrow">
            <a:avLst>
              <a:gd name="adj1" fmla="val 63795"/>
              <a:gd name="adj2" fmla="val 50000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103" name="TextovéPole 14"/>
          <p:cNvSpPr txBox="1">
            <a:spLocks noChangeArrowheads="1"/>
          </p:cNvSpPr>
          <p:nvPr/>
        </p:nvSpPr>
        <p:spPr bwMode="auto">
          <a:xfrm>
            <a:off x="2214546" y="857232"/>
            <a:ext cx="5429288" cy="1328023"/>
          </a:xfrm>
          <a:prstGeom prst="flowChartAlternateProcess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Palácové kultury ve Středomoří</a:t>
            </a:r>
          </a:p>
          <a:p>
            <a:pPr algn="ctr">
              <a:defRPr/>
            </a:pPr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♦ </a:t>
            </a:r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Minojská</a:t>
            </a:r>
          </a:p>
          <a:p>
            <a:pPr algn="ctr">
              <a:defRPr/>
            </a:pPr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♦ </a:t>
            </a:r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Mykénská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  <p:bldP spid="4100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85725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b="1" u="wavyHeavy" dirty="0" smtClean="0"/>
              <a:t/>
            </a:r>
            <a:br>
              <a:rPr lang="cs-CZ" b="1" u="wavyHeavy" dirty="0" smtClean="0"/>
            </a:br>
            <a:r>
              <a:rPr lang="cs-CZ" b="1" u="wavyHeavy" dirty="0" smtClean="0"/>
              <a:t/>
            </a:r>
            <a:br>
              <a:rPr lang="cs-CZ" b="1" u="wavyHeavy" dirty="0" smtClean="0"/>
            </a:br>
            <a:r>
              <a:rPr lang="cs-CZ" b="1" u="wavyHeavy" dirty="0" smtClean="0"/>
              <a:t/>
            </a:r>
            <a:br>
              <a:rPr lang="cs-CZ" b="1" u="wavyHeavy" dirty="0" smtClean="0"/>
            </a:br>
            <a:r>
              <a:rPr lang="cs-CZ" b="1" u="wavyHeavy" dirty="0" smtClean="0"/>
              <a:t/>
            </a:r>
            <a:br>
              <a:rPr lang="cs-CZ" b="1" u="wavyHeavy" dirty="0" smtClean="0"/>
            </a:br>
            <a:r>
              <a:rPr lang="cs-CZ" b="1" u="wavyHeavy" dirty="0" smtClean="0"/>
              <a:t/>
            </a:r>
            <a:br>
              <a:rPr lang="cs-CZ" b="1" u="wavyHeavy" dirty="0" smtClean="0"/>
            </a:br>
            <a:r>
              <a:rPr lang="cs-CZ" b="1" u="wavyHeavy" dirty="0" smtClean="0"/>
              <a:t/>
            </a:r>
            <a:br>
              <a:rPr lang="cs-CZ" b="1" u="wavyHeavy" dirty="0" smtClean="0"/>
            </a:br>
            <a:r>
              <a:rPr lang="cs-CZ" b="1" u="wavyHeavy" dirty="0" smtClean="0"/>
              <a:t/>
            </a:r>
            <a:br>
              <a:rPr lang="cs-CZ" b="1" u="wavyHeavy" dirty="0" smtClean="0"/>
            </a:br>
            <a:r>
              <a:rPr lang="cs-CZ" b="1" u="wavyHeavy" dirty="0" smtClean="0"/>
              <a:t/>
            </a:r>
            <a:br>
              <a:rPr lang="cs-CZ" b="1" u="wavyHeavy" dirty="0" smtClean="0"/>
            </a:br>
            <a:r>
              <a:rPr lang="cs-CZ" b="1" u="wavyHeavy" dirty="0" smtClean="0"/>
              <a:t/>
            </a:r>
            <a:br>
              <a:rPr lang="cs-CZ" b="1" u="wavyHeavy" dirty="0" smtClean="0"/>
            </a:br>
            <a:r>
              <a:rPr lang="cs-CZ" b="1" u="wavyHeavy" dirty="0" smtClean="0"/>
              <a:t>MINOJSKÁ KULTURA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00188"/>
            <a:ext cx="9144000" cy="4857750"/>
          </a:xfrm>
        </p:spPr>
        <p:txBody>
          <a:bodyPr/>
          <a:lstStyle/>
          <a:p>
            <a:pPr eaLnBrk="1" hangingPunct="1"/>
            <a:r>
              <a:rPr lang="cs-CZ" sz="2800" smtClean="0"/>
              <a:t>nejstarší evropská starověká kultura (*2 tis.př.n.l.)</a:t>
            </a:r>
          </a:p>
          <a:p>
            <a:pPr eaLnBrk="1" hangingPunct="1"/>
            <a:r>
              <a:rPr lang="cs-CZ" sz="2800" smtClean="0"/>
              <a:t>poloha: ostrov Kréta</a:t>
            </a:r>
          </a:p>
          <a:p>
            <a:pPr eaLnBrk="1" hangingPunct="1"/>
            <a:r>
              <a:rPr lang="cs-CZ" sz="2800" smtClean="0"/>
              <a:t>paláce: </a:t>
            </a:r>
            <a:r>
              <a:rPr lang="cs-CZ" sz="2800" b="1" i="1" smtClean="0"/>
              <a:t>Knossos, Faistos</a:t>
            </a:r>
            <a:endParaRPr lang="cs-CZ" sz="2800" smtClean="0"/>
          </a:p>
          <a:p>
            <a:pPr eaLnBrk="1" hangingPunct="1"/>
            <a:r>
              <a:rPr lang="cs-CZ" sz="2800" smtClean="0"/>
              <a:t>A.J.Evans – anglický archeolog, </a:t>
            </a:r>
          </a:p>
          <a:p>
            <a:pPr eaLnBrk="1" hangingPunct="1">
              <a:buFont typeface="Arial" charset="0"/>
              <a:buNone/>
            </a:pPr>
            <a:r>
              <a:rPr lang="cs-CZ" sz="2800" smtClean="0"/>
              <a:t>                      objevitel pokladů na Krétě</a:t>
            </a:r>
          </a:p>
        </p:txBody>
      </p:sp>
      <p:pic>
        <p:nvPicPr>
          <p:cNvPr id="5124" name="Picture 5" descr="kreta_ma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4071938"/>
            <a:ext cx="6203950" cy="255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Zástupný symbol pro obsah 3" descr="apis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63" y="2071688"/>
            <a:ext cx="1214437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sah 2"/>
          <p:cNvSpPr>
            <a:spLocks noGrp="1"/>
          </p:cNvSpPr>
          <p:nvPr>
            <p:ph idx="1"/>
          </p:nvPr>
        </p:nvSpPr>
        <p:spPr>
          <a:xfrm>
            <a:off x="285750" y="928688"/>
            <a:ext cx="8858250" cy="557212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sz="2800" smtClean="0"/>
              <a:t>                             Mínotauros = </a:t>
            </a:r>
          </a:p>
          <a:p>
            <a:pPr eaLnBrk="1" hangingPunct="1">
              <a:buFont typeface="Arial" charset="0"/>
              <a:buNone/>
            </a:pPr>
            <a:r>
              <a:rPr lang="cs-CZ" sz="2800" smtClean="0"/>
              <a:t>                             obluda s lidským tělem a hlavou býka</a:t>
            </a:r>
          </a:p>
          <a:p>
            <a:pPr eaLnBrk="1" hangingPunct="1"/>
            <a:endParaRPr lang="cs-CZ" sz="2800" smtClean="0"/>
          </a:p>
          <a:p>
            <a:pPr eaLnBrk="1" hangingPunct="1">
              <a:buFont typeface="Wingdings 2" pitchFamily="18" charset="2"/>
              <a:buNone/>
            </a:pPr>
            <a:r>
              <a:rPr lang="cs-CZ" sz="2800" smtClean="0"/>
              <a:t>                             Mínós = bájný panovník,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z="2800" smtClean="0"/>
              <a:t>                             palác dvojité sekery (</a:t>
            </a:r>
            <a:r>
              <a:rPr lang="cs-CZ" sz="2800" b="1" i="1" smtClean="0"/>
              <a:t>labrys</a:t>
            </a:r>
            <a:r>
              <a:rPr lang="cs-CZ" sz="2800" smtClean="0"/>
              <a:t>)</a:t>
            </a:r>
          </a:p>
          <a:p>
            <a:pPr eaLnBrk="1" hangingPunct="1">
              <a:buFont typeface="Wingdings 2" pitchFamily="18" charset="2"/>
              <a:buNone/>
            </a:pPr>
            <a:endParaRPr lang="cs-CZ" sz="2800" smtClean="0"/>
          </a:p>
          <a:p>
            <a:pPr eaLnBrk="1" hangingPunct="1">
              <a:buFont typeface="Wingdings 2" pitchFamily="18" charset="2"/>
              <a:buNone/>
            </a:pPr>
            <a:endParaRPr lang="cs-CZ" sz="2800" smtClean="0"/>
          </a:p>
          <a:p>
            <a:pPr eaLnBrk="1" hangingPunct="1">
              <a:buFont typeface="Wingdings 2" pitchFamily="18" charset="2"/>
              <a:buNone/>
            </a:pPr>
            <a:endParaRPr lang="cs-CZ" sz="2800" smtClean="0"/>
          </a:p>
          <a:p>
            <a:pPr eaLnBrk="1" hangingPunct="1">
              <a:buFont typeface="Wingdings 2" pitchFamily="18" charset="2"/>
              <a:buNone/>
            </a:pPr>
            <a:endParaRPr lang="cs-CZ" sz="2800" smtClean="0"/>
          </a:p>
          <a:p>
            <a:pPr eaLnBrk="1" hangingPunct="1">
              <a:buFont typeface="Wingdings 2" pitchFamily="18" charset="2"/>
              <a:buNone/>
            </a:pPr>
            <a:r>
              <a:rPr lang="cs-CZ" sz="2800" smtClean="0"/>
              <a:t>                  → složitá stavba → dnes labyrint = bludiště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  <p:pic>
        <p:nvPicPr>
          <p:cNvPr id="6147" name="Picture 7" descr="ANd9GcSzvVjSxhnpA2c91MlvjrWd777fNnqKKZJrEHIOkPlK8v4qpONzQ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63" y="1785938"/>
            <a:ext cx="160655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TextovéPole 7"/>
          <p:cNvSpPr txBox="1">
            <a:spLocks noChangeArrowheads="1"/>
          </p:cNvSpPr>
          <p:nvPr/>
        </p:nvSpPr>
        <p:spPr bwMode="auto">
          <a:xfrm>
            <a:off x="3571875" y="5929313"/>
            <a:ext cx="3571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1200">
              <a:solidFill>
                <a:schemeClr val="bg1"/>
              </a:solidFill>
            </a:endParaRPr>
          </a:p>
          <a:p>
            <a:endParaRPr lang="cs-CZ" sz="1200"/>
          </a:p>
        </p:txBody>
      </p:sp>
      <p:pic>
        <p:nvPicPr>
          <p:cNvPr id="9" name="Picture 2" descr="Soubor:Minotaur.jpg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071546"/>
            <a:ext cx="2575889" cy="42112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150" name="Obdélník 9"/>
          <p:cNvSpPr>
            <a:spLocks noChangeArrowheads="1"/>
          </p:cNvSpPr>
          <p:nvPr/>
        </p:nvSpPr>
        <p:spPr bwMode="auto">
          <a:xfrm>
            <a:off x="0" y="4857750"/>
            <a:ext cx="2357438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100">
                <a:hlinkClick r:id="rId5"/>
              </a:rPr>
              <a:t>http://cs.wikipedia.org/wiki/Soubor:Minotaur.jpg</a:t>
            </a:r>
            <a:r>
              <a:rPr lang="cs-CZ" sz="1100"/>
              <a:t> citováno 4.11.2011</a:t>
            </a:r>
          </a:p>
        </p:txBody>
      </p:sp>
      <p:pic>
        <p:nvPicPr>
          <p:cNvPr id="6151" name="Picture 5" descr="Mince%20s%20Labyrintem"/>
          <p:cNvPicPr>
            <a:picLocks noChangeAspect="1" noChangeArrowheads="1"/>
          </p:cNvPicPr>
          <p:nvPr/>
        </p:nvPicPr>
        <p:blipFill>
          <a:blip r:embed="rId6" cstate="print"/>
          <a:srcRect l="2736" t="20049" r="5846" b="11514"/>
          <a:stretch>
            <a:fillRect/>
          </a:stretch>
        </p:blipFill>
        <p:spPr bwMode="auto">
          <a:xfrm>
            <a:off x="4000500" y="3643313"/>
            <a:ext cx="1785938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1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1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uild="p"/>
      <p:bldP spid="61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/>
          </p:cNvSpPr>
          <p:nvPr>
            <p:ph idx="1"/>
          </p:nvPr>
        </p:nvSpPr>
        <p:spPr>
          <a:xfrm>
            <a:off x="357188" y="6286500"/>
            <a:ext cx="8329612" cy="5715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800" smtClean="0"/>
              <a:t>Knossos, model paláce</a:t>
            </a:r>
          </a:p>
        </p:txBody>
      </p:sp>
      <p:pic>
        <p:nvPicPr>
          <p:cNvPr id="7171" name="Picture 5" descr="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357188"/>
            <a:ext cx="8599488" cy="588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Rekonstrukce%20Labyrint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357188"/>
            <a:ext cx="885825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5715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dnešní podoba paláce </a:t>
            </a:r>
            <a:r>
              <a:rPr lang="cs-CZ" dirty="0" err="1" smtClean="0"/>
              <a:t>Knossos</a:t>
            </a:r>
            <a:endParaRPr lang="cs-CZ" dirty="0" smtClean="0"/>
          </a:p>
        </p:txBody>
      </p:sp>
      <p:pic>
        <p:nvPicPr>
          <p:cNvPr id="9219" name="Picture 5" descr="knossos-horns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4687"/>
          <a:stretch>
            <a:fillRect/>
          </a:stretch>
        </p:blipFill>
        <p:spPr>
          <a:xfrm>
            <a:off x="214282" y="1643050"/>
            <a:ext cx="8715404" cy="4683125"/>
          </a:xfrm>
          <a:effectLst>
            <a:softEdge rad="112500"/>
          </a:effectLst>
        </p:spPr>
      </p:pic>
      <p:pic>
        <p:nvPicPr>
          <p:cNvPr id="4" name="Picture 5" descr="Kn%C3%B3ssos,%20interi%C3%A9r%20pal%C3%A1c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726940"/>
            <a:ext cx="8620018" cy="61310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6" descr="7"/>
          <p:cNvPicPr>
            <a:picLocks noChangeAspect="1" noChangeArrowheads="1"/>
          </p:cNvPicPr>
          <p:nvPr/>
        </p:nvPicPr>
        <p:blipFill>
          <a:blip r:embed="rId4" cstate="print"/>
          <a:srcRect r="6773"/>
          <a:stretch>
            <a:fillRect/>
          </a:stretch>
        </p:blipFill>
        <p:spPr bwMode="auto">
          <a:xfrm>
            <a:off x="785786" y="823539"/>
            <a:ext cx="7500990" cy="6034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Zástupný symbol pro obsah 3" descr="cre117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50875"/>
            <a:ext cx="9144000" cy="620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File:Akrotiri dolphins.jpg">
            <a:hlinkClick r:id="rId7" action="ppaction://hlinkfile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7471" y="429612"/>
            <a:ext cx="9151471" cy="6058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Zástupný symbol pro obsah 3" descr="9903190001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2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  <p:pic>
        <p:nvPicPr>
          <p:cNvPr id="10" name="Picture 5" descr="Kn%C4%9B%C5%BEky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709613"/>
            <a:ext cx="9144000" cy="529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14375"/>
            <a:ext cx="8229600" cy="7143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u="wavyHeavy" dirty="0" smtClean="0"/>
              <a:t/>
            </a:r>
            <a:br>
              <a:rPr lang="cs-CZ" b="1" u="wavyHeavy" dirty="0" smtClean="0"/>
            </a:br>
            <a:r>
              <a:rPr lang="cs-CZ" b="1" u="wavyHeavy" dirty="0" smtClean="0"/>
              <a:t>MYKÉNSKÁ KULTURA</a:t>
            </a:r>
            <a:endParaRPr lang="cs-CZ" dirty="0"/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>
          <a:xfrm>
            <a:off x="214313" y="1643063"/>
            <a:ext cx="8472487" cy="4483100"/>
          </a:xfrm>
        </p:spPr>
        <p:txBody>
          <a:bodyPr/>
          <a:lstStyle/>
          <a:p>
            <a:pPr eaLnBrk="1" hangingPunct="1"/>
            <a:r>
              <a:rPr lang="cs-CZ" smtClean="0"/>
              <a:t>poloha: Peloponéský poloostrov</a:t>
            </a:r>
          </a:p>
          <a:p>
            <a:pPr eaLnBrk="1" hangingPunct="1"/>
            <a:r>
              <a:rPr lang="cs-CZ" b="1" smtClean="0"/>
              <a:t>kyklopské zdivo = </a:t>
            </a:r>
            <a:r>
              <a:rPr lang="cs-CZ" smtClean="0"/>
              <a:t>z velkých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    kamenných bloků 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 </a:t>
            </a:r>
          </a:p>
          <a:p>
            <a:pPr eaLnBrk="1" hangingPunct="1"/>
            <a:endParaRPr lang="cs-CZ" smtClean="0"/>
          </a:p>
        </p:txBody>
      </p:sp>
      <p:pic>
        <p:nvPicPr>
          <p:cNvPr id="7" name="Zástupný symbol pro obsah 3" descr="lvbrna.jpg"/>
          <p:cNvPicPr>
            <a:picLocks noChangeAspect="1"/>
          </p:cNvPicPr>
          <p:nvPr/>
        </p:nvPicPr>
        <p:blipFill>
          <a:blip r:embed="rId2" cstate="print"/>
          <a:srcRect t="2913"/>
          <a:stretch>
            <a:fillRect/>
          </a:stretch>
        </p:blipFill>
        <p:spPr>
          <a:xfrm>
            <a:off x="5572131" y="1579340"/>
            <a:ext cx="3485635" cy="49929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8" descr="img1"/>
          <p:cNvPicPr>
            <a:picLocks noChangeAspect="1" noChangeArrowheads="1"/>
          </p:cNvPicPr>
          <p:nvPr/>
        </p:nvPicPr>
        <p:blipFill>
          <a:blip r:embed="rId3" cstate="print"/>
          <a:srcRect t="21730"/>
          <a:stretch>
            <a:fillRect/>
          </a:stretch>
        </p:blipFill>
        <p:spPr bwMode="auto">
          <a:xfrm>
            <a:off x="0" y="3286124"/>
            <a:ext cx="5396253" cy="31681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19459" name="Picture 5" descr="mycenae-recon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2388" y="500063"/>
            <a:ext cx="9091612" cy="4643437"/>
          </a:xfrm>
          <a:noFill/>
        </p:spPr>
      </p:pic>
      <p:pic>
        <p:nvPicPr>
          <p:cNvPr id="19461" name="Picture 7" descr="File:Grabanlage Mykene.jpg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857375"/>
            <a:ext cx="4779963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Obdélník 7"/>
          <p:cNvSpPr>
            <a:spLocks noChangeArrowheads="1"/>
          </p:cNvSpPr>
          <p:nvPr/>
        </p:nvSpPr>
        <p:spPr bwMode="auto">
          <a:xfrm>
            <a:off x="6000750" y="5214938"/>
            <a:ext cx="25003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/>
              <a:t>model Mykén</a:t>
            </a:r>
          </a:p>
        </p:txBody>
      </p:sp>
      <p:pic>
        <p:nvPicPr>
          <p:cNvPr id="9" name="Picture 5" descr="Obrázek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00063"/>
            <a:ext cx="9144000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642938"/>
            <a:ext cx="5857875" cy="54832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3000" b="1" smtClean="0"/>
              <a:t>        H. Schliemann</a:t>
            </a:r>
            <a:r>
              <a:rPr lang="cs-CZ" sz="3000" smtClean="0"/>
              <a:t> – </a:t>
            </a:r>
          </a:p>
          <a:p>
            <a:pPr eaLnBrk="1" hangingPunct="1">
              <a:buFont typeface="Arial" charset="0"/>
              <a:buNone/>
            </a:pPr>
            <a:r>
              <a:rPr lang="cs-CZ" sz="3000" smtClean="0"/>
              <a:t>  německý archeolog, </a:t>
            </a:r>
          </a:p>
          <a:p>
            <a:pPr eaLnBrk="1" hangingPunct="1">
              <a:buFont typeface="Arial" charset="0"/>
              <a:buNone/>
            </a:pPr>
            <a:r>
              <a:rPr lang="cs-CZ" sz="3000" smtClean="0"/>
              <a:t>  objevitel Tróje a mykénských </a:t>
            </a:r>
          </a:p>
          <a:p>
            <a:pPr eaLnBrk="1" hangingPunct="1">
              <a:buFont typeface="Arial" charset="0"/>
              <a:buNone/>
            </a:pPr>
            <a:r>
              <a:rPr lang="cs-CZ" sz="3000" smtClean="0">
                <a:latin typeface="Arial" charset="0"/>
              </a:rPr>
              <a:t>  p</a:t>
            </a:r>
            <a:r>
              <a:rPr lang="cs-CZ" sz="3000" smtClean="0"/>
              <a:t>okladů  </a:t>
            </a:r>
          </a:p>
          <a:p>
            <a:pPr eaLnBrk="1" hangingPunct="1">
              <a:buFont typeface="Arial" charset="0"/>
              <a:buNone/>
            </a:pPr>
            <a:r>
              <a:rPr lang="cs-CZ" sz="3000" smtClean="0"/>
              <a:t>  (zlatá Agamemnonova maska)</a:t>
            </a:r>
          </a:p>
          <a:p>
            <a:pPr eaLnBrk="1" hangingPunct="1"/>
            <a:endParaRPr lang="cs-CZ" sz="3000" smtClean="0"/>
          </a:p>
        </p:txBody>
      </p:sp>
      <p:pic>
        <p:nvPicPr>
          <p:cNvPr id="20484" name="Picture 9" descr="Soubor:Heinrich Schliemann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 t="5824"/>
          <a:stretch>
            <a:fillRect/>
          </a:stretch>
        </p:blipFill>
        <p:spPr bwMode="auto">
          <a:xfrm>
            <a:off x="5214938" y="142875"/>
            <a:ext cx="1720850" cy="230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11" descr="Sophia-Schlieman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425" y="2781300"/>
            <a:ext cx="2505075" cy="357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Text Box 12"/>
          <p:cNvSpPr txBox="1">
            <a:spLocks noChangeArrowheads="1"/>
          </p:cNvSpPr>
          <p:nvPr/>
        </p:nvSpPr>
        <p:spPr bwMode="auto">
          <a:xfrm>
            <a:off x="5572125" y="6286500"/>
            <a:ext cx="333216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1200"/>
          </a:p>
        </p:txBody>
      </p:sp>
      <p:sp>
        <p:nvSpPr>
          <p:cNvPr id="12294" name="Text Box 14"/>
          <p:cNvSpPr txBox="1">
            <a:spLocks noChangeArrowheads="1"/>
          </p:cNvSpPr>
          <p:nvPr/>
        </p:nvSpPr>
        <p:spPr bwMode="auto">
          <a:xfrm>
            <a:off x="5272088" y="6381750"/>
            <a:ext cx="28289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12295" name="Text Box 16"/>
          <p:cNvSpPr txBox="1">
            <a:spLocks noChangeArrowheads="1"/>
          </p:cNvSpPr>
          <p:nvPr/>
        </p:nvSpPr>
        <p:spPr bwMode="auto">
          <a:xfrm>
            <a:off x="447675" y="6237288"/>
            <a:ext cx="15319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pic>
        <p:nvPicPr>
          <p:cNvPr id="20491" name="Picture 19" descr="Soubor:MaskeAgamemnon.JPG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57313" y="3357563"/>
            <a:ext cx="2928937" cy="295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430" name="Group 158"/>
          <p:cNvGraphicFramePr>
            <a:graphicFrameLocks noGrp="1"/>
          </p:cNvGraphicFramePr>
          <p:nvPr>
            <p:ph idx="1"/>
          </p:nvPr>
        </p:nvGraphicFramePr>
        <p:xfrm>
          <a:off x="468313" y="214313"/>
          <a:ext cx="3103562" cy="4754880"/>
        </p:xfrm>
        <a:graphic>
          <a:graphicData uri="http://schemas.openxmlformats.org/drawingml/2006/table">
            <a:tbl>
              <a:tblPr/>
              <a:tblGrid>
                <a:gridCol w="582612"/>
                <a:gridCol w="630238"/>
                <a:gridCol w="630237"/>
                <a:gridCol w="630238"/>
                <a:gridCol w="630237"/>
              </a:tblGrid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 4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4448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4786313" y="1000125"/>
          <a:ext cx="3857650" cy="5577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530"/>
                <a:gridCol w="771530"/>
                <a:gridCol w="771530"/>
                <a:gridCol w="771530"/>
                <a:gridCol w="771530"/>
              </a:tblGrid>
              <a:tr h="327660">
                <a:tc rowSpan="2"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A.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B.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rowSpan="6"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C.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rowSpan="4"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D.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E.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</a:tr>
              <a:tr h="18288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182880">
                <a:tc row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766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766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766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766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2766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766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766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766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</a:tr>
              <a:tr h="32766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766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7660">
                <a:tc row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766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766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472" name="TextovéPole 7"/>
          <p:cNvSpPr txBox="1">
            <a:spLocks noChangeArrowheads="1"/>
          </p:cNvSpPr>
          <p:nvPr/>
        </p:nvSpPr>
        <p:spPr bwMode="auto">
          <a:xfrm>
            <a:off x="357188" y="5143500"/>
            <a:ext cx="45720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1 - označení civilizací ve Středozemí</a:t>
            </a:r>
          </a:p>
          <a:p>
            <a:r>
              <a:rPr lang="cs-CZ">
                <a:solidFill>
                  <a:srgbClr val="C00000"/>
                </a:solidFill>
              </a:rPr>
              <a:t>2 - zdivo z velkých kusů kamenů</a:t>
            </a:r>
          </a:p>
          <a:p>
            <a:r>
              <a:rPr lang="cs-CZ"/>
              <a:t>3 - dvojitá sekera</a:t>
            </a:r>
          </a:p>
          <a:p>
            <a:r>
              <a:rPr lang="cs-CZ">
                <a:solidFill>
                  <a:srgbClr val="C00000"/>
                </a:solidFill>
              </a:rPr>
              <a:t>4 - kultura na Krétě</a:t>
            </a:r>
          </a:p>
          <a:p>
            <a:r>
              <a:rPr lang="cs-CZ"/>
              <a:t>5 - poloostrov na jihu Řecka </a:t>
            </a:r>
          </a:p>
        </p:txBody>
      </p:sp>
      <p:sp>
        <p:nvSpPr>
          <p:cNvPr id="13473" name="TextovéPole 8"/>
          <p:cNvSpPr txBox="1">
            <a:spLocks noChangeArrowheads="1"/>
          </p:cNvSpPr>
          <p:nvPr/>
        </p:nvSpPr>
        <p:spPr bwMode="auto">
          <a:xfrm>
            <a:off x="3857625" y="214313"/>
            <a:ext cx="5000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cs-CZ"/>
              <a:t>A. Objevitel Tróje     </a:t>
            </a:r>
            <a:r>
              <a:rPr lang="cs-CZ">
                <a:solidFill>
                  <a:srgbClr val="FF0000"/>
                </a:solidFill>
              </a:rPr>
              <a:t>B. palác na Krétě</a:t>
            </a:r>
          </a:p>
          <a:p>
            <a:pPr marL="342900" indent="-342900"/>
            <a:r>
              <a:rPr lang="cs-CZ"/>
              <a:t>C. Obluda s býčí hlavou a lidským tělem</a:t>
            </a:r>
          </a:p>
          <a:p>
            <a:pPr marL="342900" indent="-342900"/>
            <a:r>
              <a:rPr lang="cs-CZ"/>
              <a:t>D. ostrov, kolébka Minojské kultury  </a:t>
            </a:r>
            <a:r>
              <a:rPr lang="cs-CZ">
                <a:solidFill>
                  <a:srgbClr val="FF0000"/>
                </a:solidFill>
              </a:rPr>
              <a:t>E. bludiště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4786313" y="1000125"/>
          <a:ext cx="3857650" cy="5577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530"/>
                <a:gridCol w="771530"/>
                <a:gridCol w="771530"/>
                <a:gridCol w="771530"/>
                <a:gridCol w="771530"/>
              </a:tblGrid>
              <a:tr h="327660">
                <a:tc rowSpan="2"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A.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B.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rowSpan="6"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C.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rowSpan="4"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D.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E.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</a:tr>
              <a:tr h="18288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</a:tr>
              <a:tr h="182880">
                <a:tc rowSpan="2"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766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327660"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</a:tr>
              <a:tr h="327660"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</a:tr>
              <a:tr h="327660"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É</a:t>
                      </a:r>
                      <a:endParaRPr lang="cs-CZ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27660"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</a:tr>
              <a:tr h="327660"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</a:tr>
              <a:tr h="327660"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</a:tr>
              <a:tr h="327660"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</a:tr>
              <a:tr h="327660"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7660"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7660">
                <a:tc row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766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766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418" name="TextovéPole 7"/>
          <p:cNvSpPr txBox="1">
            <a:spLocks noChangeArrowheads="1"/>
          </p:cNvSpPr>
          <p:nvPr/>
        </p:nvSpPr>
        <p:spPr bwMode="auto">
          <a:xfrm>
            <a:off x="357188" y="5143500"/>
            <a:ext cx="45720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1 - označení civilizací ve Středozemí</a:t>
            </a:r>
          </a:p>
          <a:p>
            <a:r>
              <a:rPr lang="cs-CZ">
                <a:solidFill>
                  <a:srgbClr val="C00000"/>
                </a:solidFill>
              </a:rPr>
              <a:t>2 - zdivo z velkých kusů kamenů</a:t>
            </a:r>
          </a:p>
          <a:p>
            <a:r>
              <a:rPr lang="cs-CZ"/>
              <a:t>3 - dvojitá sekera</a:t>
            </a:r>
          </a:p>
          <a:p>
            <a:r>
              <a:rPr lang="cs-CZ">
                <a:solidFill>
                  <a:srgbClr val="C00000"/>
                </a:solidFill>
              </a:rPr>
              <a:t>4 - kultura na Krétě</a:t>
            </a:r>
          </a:p>
          <a:p>
            <a:r>
              <a:rPr lang="cs-CZ"/>
              <a:t>5 - poloostrov na jihu Řecka </a:t>
            </a:r>
          </a:p>
        </p:txBody>
      </p:sp>
      <p:sp>
        <p:nvSpPr>
          <p:cNvPr id="14419" name="TextovéPole 8"/>
          <p:cNvSpPr txBox="1">
            <a:spLocks noChangeArrowheads="1"/>
          </p:cNvSpPr>
          <p:nvPr/>
        </p:nvSpPr>
        <p:spPr bwMode="auto">
          <a:xfrm>
            <a:off x="3857625" y="214313"/>
            <a:ext cx="5000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cs-CZ"/>
              <a:t>A. Objevitel Tróje     </a:t>
            </a:r>
            <a:r>
              <a:rPr lang="cs-CZ">
                <a:solidFill>
                  <a:srgbClr val="FF0000"/>
                </a:solidFill>
              </a:rPr>
              <a:t>B. palác na Krétě</a:t>
            </a:r>
          </a:p>
          <a:p>
            <a:pPr marL="342900" indent="-342900"/>
            <a:r>
              <a:rPr lang="cs-CZ"/>
              <a:t>C. Obluda s býčí hlavou a lidským tělem</a:t>
            </a:r>
          </a:p>
          <a:p>
            <a:pPr marL="342900" indent="-342900"/>
            <a:r>
              <a:rPr lang="cs-CZ"/>
              <a:t>D. ostrov, kolébka Minojské kultury  </a:t>
            </a:r>
            <a:r>
              <a:rPr lang="cs-CZ">
                <a:solidFill>
                  <a:srgbClr val="FF0000"/>
                </a:solidFill>
              </a:rPr>
              <a:t>E. bludiště</a:t>
            </a:r>
          </a:p>
        </p:txBody>
      </p:sp>
      <p:graphicFrame>
        <p:nvGraphicFramePr>
          <p:cNvPr id="8" name="Group 158"/>
          <p:cNvGraphicFramePr>
            <a:graphicFrameLocks noGrp="1"/>
          </p:cNvGraphicFramePr>
          <p:nvPr>
            <p:ph idx="1"/>
          </p:nvPr>
        </p:nvGraphicFramePr>
        <p:xfrm>
          <a:off x="468313" y="214313"/>
          <a:ext cx="3103562" cy="4754880"/>
        </p:xfrm>
        <a:graphic>
          <a:graphicData uri="http://schemas.openxmlformats.org/drawingml/2006/table">
            <a:tbl>
              <a:tblPr/>
              <a:tblGrid>
                <a:gridCol w="582612"/>
                <a:gridCol w="630238"/>
                <a:gridCol w="630237"/>
                <a:gridCol w="630238"/>
                <a:gridCol w="630237"/>
              </a:tblGrid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 4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4448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>
          <a:xfrm>
            <a:off x="142875" y="857250"/>
            <a:ext cx="9001125" cy="526891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mtClean="0"/>
              <a:t>Nejstarší  evropská starověká kultura vznikla na 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řeckém ostrově ..1.. Tato kultura se nazývá ..2.., 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podle legendárního krále, který držel ve svém paláci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Mínotaura.  Mínotaurus byl ..3.. a žil v ..4..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Nejznámějším palácem na Krétě byl ..5..   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Labrys byla ..6..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Mykény leží na ..7.. poloostrově. Mykéňané používali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mohutné zdivo, kterému se říká ..8.. podle ..9..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Schliemann se proslavil ..10..</a:t>
            </a:r>
          </a:p>
          <a:p>
            <a:pPr eaLnBrk="1" hangingPunct="1">
              <a:buFont typeface="Arial" charset="0"/>
              <a:buNone/>
            </a:pPr>
            <a:endParaRPr lang="cs-CZ" smtClean="0"/>
          </a:p>
        </p:txBody>
      </p:sp>
      <p:pic>
        <p:nvPicPr>
          <p:cNvPr id="3" name="Picture 7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68" y="142852"/>
            <a:ext cx="18288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285750" y="5286375"/>
            <a:ext cx="80724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1. Kréta           2. Minojská           3. obluda s býčí hlavou   4. labyrintu   5. Knossos   6. dvojitá sekera    7. Peloponéském   8. kyklopské   9. bájných obrů   10. objevením Tróje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25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5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5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uild="p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457200" y="285751"/>
            <a:ext cx="8229600" cy="622970"/>
          </a:xfrm>
        </p:spPr>
        <p:txBody>
          <a:bodyPr/>
          <a:lstStyle/>
          <a:p>
            <a:pPr algn="ctr"/>
            <a:r>
              <a:rPr lang="cs-CZ" dirty="0" smtClean="0"/>
              <a:t>použité zdroje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0" y="1052736"/>
            <a:ext cx="8686800" cy="5805264"/>
          </a:xfrm>
          <a:solidFill>
            <a:schemeClr val="tx1"/>
          </a:solidFill>
        </p:spPr>
        <p:txBody>
          <a:bodyPr/>
          <a:lstStyle/>
          <a:p>
            <a:r>
              <a:rPr lang="cs-CZ" sz="1200" dirty="0" smtClean="0">
                <a:hlinkClick r:id="rId2"/>
              </a:rPr>
              <a:t>http://office.</a:t>
            </a:r>
            <a:r>
              <a:rPr lang="cs-CZ" sz="1200" dirty="0" err="1" smtClean="0">
                <a:hlinkClick r:id="rId2"/>
              </a:rPr>
              <a:t>microsoft.com</a:t>
            </a:r>
            <a:r>
              <a:rPr lang="cs-CZ" sz="1200" dirty="0" smtClean="0">
                <a:hlinkClick r:id="rId2"/>
              </a:rPr>
              <a:t>/</a:t>
            </a:r>
            <a:r>
              <a:rPr lang="cs-CZ" sz="1200" dirty="0" err="1" smtClean="0">
                <a:hlinkClick r:id="rId2"/>
              </a:rPr>
              <a:t>cs</a:t>
            </a:r>
            <a:r>
              <a:rPr lang="cs-CZ" sz="1200" dirty="0" smtClean="0">
                <a:hlinkClick r:id="rId2"/>
              </a:rPr>
              <a:t>-</a:t>
            </a:r>
            <a:r>
              <a:rPr lang="cs-CZ" sz="1200" dirty="0" err="1" smtClean="0">
                <a:hlinkClick r:id="rId2"/>
              </a:rPr>
              <a:t>cz</a:t>
            </a:r>
            <a:r>
              <a:rPr lang="cs-CZ" sz="1200" smtClean="0"/>
              <a:t> </a:t>
            </a:r>
          </a:p>
          <a:p>
            <a:r>
              <a:rPr lang="cs-CZ" sz="1200" smtClean="0">
                <a:solidFill>
                  <a:srgbClr val="080808"/>
                </a:solidFill>
                <a:hlinkClick r:id="rId3"/>
              </a:rPr>
              <a:t>http</a:t>
            </a:r>
            <a:r>
              <a:rPr lang="cs-CZ" sz="1200" dirty="0" smtClean="0">
                <a:solidFill>
                  <a:srgbClr val="080808"/>
                </a:solidFill>
                <a:hlinkClick r:id="rId3"/>
              </a:rPr>
              <a:t>://82.114.195.35:90/</a:t>
            </a:r>
            <a:r>
              <a:rPr lang="cs-CZ" sz="1200" dirty="0" err="1" smtClean="0">
                <a:solidFill>
                  <a:srgbClr val="080808"/>
                </a:solidFill>
                <a:hlinkClick r:id="rId3"/>
              </a:rPr>
              <a:t>ProjektModerniUmeni</a:t>
            </a:r>
            <a:r>
              <a:rPr lang="cs-CZ" sz="1200" dirty="0" smtClean="0">
                <a:solidFill>
                  <a:srgbClr val="080808"/>
                </a:solidFill>
                <a:hlinkClick r:id="rId3"/>
              </a:rPr>
              <a:t>/</a:t>
            </a:r>
            <a:r>
              <a:rPr lang="cs-CZ" sz="1200" dirty="0" err="1" smtClean="0">
                <a:solidFill>
                  <a:srgbClr val="080808"/>
                </a:solidFill>
                <a:hlinkClick r:id="rId3"/>
              </a:rPr>
              <a:t>Starov</a:t>
            </a:r>
            <a:r>
              <a:rPr lang="cs-CZ" sz="1200" dirty="0" smtClean="0">
                <a:solidFill>
                  <a:srgbClr val="080808"/>
                </a:solidFill>
                <a:hlinkClick r:id="rId3"/>
              </a:rPr>
              <a:t>%C4%9Bk/Projekt%20-%20Kr%C3%A9ta,%20Myk%C3%A9ny/Mince%20s%20Labyrintem.jpg</a:t>
            </a:r>
            <a:r>
              <a:rPr lang="cs-CZ" sz="1200" dirty="0" smtClean="0">
                <a:solidFill>
                  <a:srgbClr val="080808"/>
                </a:solidFill>
              </a:rPr>
              <a:t>  </a:t>
            </a:r>
            <a:r>
              <a:rPr lang="cs-CZ" sz="1200" dirty="0" smtClean="0">
                <a:solidFill>
                  <a:schemeClr val="bg1"/>
                </a:solidFill>
              </a:rPr>
              <a:t>citováno 5,11.2011</a:t>
            </a:r>
          </a:p>
          <a:p>
            <a:r>
              <a:rPr lang="cs-CZ" sz="1200" dirty="0" smtClean="0">
                <a:solidFill>
                  <a:schemeClr val="bg1"/>
                </a:solidFill>
                <a:hlinkClick r:id="rId4"/>
              </a:rPr>
              <a:t>http://cs.wikipedia.org/wiki/Soubor:Minotaur.jpg</a:t>
            </a:r>
            <a:r>
              <a:rPr lang="cs-CZ" sz="1200" dirty="0" smtClean="0">
                <a:solidFill>
                  <a:schemeClr val="bg1"/>
                </a:solidFill>
              </a:rPr>
              <a:t> citováno 4.11.2011</a:t>
            </a:r>
          </a:p>
          <a:p>
            <a:r>
              <a:rPr lang="cs-CZ" sz="1200" dirty="0" smtClean="0">
                <a:hlinkClick r:id="rId5"/>
              </a:rPr>
              <a:t>http://217.115.252.254:1572/Dokumenty%20pro%20studenty/</a:t>
            </a:r>
            <a:r>
              <a:rPr lang="cs-CZ" sz="1200" dirty="0" err="1" smtClean="0">
                <a:hlinkClick r:id="rId5"/>
              </a:rPr>
              <a:t>Dvo</a:t>
            </a:r>
            <a:r>
              <a:rPr lang="cs-CZ" sz="1200" dirty="0" smtClean="0">
                <a:hlinkClick r:id="rId5"/>
              </a:rPr>
              <a:t>%C5%99%C3%A1k%20Martin/2.%20Starov%C4%9Bk/3.%20Kr%C3%A9ta%20a%20egejsk%C3%A1%20oblast/1.%20Architektura/4.%20Knossos%20-%20pokus%20o%20rekonstrukci%20vzhledu%20pal%C3%A1ce.jpg</a:t>
            </a:r>
            <a:r>
              <a:rPr lang="cs-CZ" sz="1200" dirty="0" smtClean="0"/>
              <a:t> </a:t>
            </a:r>
            <a:r>
              <a:rPr lang="cs-CZ" sz="1200" dirty="0" smtClean="0">
                <a:solidFill>
                  <a:schemeClr val="bg1"/>
                </a:solidFill>
              </a:rPr>
              <a:t>citováno 3.11.2011</a:t>
            </a:r>
          </a:p>
          <a:p>
            <a:r>
              <a:rPr lang="cs-CZ" sz="1200" dirty="0" smtClean="0">
                <a:hlinkClick r:id="rId6"/>
              </a:rPr>
              <a:t>http://82.114.195.35:90/</a:t>
            </a:r>
            <a:r>
              <a:rPr lang="cs-CZ" sz="1200" dirty="0" err="1" smtClean="0">
                <a:hlinkClick r:id="rId6"/>
              </a:rPr>
              <a:t>ProjektModerniUmeni</a:t>
            </a:r>
            <a:r>
              <a:rPr lang="cs-CZ" sz="1200" dirty="0" smtClean="0">
                <a:hlinkClick r:id="rId6"/>
              </a:rPr>
              <a:t>/</a:t>
            </a:r>
            <a:r>
              <a:rPr lang="cs-CZ" sz="1200" dirty="0" err="1" smtClean="0">
                <a:hlinkClick r:id="rId6"/>
              </a:rPr>
              <a:t>Starov</a:t>
            </a:r>
            <a:r>
              <a:rPr lang="cs-CZ" sz="1200" dirty="0" smtClean="0">
                <a:hlinkClick r:id="rId6"/>
              </a:rPr>
              <a:t>%C4%9Bk/Projekt%20-%20Kr%C3%A9ta,%20Myk%C3%A9ny/</a:t>
            </a:r>
            <a:r>
              <a:rPr lang="cs-CZ" sz="1200" dirty="0" err="1" smtClean="0">
                <a:hlinkClick r:id="rId6"/>
              </a:rPr>
              <a:t>Kn</a:t>
            </a:r>
            <a:r>
              <a:rPr lang="cs-CZ" sz="1200" dirty="0" smtClean="0">
                <a:hlinkClick r:id="rId6"/>
              </a:rPr>
              <a:t>%C4%9B%C5%</a:t>
            </a:r>
            <a:r>
              <a:rPr lang="cs-CZ" sz="1200" dirty="0" err="1" smtClean="0">
                <a:hlinkClick r:id="rId6"/>
              </a:rPr>
              <a:t>BEky</a:t>
            </a:r>
            <a:r>
              <a:rPr lang="cs-CZ" sz="1200" dirty="0" smtClean="0">
                <a:hlinkClick r:id="rId6"/>
              </a:rPr>
              <a:t>.</a:t>
            </a:r>
            <a:r>
              <a:rPr lang="cs-CZ" sz="1200" dirty="0" err="1" smtClean="0">
                <a:hlinkClick r:id="rId6"/>
              </a:rPr>
              <a:t>jpg</a:t>
            </a:r>
            <a:r>
              <a:rPr lang="cs-CZ" sz="1200" dirty="0" smtClean="0"/>
              <a:t> </a:t>
            </a:r>
            <a:r>
              <a:rPr lang="cs-CZ" sz="1200" dirty="0" smtClean="0">
                <a:solidFill>
                  <a:schemeClr val="bg1"/>
                </a:solidFill>
              </a:rPr>
              <a:t>citováno 2.12.2011</a:t>
            </a:r>
          </a:p>
          <a:p>
            <a:r>
              <a:rPr lang="cs-CZ" sz="1200" dirty="0" smtClean="0">
                <a:solidFill>
                  <a:schemeClr val="bg1"/>
                </a:solidFill>
                <a:hlinkClick r:id="rId7"/>
              </a:rPr>
              <a:t>http://82.114.195.35:90/</a:t>
            </a:r>
            <a:r>
              <a:rPr lang="cs-CZ" sz="1200" dirty="0" err="1" smtClean="0">
                <a:solidFill>
                  <a:schemeClr val="bg1"/>
                </a:solidFill>
                <a:hlinkClick r:id="rId7"/>
              </a:rPr>
              <a:t>ProjektModerniUmeni</a:t>
            </a:r>
            <a:r>
              <a:rPr lang="cs-CZ" sz="1200" dirty="0" smtClean="0">
                <a:solidFill>
                  <a:schemeClr val="bg1"/>
                </a:solidFill>
                <a:hlinkClick r:id="rId7"/>
              </a:rPr>
              <a:t>/</a:t>
            </a:r>
            <a:r>
              <a:rPr lang="cs-CZ" sz="1200" dirty="0" err="1" smtClean="0">
                <a:solidFill>
                  <a:schemeClr val="bg1"/>
                </a:solidFill>
                <a:hlinkClick r:id="rId7"/>
              </a:rPr>
              <a:t>Starov</a:t>
            </a:r>
            <a:r>
              <a:rPr lang="cs-CZ" sz="1200" dirty="0" smtClean="0">
                <a:solidFill>
                  <a:schemeClr val="bg1"/>
                </a:solidFill>
                <a:hlinkClick r:id="rId7"/>
              </a:rPr>
              <a:t>%C4%9Bk/Projekt%20-%20Kr%C3%A9ta,%20Myk%C3%A9ny/Rekonstrukce%20Labyrintu.jpg</a:t>
            </a:r>
            <a:r>
              <a:rPr lang="cs-CZ" sz="1200" dirty="0" smtClean="0">
                <a:solidFill>
                  <a:schemeClr val="bg1"/>
                </a:solidFill>
              </a:rPr>
              <a:t> citováno 8.12.2011</a:t>
            </a:r>
          </a:p>
          <a:p>
            <a:r>
              <a:rPr lang="cs-CZ" sz="1200" dirty="0" smtClean="0">
                <a:hlinkClick r:id="rId8"/>
              </a:rPr>
              <a:t>http://217.115.252.254:1572/Dokumenty%20pro%20studenty/</a:t>
            </a:r>
            <a:r>
              <a:rPr lang="cs-CZ" sz="1200" dirty="0" err="1" smtClean="0">
                <a:hlinkClick r:id="rId8"/>
              </a:rPr>
              <a:t>Dvo</a:t>
            </a:r>
            <a:r>
              <a:rPr lang="cs-CZ" sz="1200" dirty="0" smtClean="0">
                <a:hlinkClick r:id="rId8"/>
              </a:rPr>
              <a:t>%C5%99%C3%A1k%20Martin/2.%20Starov%C4%9Bk/3.%20Kr%C3%A9ta%20a%20egejsk%C3%A1%20oblast/1.%20Architektura/6.%20Knossos%20-%</a:t>
            </a:r>
            <a:r>
              <a:rPr lang="cs-CZ" sz="1200" dirty="0" smtClean="0">
                <a:solidFill>
                  <a:schemeClr val="bg1"/>
                </a:solidFill>
                <a:hlinkClick r:id="rId8"/>
              </a:rPr>
              <a:t>20ruiny%20m%C3%</a:t>
            </a:r>
            <a:r>
              <a:rPr lang="cs-CZ" sz="1200" dirty="0" err="1" smtClean="0">
                <a:solidFill>
                  <a:schemeClr val="bg1"/>
                </a:solidFill>
                <a:hlinkClick r:id="rId8"/>
              </a:rPr>
              <a:t>ADnojsk</a:t>
            </a:r>
            <a:r>
              <a:rPr lang="cs-CZ" sz="1200" dirty="0" smtClean="0">
                <a:solidFill>
                  <a:schemeClr val="bg1"/>
                </a:solidFill>
                <a:hlinkClick r:id="rId8"/>
              </a:rPr>
              <a:t>%C3%A9ho%20pal%C3%A1ce.JPG</a:t>
            </a:r>
            <a:r>
              <a:rPr lang="cs-CZ" sz="1200" dirty="0" smtClean="0">
                <a:solidFill>
                  <a:schemeClr val="bg1"/>
                </a:solidFill>
              </a:rPr>
              <a:t> citováno 5.12.2011</a:t>
            </a:r>
          </a:p>
          <a:p>
            <a:r>
              <a:rPr lang="cs-CZ" sz="1200" dirty="0" smtClean="0">
                <a:hlinkClick r:id="rId9"/>
              </a:rPr>
              <a:t>http://217.115.252.254:1572/Dokumenty%20pro%20studenty/</a:t>
            </a:r>
            <a:r>
              <a:rPr lang="cs-CZ" sz="1200" dirty="0" err="1" smtClean="0">
                <a:hlinkClick r:id="rId9"/>
              </a:rPr>
              <a:t>Dvo</a:t>
            </a:r>
            <a:r>
              <a:rPr lang="cs-CZ" sz="1200" dirty="0" smtClean="0">
                <a:hlinkClick r:id="rId9"/>
              </a:rPr>
              <a:t>%C5%99%C3%A1k%20Martin/2.%20Starov%C4%9Bk/3.%20Kr%C3%A9ta%20a%20egejsk%C3%A1%20oblast/1.%20Architektura/11.%20Knossos%20-%20ruiny%20m%C3%</a:t>
            </a:r>
            <a:r>
              <a:rPr lang="cs-CZ" sz="1200" dirty="0" err="1" smtClean="0">
                <a:hlinkClick r:id="rId9"/>
              </a:rPr>
              <a:t>ADnojsk</a:t>
            </a:r>
            <a:r>
              <a:rPr lang="cs-CZ" sz="1200" dirty="0" smtClean="0">
                <a:hlinkClick r:id="rId9"/>
              </a:rPr>
              <a:t>%C3%A9ho%20pal%C3%A1ce.JPG</a:t>
            </a:r>
            <a:r>
              <a:rPr lang="cs-CZ" sz="1200" dirty="0" smtClean="0"/>
              <a:t> </a:t>
            </a:r>
            <a:r>
              <a:rPr lang="cs-CZ" sz="1200" dirty="0" smtClean="0">
                <a:solidFill>
                  <a:schemeClr val="bg1"/>
                </a:solidFill>
              </a:rPr>
              <a:t>citováno 1.12.2011</a:t>
            </a:r>
          </a:p>
          <a:p>
            <a:r>
              <a:rPr lang="cs-CZ" sz="1200" dirty="0" smtClean="0">
                <a:hlinkClick r:id="rId10"/>
              </a:rPr>
              <a:t>http://commons.wikimedia.org/wiki/File:Armon_Knossos_P1060030.JPG</a:t>
            </a:r>
            <a:r>
              <a:rPr lang="cs-CZ" sz="1200" dirty="0" smtClean="0"/>
              <a:t> </a:t>
            </a:r>
            <a:r>
              <a:rPr lang="cs-CZ" sz="1200" dirty="0" smtClean="0">
                <a:solidFill>
                  <a:schemeClr val="bg1"/>
                </a:solidFill>
              </a:rPr>
              <a:t>citováno 3.1.2012</a:t>
            </a:r>
          </a:p>
          <a:p>
            <a:r>
              <a:rPr lang="cs-CZ" sz="1200" dirty="0" smtClean="0">
                <a:hlinkClick r:id="rId11"/>
              </a:rPr>
              <a:t>http://commons.wikimedia.org/wiki/File:Akrotiri_dolphins.jpg</a:t>
            </a:r>
            <a:r>
              <a:rPr lang="cs-CZ" sz="1200" dirty="0" smtClean="0"/>
              <a:t>  </a:t>
            </a:r>
            <a:r>
              <a:rPr lang="cs-CZ" sz="1200" dirty="0" smtClean="0">
                <a:solidFill>
                  <a:schemeClr val="bg1"/>
                </a:solidFill>
              </a:rPr>
              <a:t>citováno 3.1.2012</a:t>
            </a:r>
          </a:p>
          <a:p>
            <a:r>
              <a:rPr lang="cs-CZ" sz="1200" dirty="0" smtClean="0">
                <a:hlinkClick r:id="rId12"/>
              </a:rPr>
              <a:t>http://</a:t>
            </a:r>
            <a:r>
              <a:rPr lang="cs-CZ" sz="1200" dirty="0" smtClean="0">
                <a:solidFill>
                  <a:schemeClr val="bg1"/>
                </a:solidFill>
                <a:hlinkClick r:id="rId12"/>
              </a:rPr>
              <a:t>rpgforum.cz/forum/viewtopic.php?p=235219</a:t>
            </a:r>
            <a:r>
              <a:rPr lang="cs-CZ" sz="1200" dirty="0" smtClean="0">
                <a:solidFill>
                  <a:schemeClr val="bg1"/>
                </a:solidFill>
              </a:rPr>
              <a:t> citováno 3.12.2011</a:t>
            </a:r>
          </a:p>
          <a:p>
            <a:r>
              <a:rPr lang="cs-CZ" sz="1200" dirty="0" smtClean="0">
                <a:hlinkClick r:id="rId13"/>
              </a:rPr>
              <a:t>http://</a:t>
            </a:r>
            <a:r>
              <a:rPr lang="cs-CZ" sz="1200" dirty="0" smtClean="0">
                <a:solidFill>
                  <a:schemeClr val="bg1"/>
                </a:solidFill>
                <a:hlinkClick r:id="rId13"/>
              </a:rPr>
              <a:t>historie-</a:t>
            </a:r>
            <a:r>
              <a:rPr lang="cs-CZ" sz="1200" dirty="0" err="1" smtClean="0">
                <a:solidFill>
                  <a:schemeClr val="bg1"/>
                </a:solidFill>
                <a:hlinkClick r:id="rId13"/>
              </a:rPr>
              <a:t>sveta.blogspot.com</a:t>
            </a:r>
            <a:r>
              <a:rPr lang="cs-CZ" sz="1200" dirty="0" smtClean="0">
                <a:solidFill>
                  <a:schemeClr val="bg1"/>
                </a:solidFill>
                <a:hlinkClick r:id="rId13"/>
              </a:rPr>
              <a:t>/2008/04/</a:t>
            </a:r>
            <a:r>
              <a:rPr lang="cs-CZ" sz="1200" dirty="0" err="1" smtClean="0">
                <a:solidFill>
                  <a:schemeClr val="bg1"/>
                </a:solidFill>
                <a:hlinkClick r:id="rId13"/>
              </a:rPr>
              <a:t>myknsk</a:t>
            </a:r>
            <a:r>
              <a:rPr lang="cs-CZ" sz="1200" dirty="0" smtClean="0">
                <a:solidFill>
                  <a:schemeClr val="bg1"/>
                </a:solidFill>
                <a:hlinkClick r:id="rId13"/>
              </a:rPr>
              <a:t>-civilizace.</a:t>
            </a:r>
            <a:r>
              <a:rPr lang="cs-CZ" sz="1200" dirty="0" err="1" smtClean="0">
                <a:solidFill>
                  <a:schemeClr val="bg1"/>
                </a:solidFill>
                <a:hlinkClick r:id="rId13"/>
              </a:rPr>
              <a:t>html</a:t>
            </a:r>
            <a:r>
              <a:rPr lang="cs-CZ" sz="1200" dirty="0" smtClean="0">
                <a:solidFill>
                  <a:schemeClr val="bg1"/>
                </a:solidFill>
                <a:hlinkClick r:id="rId13"/>
              </a:rPr>
              <a:t>  </a:t>
            </a:r>
            <a:r>
              <a:rPr lang="cs-CZ" sz="1200" dirty="0" smtClean="0">
                <a:solidFill>
                  <a:schemeClr val="bg1"/>
                </a:solidFill>
              </a:rPr>
              <a:t>citováno 5.12.2011</a:t>
            </a:r>
          </a:p>
          <a:p>
            <a:r>
              <a:rPr lang="cs-CZ" sz="1200" dirty="0" smtClean="0">
                <a:solidFill>
                  <a:schemeClr val="bg1"/>
                </a:solidFill>
                <a:hlinkClick r:id="rId14"/>
              </a:rPr>
              <a:t>http://cs.wikipedia.org/wiki/Soubor:Heinrich_Schliemann.jpg</a:t>
            </a:r>
            <a:r>
              <a:rPr lang="cs-CZ" sz="1200" dirty="0" smtClean="0">
                <a:solidFill>
                  <a:schemeClr val="bg1"/>
                </a:solidFill>
              </a:rPr>
              <a:t> citováno 4.12.2011 </a:t>
            </a:r>
          </a:p>
          <a:p>
            <a:r>
              <a:rPr lang="cs-CZ" sz="1200" dirty="0" smtClean="0">
                <a:hlinkClick r:id="rId15"/>
              </a:rPr>
              <a:t>http://cs.wikipedia.org/wiki/Soubor:MaskeAgamemnon.JPG</a:t>
            </a:r>
            <a:r>
              <a:rPr lang="cs-CZ" sz="1200" dirty="0" smtClean="0"/>
              <a:t> </a:t>
            </a:r>
            <a:r>
              <a:rPr lang="cs-CZ" sz="1200" dirty="0" smtClean="0">
                <a:solidFill>
                  <a:schemeClr val="bg1"/>
                </a:solidFill>
              </a:rPr>
              <a:t>citováno 5.12.2011</a:t>
            </a:r>
          </a:p>
          <a:p>
            <a:r>
              <a:rPr lang="cs-CZ" sz="1200" dirty="0" smtClean="0">
                <a:hlinkClick r:id="rId16"/>
              </a:rPr>
              <a:t>http://gwenminor.com/wp-content/uploads/2010/06/Sophia-Schliemann.jpg </a:t>
            </a:r>
            <a:r>
              <a:rPr lang="cs-CZ" sz="1200" dirty="0" smtClean="0">
                <a:solidFill>
                  <a:schemeClr val="bg1"/>
                </a:solidFill>
                <a:hlinkClick r:id="rId16"/>
              </a:rPr>
              <a:t>citováno 5.12.2011</a:t>
            </a:r>
            <a:endParaRPr lang="cs-CZ" sz="1200" dirty="0" smtClean="0">
              <a:solidFill>
                <a:schemeClr val="bg1"/>
              </a:solidFill>
            </a:endParaRPr>
          </a:p>
          <a:p>
            <a:r>
              <a:rPr lang="cs-CZ" sz="1200" dirty="0" smtClean="0">
                <a:hlinkClick r:id="rId17"/>
              </a:rPr>
              <a:t>http://</a:t>
            </a:r>
            <a:r>
              <a:rPr lang="cs-CZ" sz="1200" dirty="0" smtClean="0">
                <a:solidFill>
                  <a:schemeClr val="bg1"/>
                </a:solidFill>
                <a:hlinkClick r:id="rId17"/>
              </a:rPr>
              <a:t>www.</a:t>
            </a:r>
            <a:r>
              <a:rPr lang="cs-CZ" sz="1200" dirty="0" err="1" smtClean="0">
                <a:solidFill>
                  <a:schemeClr val="bg1"/>
                </a:solidFill>
                <a:hlinkClick r:id="rId17"/>
              </a:rPr>
              <a:t>umeni.euweb.cz</a:t>
            </a:r>
            <a:r>
              <a:rPr lang="cs-CZ" sz="1200" dirty="0" smtClean="0">
                <a:solidFill>
                  <a:schemeClr val="bg1"/>
                </a:solidFill>
                <a:hlinkClick r:id="rId17"/>
              </a:rPr>
              <a:t>/obsah/</a:t>
            </a:r>
            <a:r>
              <a:rPr lang="cs-CZ" sz="1200" dirty="0" err="1" smtClean="0">
                <a:solidFill>
                  <a:schemeClr val="bg1"/>
                </a:solidFill>
                <a:hlinkClick r:id="rId17"/>
              </a:rPr>
              <a:t>recko</a:t>
            </a:r>
            <a:r>
              <a:rPr lang="cs-CZ" sz="1200" dirty="0" smtClean="0">
                <a:solidFill>
                  <a:schemeClr val="bg1"/>
                </a:solidFill>
                <a:hlinkClick r:id="rId17"/>
              </a:rPr>
              <a:t>/</a:t>
            </a:r>
            <a:r>
              <a:rPr lang="cs-CZ" sz="1200" dirty="0" err="1" smtClean="0">
                <a:solidFill>
                  <a:schemeClr val="bg1"/>
                </a:solidFill>
                <a:hlinkClick r:id="rId17"/>
              </a:rPr>
              <a:t>lvbrna.html</a:t>
            </a:r>
            <a:r>
              <a:rPr lang="cs-CZ" sz="1200" dirty="0" smtClean="0">
                <a:solidFill>
                  <a:schemeClr val="bg1"/>
                </a:solidFill>
                <a:hlinkClick r:id="rId17"/>
              </a:rPr>
              <a:t> citováno 6.1.2012</a:t>
            </a:r>
            <a:endParaRPr lang="cs-CZ" sz="1200" dirty="0" smtClean="0">
              <a:solidFill>
                <a:schemeClr val="bg1"/>
              </a:solidFill>
            </a:endParaRPr>
          </a:p>
          <a:p>
            <a:r>
              <a:rPr lang="cs-CZ" sz="1200" dirty="0" smtClean="0">
                <a:hlinkClick r:id="rId18"/>
              </a:rPr>
              <a:t>http://home.pilsfree.net/vencakapa/recko</a:t>
            </a:r>
            <a:r>
              <a:rPr lang="cs-CZ" sz="1200" dirty="0" smtClean="0"/>
              <a:t> </a:t>
            </a:r>
            <a:r>
              <a:rPr lang="cs-CZ" sz="1200" dirty="0" smtClean="0">
                <a:solidFill>
                  <a:schemeClr val="bg1"/>
                </a:solidFill>
              </a:rPr>
              <a:t>citováno 7.1.2012</a:t>
            </a:r>
          </a:p>
          <a:p>
            <a:r>
              <a:rPr lang="cs-CZ" sz="1200" dirty="0" smtClean="0">
                <a:solidFill>
                  <a:schemeClr val="bg1"/>
                </a:solidFill>
              </a:rPr>
              <a:t> </a:t>
            </a:r>
            <a:r>
              <a:rPr lang="cs-CZ" sz="1200" dirty="0" smtClean="0">
                <a:solidFill>
                  <a:schemeClr val="bg1"/>
                </a:solidFill>
                <a:hlinkClick r:id="rId19"/>
              </a:rPr>
              <a:t>http://82.114.195.35:90/</a:t>
            </a:r>
            <a:r>
              <a:rPr lang="cs-CZ" sz="1200" dirty="0" err="1" smtClean="0">
                <a:solidFill>
                  <a:schemeClr val="bg1"/>
                </a:solidFill>
                <a:hlinkClick r:id="rId19"/>
              </a:rPr>
              <a:t>ProjektModerniUmeni</a:t>
            </a:r>
            <a:r>
              <a:rPr lang="cs-CZ" sz="1200" dirty="0" smtClean="0">
                <a:solidFill>
                  <a:schemeClr val="bg1"/>
                </a:solidFill>
                <a:hlinkClick r:id="rId19"/>
              </a:rPr>
              <a:t>/</a:t>
            </a:r>
            <a:r>
              <a:rPr lang="cs-CZ" sz="1200" dirty="0" err="1" smtClean="0">
                <a:solidFill>
                  <a:schemeClr val="bg1"/>
                </a:solidFill>
                <a:hlinkClick r:id="rId19"/>
              </a:rPr>
              <a:t>Starov</a:t>
            </a:r>
            <a:r>
              <a:rPr lang="cs-CZ" sz="1200" dirty="0" smtClean="0">
                <a:solidFill>
                  <a:schemeClr val="bg1"/>
                </a:solidFill>
                <a:hlinkClick r:id="rId19"/>
              </a:rPr>
              <a:t>%C4%9Bk/Projekt%20-</a:t>
            </a:r>
            <a:r>
              <a:rPr lang="cs-CZ" sz="1200" dirty="0" smtClean="0">
                <a:solidFill>
                  <a:schemeClr val="bg1"/>
                </a:solidFill>
              </a:rPr>
              <a:t>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cs-CZ" sz="1200" dirty="0" smtClean="0">
                <a:solidFill>
                  <a:schemeClr val="bg1"/>
                </a:solidFill>
              </a:rPr>
              <a:t>%20Kr%C3%A9ta,%20Myk%C3%A9ny/</a:t>
            </a:r>
            <a:r>
              <a:rPr lang="cs-CZ" sz="1200" dirty="0" err="1" smtClean="0">
                <a:solidFill>
                  <a:schemeClr val="bg1"/>
                </a:solidFill>
              </a:rPr>
              <a:t>Kn</a:t>
            </a:r>
            <a:r>
              <a:rPr lang="cs-CZ" sz="1200" dirty="0" smtClean="0">
                <a:solidFill>
                  <a:schemeClr val="bg1"/>
                </a:solidFill>
              </a:rPr>
              <a:t>%C3%B3ssos,%20interi%C3%A9r%20pal%C3%A1ce.jpg citováno 9.12.2011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cs-CZ" sz="1200" dirty="0" smtClean="0">
              <a:solidFill>
                <a:schemeClr val="bg1"/>
              </a:solidFill>
            </a:endParaRPr>
          </a:p>
          <a:p>
            <a:endParaRPr lang="cs-CZ" sz="1200" dirty="0" smtClean="0">
              <a:solidFill>
                <a:schemeClr val="bg1"/>
              </a:solidFill>
            </a:endParaRPr>
          </a:p>
          <a:p>
            <a:endParaRPr lang="cs-CZ" sz="1200" dirty="0" smtClean="0">
              <a:solidFill>
                <a:schemeClr val="bg1"/>
              </a:solidFill>
            </a:endParaRPr>
          </a:p>
          <a:p>
            <a:endParaRPr lang="cs-CZ" sz="1200" dirty="0" smtClean="0">
              <a:solidFill>
                <a:schemeClr val="bg1"/>
              </a:solidFill>
            </a:endParaRPr>
          </a:p>
          <a:p>
            <a:endParaRPr lang="cs-CZ" sz="1200" dirty="0" smtClean="0">
              <a:solidFill>
                <a:schemeClr val="bg1"/>
              </a:solidFill>
            </a:endParaRPr>
          </a:p>
          <a:p>
            <a:endParaRPr lang="cs-CZ" sz="12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10">
      <a:dk1>
        <a:sysClr val="windowText" lastClr="000000"/>
      </a:dk1>
      <a:lt1>
        <a:sysClr val="window" lastClr="FFFFFF"/>
      </a:lt1>
      <a:dk2>
        <a:srgbClr val="6565FF"/>
      </a:dk2>
      <a:lt2>
        <a:srgbClr val="CBCBFF"/>
      </a:lt2>
      <a:accent1>
        <a:srgbClr val="0000BF"/>
      </a:accent1>
      <a:accent2>
        <a:srgbClr val="3F0040"/>
      </a:accent2>
      <a:accent3>
        <a:srgbClr val="7030A0"/>
      </a:accent3>
      <a:accent4>
        <a:srgbClr val="548DD4"/>
      </a:accent4>
      <a:accent5>
        <a:srgbClr val="0070C0"/>
      </a:accent5>
      <a:accent6>
        <a:srgbClr val="F79646"/>
      </a:accent6>
      <a:hlink>
        <a:srgbClr val="0000FF"/>
      </a:hlink>
      <a:folHlink>
        <a:srgbClr val="80008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741</TotalTime>
  <Words>606</Words>
  <Application>Microsoft Office PowerPoint</Application>
  <PresentationFormat>Předvádění na obrazovce (4:3)</PresentationFormat>
  <Paragraphs>199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Tok</vt:lpstr>
      <vt:lpstr>Název školy: ZŠ Klášterec nad Ohří, Krátká 676 Autor: Lenka Špillerová Název materiálu: VY_32_INOVACE_5-35_Palácové civilizace  Číslo projektu: CZ.1.07/1.4.00/21.1115  </vt:lpstr>
      <vt:lpstr>Palácové civilizace</vt:lpstr>
      <vt:lpstr>Snímek 3</vt:lpstr>
      <vt:lpstr>         MINOJSKÁ KULTURA</vt:lpstr>
      <vt:lpstr>Snímek 5</vt:lpstr>
      <vt:lpstr>Snímek 6</vt:lpstr>
      <vt:lpstr>dnešní podoba paláce Knossos</vt:lpstr>
      <vt:lpstr> MYKÉNSKÁ KULTURA</vt:lpstr>
      <vt:lpstr>Snímek 9</vt:lpstr>
      <vt:lpstr>Snímek 10</vt:lpstr>
      <vt:lpstr>Snímek 11</vt:lpstr>
      <vt:lpstr>Snímek 12</vt:lpstr>
      <vt:lpstr>Snímek 13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STAROVĚKÉ ŘECKO</dc:title>
  <cp:lastModifiedBy>Uživatel</cp:lastModifiedBy>
  <cp:revision>58</cp:revision>
  <dcterms:modified xsi:type="dcterms:W3CDTF">2012-06-15T22:46:43Z</dcterms:modified>
</cp:coreProperties>
</file>