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6" r:id="rId1"/>
  </p:sldMasterIdLst>
  <p:notesMasterIdLst>
    <p:notesMasterId r:id="rId13"/>
  </p:notesMasterIdLst>
  <p:sldIdLst>
    <p:sldId id="316" r:id="rId2"/>
    <p:sldId id="256" r:id="rId3"/>
    <p:sldId id="284" r:id="rId4"/>
    <p:sldId id="312" r:id="rId5"/>
    <p:sldId id="315" r:id="rId6"/>
    <p:sldId id="285" r:id="rId7"/>
    <p:sldId id="279" r:id="rId8"/>
    <p:sldId id="280" r:id="rId9"/>
    <p:sldId id="277" r:id="rId10"/>
    <p:sldId id="302" r:id="rId11"/>
    <p:sldId id="31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52F80005-8751-43EE-B9F4-0A35B760F2F2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 smtClean="0"/>
            </a:lvl1pPr>
          </a:lstStyle>
          <a:p>
            <a:pPr>
              <a:defRPr/>
            </a:pPr>
            <a:fld id="{CC6FEE78-E834-4075-9C9D-AE91662471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584D8B-1B64-4D12-A742-D2415A704346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AA0B0-C9BC-4298-8BA8-4132FF7506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9D704E-FDB6-4126-BCF4-654D97E756E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CD4B8D-599C-4B37-AB65-EE59986FF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63F4F-F0E5-4E60-BB24-DBA8AE7745F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8497E-FE77-47EA-8E5B-A52BC1F4FC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878B9-4D9A-4C4D-A3E5-54CF0F6C3698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8CF8D8-AE01-43DC-9F3E-4133BEF51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EE6E9-D908-4D9F-A941-D2C52BCA58C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A0CDC-3EF6-4402-91BA-2CF903F2CA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03111-6781-4AEE-A99D-5A01B2AB57F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D162B-9DF3-45F3-BB91-724D8836E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9C4F72-58BC-44A7-A65F-2AD385A7483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96BC6-AD37-4B43-BCEF-A8131C77C9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08F51-B203-45E6-94C5-4C167B5C6F30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C6BF9-84AD-4948-91D6-55DF7D6AF0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2E00B7-1FC2-45FB-9CA1-B11257296E0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BBDDA-7B6F-4FDB-9A68-E2CC983E18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BC9BF-C5FF-4980-BE4A-77E5F34F40E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D2904-A8B2-4A40-980F-EB7AE2B17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A6822-8EBA-4CEC-9E85-690B79AD489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B7670E-5CE1-49EA-A734-FABD67ADD5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1E2EB7A1-8B09-404C-AEDD-4CA7AA183B2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FE36C744-A08F-44AF-8C84-DBCB7A550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57" r:id="rId1"/>
    <p:sldLayoutId id="2147484158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file:///\\upload.wikimedia.org\wikipedia\commons\6\62\Archers_frieze_Darius_palace_Louvre_AOD48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hyperlink" Target="file:///\\upload.wikimedia.org\wikipedia\commons\5\5d\Persk%25C3%25A1-%25C5%2599%25C3%25AD%25C5%25A1e-490p%25C5%2599Kr.png" TargetMode="External"/><Relationship Id="rId4" Type="http://schemas.openxmlformats.org/officeDocument/2006/relationships/hyperlink" Target="http://cs.wikipedia.org/wiki/Soubor:Archers_frieze_Darius_palace_Louvre_AOD487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hyperlink" Target="//upload.wikimedia.org/wikipedia/commons/8/87/Soldiers_of_Xerxes_army_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f\ff\Phalanx1.png" TargetMode="External"/><Relationship Id="rId5" Type="http://schemas.openxmlformats.org/officeDocument/2006/relationships/image" Target="../media/image8.jpeg"/><Relationship Id="rId4" Type="http://schemas.openxmlformats.org/officeDocument/2006/relationships/hyperlink" Target="file:///\\upload.wikimedia.org\wikipedia\commons\9\9a\Two_hoplites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file:///\\upload.wikimedia.org\wikipedia\commons\7\7e\Achaemenids_archers.jpg" TargetMode="External"/><Relationship Id="rId3" Type="http://schemas.openxmlformats.org/officeDocument/2006/relationships/image" Target="../media/image12.png"/><Relationship Id="rId7" Type="http://schemas.openxmlformats.org/officeDocument/2006/relationships/image" Target="../media/image14.jpeg"/><Relationship Id="rId2" Type="http://schemas.openxmlformats.org/officeDocument/2006/relationships/hyperlink" Target="file:///\\upload.wikimedia.org\wikipedia\commons\5\58\Battle_of_Marathon_Greek_Double_Envelopmen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file:///\\upload.wikimedia.org\wikipedia\commons\b\ba\Darius-Vase.jpg" TargetMode="External"/><Relationship Id="rId11" Type="http://schemas.openxmlformats.org/officeDocument/2006/relationships/image" Target="../media/image16.jpeg"/><Relationship Id="rId5" Type="http://schemas.openxmlformats.org/officeDocument/2006/relationships/image" Target="../media/image13.jpeg"/><Relationship Id="rId10" Type="http://schemas.openxmlformats.org/officeDocument/2006/relationships/hyperlink" Target="file:///\\upload.wikimedia.org\wikipedia\commons\1\15\Exhibitions_to_mark_2,500_years_from_the_Battle_of_Marathon.jpg" TargetMode="External"/><Relationship Id="rId4" Type="http://schemas.openxmlformats.org/officeDocument/2006/relationships/hyperlink" Target="file:///\\upload.wikimedia.org\wikipedia\commons\a\af\Miltiades.jpg" TargetMode="External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file:///\\upload.wikimedia.org\wikipedia\commons\f\fb\Helmed_Hoplite_Sparta.JPG" TargetMode="External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2" Type="http://schemas.openxmlformats.org/officeDocument/2006/relationships/hyperlink" Target="file:///\\upload.wikimedia.org\wikipedia\commons\b\bf\Battle_of_Thermopylae_and_movements_to_Salamis,_480_BC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b/b0/Hoplite1.gif" TargetMode="External"/><Relationship Id="rId5" Type="http://schemas.openxmlformats.org/officeDocument/2006/relationships/image" Target="../media/image18.png"/><Relationship Id="rId4" Type="http://schemas.openxmlformats.org/officeDocument/2006/relationships/hyperlink" Target="//upload.wikimedia.org/wikipedia/commons/f/f3/Greek_hoplite.png" TargetMode="External"/><Relationship Id="rId9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file:///\\upload.wikimedia.org\wikipedia\commons\3\38\Thermopyle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4.jpeg"/><Relationship Id="rId2" Type="http://schemas.openxmlformats.org/officeDocument/2006/relationships/hyperlink" Target="file:///\\upload.wikimedia.org\wikipedia\commons\d\d6\Bitva_u_Salaminy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a/Relief_of_Xerxes_at_Doorway_of_his_Palace,_Persepolis,_Iran.jpg" TargetMode="External"/><Relationship Id="rId5" Type="http://schemas.openxmlformats.org/officeDocument/2006/relationships/image" Target="../media/image23.jpeg"/><Relationship Id="rId4" Type="http://schemas.openxmlformats.org/officeDocument/2006/relationships/hyperlink" Target="file:///\\upload.wikimedia.org\wikipedia\commons\3\3e\Model_of_a_greek_trireme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halanx1.png" TargetMode="External"/><Relationship Id="rId13" Type="http://schemas.openxmlformats.org/officeDocument/2006/relationships/hyperlink" Target="http://cs.wikipedia.org/wiki/Soubor:Bitva_u_Salaminy.gif" TargetMode="External"/><Relationship Id="rId18" Type="http://schemas.openxmlformats.org/officeDocument/2006/relationships/hyperlink" Target="http://cs.wikipedia.org/wiki/Soubor:Persk%C3%A1-%C5%99%C3%AD%C5%A1e-490p%C5%99Kr.png" TargetMode="External"/><Relationship Id="rId3" Type="http://schemas.openxmlformats.org/officeDocument/2006/relationships/hyperlink" Target="http://cs.wikipedia.org/wiki/Soubor:Battle_of_Marathon_Greek_Double_Envelopment.png" TargetMode="External"/><Relationship Id="rId7" Type="http://schemas.openxmlformats.org/officeDocument/2006/relationships/hyperlink" Target="http://commons.wikimedia.org/wiki/File:Two_hoplites.jpg?uselang=cs" TargetMode="External"/><Relationship Id="rId12" Type="http://schemas.openxmlformats.org/officeDocument/2006/relationships/hyperlink" Target="http://commons.wikimedia.org/wiki/File:Soldiers_of_Xerxes_army_2.png?uselang=cs" TargetMode="External"/><Relationship Id="rId17" Type="http://schemas.openxmlformats.org/officeDocument/2006/relationships/hyperlink" Target="http://upload.wikimedia.org/wikipedia/commons/2/22/Greek-Persian_duel.jpgcitov&#225;no%203.2.2012citov&#225;no%203.2.2012" TargetMode="External"/><Relationship Id="rId2" Type="http://schemas.openxmlformats.org/officeDocument/2006/relationships/hyperlink" Target="http://cs.wikipedia.org/wiki/Soubor:Miltiades.jpg" TargetMode="External"/><Relationship Id="rId16" Type="http://schemas.openxmlformats.org/officeDocument/2006/relationships/hyperlink" Target="http://cs.wikipedia.org/wiki/Soubor:Greek_hoplite.png" TargetMode="External"/><Relationship Id="rId20" Type="http://schemas.openxmlformats.org/officeDocument/2006/relationships/hyperlink" Target="http://cs.wikipedia.org/wiki/Soubor:Archers_frieze_Darius_palace_Louvre_AOD48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Exhibitions_to_mark_2,500_years_from_the_Battle_of_Marathon.jpg?uselang=cs" TargetMode="External"/><Relationship Id="rId11" Type="http://schemas.openxmlformats.org/officeDocument/2006/relationships/hyperlink" Target="http://cs.wikipedia.org/wiki/Soubor:Thermopyles.JPG" TargetMode="External"/><Relationship Id="rId5" Type="http://schemas.openxmlformats.org/officeDocument/2006/relationships/hyperlink" Target="http://upload.wikimedia.org/wikipedia/commons/7/7e/Achaemenids_archers.jpg?uselang=cs" TargetMode="External"/><Relationship Id="rId15" Type="http://schemas.openxmlformats.org/officeDocument/2006/relationships/hyperlink" Target="http://cs.wikipedia.org/wiki/Soubor:Hoplite1.gif" TargetMode="External"/><Relationship Id="rId10" Type="http://schemas.openxmlformats.org/officeDocument/2006/relationships/hyperlink" Target="http://cs.wikipedia.org/wiki/Soubor:Battle_of_Thermopylae_and_movements_to_Salamis,_480_BC.gif" TargetMode="External"/><Relationship Id="rId19" Type="http://schemas.openxmlformats.org/officeDocument/2006/relationships/hyperlink" Target="http://cs.wikipedia.org/wiki/Soubor:Relief_of_Xerxes_at_Doorway_of_his_Palace,_Persepolis,_Iran.jpg" TargetMode="External"/><Relationship Id="rId4" Type="http://schemas.openxmlformats.org/officeDocument/2006/relationships/hyperlink" Target="http://cs.wikipedia.org/wiki/Soubor:Darius-Vase.jpg" TargetMode="External"/><Relationship Id="rId9" Type="http://schemas.openxmlformats.org/officeDocument/2006/relationships/hyperlink" Target="http://cs.wikipedia.org/wiki/Soubor:Helmed_Hoplite_Sparta.JPG" TargetMode="External"/><Relationship Id="rId14" Type="http://schemas.openxmlformats.org/officeDocument/2006/relationships/hyperlink" Target="http://cs.wikipedia.org/wiki/Soubor:Model_of_a_greek_trirem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20" y="1142984"/>
            <a:ext cx="8429684" cy="2643206"/>
          </a:xfrm>
        </p:spPr>
        <p:txBody>
          <a:bodyPr>
            <a:normAutofit fontScale="90000"/>
          </a:bodyPr>
          <a:lstStyle/>
          <a:p>
            <a:pPr algn="l">
              <a:defRPr/>
            </a:pP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i="1" dirty="0" err="1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VY_32_INOVACE_10-35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_ ŘECKO_PERSKÉ </a:t>
            </a:r>
            <a: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VÁLKY</a:t>
            </a:r>
            <a:br>
              <a:rPr lang="cs-CZ" sz="2800" i="1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  <a:t> projektu: CZ.1.07/1.4.00/21.1115 </a:t>
            </a:r>
            <a:br>
              <a:rPr lang="cs-CZ" sz="2800" dirty="0" smtClean="0">
                <a:solidFill>
                  <a:schemeClr val="tx2">
                    <a:lumMod val="90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tx2">
                  <a:lumMod val="9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>
            <a:noAutofit/>
          </a:bodyPr>
          <a:lstStyle/>
          <a:p>
            <a:pPr algn="l">
              <a:buFont typeface="Arial" pitchFamily="34" charset="0"/>
              <a:buNone/>
              <a:defRPr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Prezentace pro 6. ročník k výkladu, zápisu a procvičení učiva. </a:t>
            </a: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>
              <a:buFont typeface="Arial" pitchFamily="34" charset="0"/>
              <a:buNone/>
              <a:defRPr/>
            </a:pP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2030" y="1714488"/>
            <a:ext cx="8229600" cy="114300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Book Antiqua" pitchFamily="18" charset="0"/>
              </a:rPr>
              <a:t>Řecko-perské války</a:t>
            </a:r>
            <a:br>
              <a:rPr lang="cs-CZ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latin typeface="Book Antiqua" pitchFamily="18" charset="0"/>
              </a:rPr>
            </a:br>
            <a:endParaRPr lang="cs-CZ" sz="3600" b="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/>
              <a:latin typeface="Book Antiqua" pitchFamily="18" charset="0"/>
            </a:endParaRPr>
          </a:p>
        </p:txBody>
      </p:sp>
      <p:pic>
        <p:nvPicPr>
          <p:cNvPr id="4" name="Picture 2" descr="http://upload.wikimedia.org/wikipedia/commons/2/22/Greek-Persian_du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2643182"/>
            <a:ext cx="4071966" cy="4009321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457200" y="357166"/>
            <a:ext cx="5329246" cy="92869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latin typeface="Book Antiqua" pitchFamily="18" charset="0"/>
              </a:rPr>
              <a:t>Peršané</a:t>
            </a:r>
          </a:p>
        </p:txBody>
      </p:sp>
      <p:sp>
        <p:nvSpPr>
          <p:cNvPr id="5123" name="Rectangle 3"/>
          <p:cNvSpPr>
            <a:spLocks noGrp="1"/>
          </p:cNvSpPr>
          <p:nvPr>
            <p:ph idx="1"/>
          </p:nvPr>
        </p:nvSpPr>
        <p:spPr>
          <a:xfrm>
            <a:off x="0" y="1357313"/>
            <a:ext cx="8686800" cy="3500437"/>
          </a:xfrm>
        </p:spPr>
        <p:txBody>
          <a:bodyPr>
            <a:normAutofit lnSpcReduction="10000"/>
          </a:bodyPr>
          <a:lstStyle/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původně obývali oblast dnešního Íránu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vytvořili ohromnou říši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latin typeface="Arial" charset="0"/>
              </a:rPr>
              <a:t>                                                             </a:t>
            </a: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rial" charset="0"/>
            </a:endParaRPr>
          </a:p>
          <a:p>
            <a:pPr marL="548640" indent="-411480" eaLnBrk="1" fontAlgn="auto" hangingPunct="1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 smtClean="0">
              <a:latin typeface="Arial" charset="0"/>
            </a:endParaRPr>
          </a:p>
        </p:txBody>
      </p:sp>
      <p:pic>
        <p:nvPicPr>
          <p:cNvPr id="5124" name="Picture 7" descr="Soubor:Archers frieze Darius palace Louvre AOD487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04276"/>
            <a:ext cx="2357422" cy="337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125" name="Rectangle 8"/>
          <p:cNvSpPr>
            <a:spLocks noChangeArrowheads="1"/>
          </p:cNvSpPr>
          <p:nvPr/>
        </p:nvSpPr>
        <p:spPr bwMode="auto">
          <a:xfrm>
            <a:off x="6715125" y="3500438"/>
            <a:ext cx="24288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4"/>
              </a:rPr>
              <a:t>http://cs.wikipedia.org/wiki/Soubor:Archers_frieze_Darius_palace_Louvre_AOD487.jpg</a:t>
            </a:r>
            <a:endParaRPr lang="cs-CZ" sz="900"/>
          </a:p>
          <a:p>
            <a:r>
              <a:rPr lang="cs-CZ" sz="900"/>
              <a:t>citováno 3.2.2012</a:t>
            </a:r>
          </a:p>
        </p:txBody>
      </p:sp>
      <p:pic>
        <p:nvPicPr>
          <p:cNvPr id="5126" name="Picture 2" descr="Soubor:Perská-říše-490přKr.pn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472" y="2357430"/>
            <a:ext cx="5893825" cy="45005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  <p:bldP spid="51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85725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latin typeface="Book Antiqua" pitchFamily="18" charset="0"/>
              </a:rPr>
              <a:t>důvody řecko-perských válek</a:t>
            </a:r>
            <a:endParaRPr lang="cs-CZ" sz="4000" dirty="0">
              <a:latin typeface="Book Antiqu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75"/>
            <a:ext cx="9001125" cy="3286125"/>
          </a:xfrm>
        </p:spPr>
        <p:txBody>
          <a:bodyPr/>
          <a:lstStyle/>
          <a:p>
            <a:pPr eaLnBrk="1" hangingPunct="1"/>
            <a:r>
              <a:rPr lang="cs-CZ" smtClean="0"/>
              <a:t>řecká města v malé Asii odmítla nadvládu Peršanů</a:t>
            </a:r>
          </a:p>
          <a:p>
            <a:pPr eaLnBrk="1" hangingPunct="1"/>
            <a:r>
              <a:rPr lang="cs-CZ" smtClean="0"/>
              <a:t>Athény vzbouřencům pomohly </a:t>
            </a:r>
            <a:r>
              <a:rPr lang="cs-CZ" sz="2000" smtClean="0"/>
              <a:t>►</a:t>
            </a:r>
            <a:r>
              <a:rPr lang="cs-CZ" smtClean="0"/>
              <a:t> záminka k útoku Peršanů na Řecko</a:t>
            </a:r>
          </a:p>
          <a:p>
            <a:pPr eaLnBrk="1" hangingPunct="1"/>
            <a:endParaRPr lang="cs-CZ" smtClean="0"/>
          </a:p>
        </p:txBody>
      </p:sp>
      <p:pic>
        <p:nvPicPr>
          <p:cNvPr id="6" name="Picture 5" descr="File:Soldiers of Xerxes army 2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071810"/>
            <a:ext cx="3786214" cy="2870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" y="6143625"/>
            <a:ext cx="228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perská armáda</a:t>
            </a:r>
          </a:p>
        </p:txBody>
      </p:sp>
      <p:pic>
        <p:nvPicPr>
          <p:cNvPr id="8" name="Picture 2" descr="File:Two hoplites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857884" y="2357430"/>
            <a:ext cx="2819390" cy="19950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500563" y="3857625"/>
            <a:ext cx="19288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řečtí hoplité</a:t>
            </a:r>
          </a:p>
        </p:txBody>
      </p:sp>
      <p:pic>
        <p:nvPicPr>
          <p:cNvPr id="10" name="Picture 2" descr="Soubor:Phalanx1.pn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>
          <a:xfrm flipH="1">
            <a:off x="4471370" y="4500562"/>
            <a:ext cx="4672630" cy="2357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857750" y="2928938"/>
            <a:ext cx="3829050" cy="3379787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Picture 5" descr="sejmout0021"/>
          <p:cNvPicPr>
            <a:picLocks noChangeAspect="1" noChangeArrowheads="1"/>
          </p:cNvPicPr>
          <p:nvPr/>
        </p:nvPicPr>
        <p:blipFill>
          <a:blip r:embed="rId2" cstate="print">
            <a:lum bright="-10000"/>
          </a:blip>
          <a:srcRect/>
          <a:stretch>
            <a:fillRect/>
          </a:stretch>
        </p:blipFill>
        <p:spPr bwMode="auto">
          <a:xfrm>
            <a:off x="6215063" y="5929313"/>
            <a:ext cx="1193800" cy="757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Zástupný symbol pro obsah 3" descr="02232314_b_1_rpv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285750"/>
            <a:ext cx="8380412" cy="637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/>
          </p:cNvSpPr>
          <p:nvPr>
            <p:ph type="title"/>
          </p:nvPr>
        </p:nvSpPr>
        <p:spPr>
          <a:xfrm>
            <a:off x="2143108" y="285729"/>
            <a:ext cx="4786346" cy="85725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FFC000"/>
                </a:solidFill>
                <a:latin typeface="Arial" charset="0"/>
              </a:rPr>
              <a:t>bitva u </a:t>
            </a:r>
            <a:r>
              <a:rPr lang="cs-CZ" sz="3600" dirty="0" err="1" smtClean="0">
                <a:solidFill>
                  <a:srgbClr val="FFC000"/>
                </a:solidFill>
                <a:latin typeface="Arial" charset="0"/>
              </a:rPr>
              <a:t>Marathonu</a:t>
            </a:r>
            <a:endParaRPr lang="cs-CZ" sz="3600" dirty="0" smtClean="0">
              <a:solidFill>
                <a:srgbClr val="FFC000"/>
              </a:solidFill>
              <a:latin typeface="Arial" charset="0"/>
            </a:endParaRPr>
          </a:p>
        </p:txBody>
      </p:sp>
      <p:sp>
        <p:nvSpPr>
          <p:cNvPr id="6147" name="Rectangle 3"/>
          <p:cNvSpPr>
            <a:spLocks noGrp="1"/>
          </p:cNvSpPr>
          <p:nvPr>
            <p:ph idx="1"/>
          </p:nvPr>
        </p:nvSpPr>
        <p:spPr>
          <a:xfrm>
            <a:off x="2000250" y="1285875"/>
            <a:ext cx="5357813" cy="2286000"/>
          </a:xfrm>
        </p:spPr>
        <p:txBody>
          <a:bodyPr/>
          <a:lstStyle/>
          <a:p>
            <a:pPr eaLnBrk="1" hangingPunct="1"/>
            <a:r>
              <a:rPr lang="cs-CZ" sz="2200" smtClean="0">
                <a:latin typeface="Arial" charset="0"/>
              </a:rPr>
              <a:t>Athéňané porazili čtyřnásobnou přesilu</a:t>
            </a:r>
          </a:p>
          <a:p>
            <a:pPr eaLnBrk="1" hangingPunct="1"/>
            <a:r>
              <a:rPr lang="cs-CZ" sz="2200" smtClean="0">
                <a:latin typeface="Arial" charset="0"/>
              </a:rPr>
              <a:t>maratonský běh „Zvítězili jsme“ </a:t>
            </a:r>
          </a:p>
          <a:p>
            <a:pPr eaLnBrk="1" hangingPunct="1"/>
            <a:r>
              <a:rPr lang="cs-CZ" sz="2200" smtClean="0">
                <a:latin typeface="Arial" charset="0"/>
              </a:rPr>
              <a:t>42,2 km/ 35 km</a:t>
            </a:r>
          </a:p>
        </p:txBody>
      </p:sp>
      <p:pic>
        <p:nvPicPr>
          <p:cNvPr id="21508" name="Picture 5" descr="Soubor:Battle of Marathon Greek Double Envelopment.pn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357562"/>
            <a:ext cx="4003095" cy="3149703"/>
          </a:xfrm>
          <a:prstGeom prst="wedgeRoundRectCallout">
            <a:avLst>
              <a:gd name="adj1" fmla="val 19098"/>
              <a:gd name="adj2" fmla="val -63453"/>
              <a:gd name="adj3" fmla="val 16667"/>
            </a:avLst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7" descr="Soubor:Miltiades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285720" y="214290"/>
            <a:ext cx="1522584" cy="1785950"/>
          </a:xfrm>
          <a:prstGeom prst="wedgeRoundRectCallout">
            <a:avLst>
              <a:gd name="adj1" fmla="val -20092"/>
              <a:gd name="adj2" fmla="val 68188"/>
              <a:gd name="adj3" fmla="val 16667"/>
            </a:avLst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9" descr="Soubor:Darius-Vase.jpg">
            <a:hlinkClick r:id="rId6" action="ppaction://hlinkfile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429520" y="214290"/>
            <a:ext cx="1431925" cy="2352675"/>
          </a:xfrm>
          <a:prstGeom prst="wedgeRoundRectCallou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3" name="Picture 9" descr="File:Achaemenids archers.jpg">
            <a:hlinkClick r:id="rId8" action="ppaction://hlinkfil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72125" y="3500438"/>
            <a:ext cx="3143250" cy="315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142875" y="2357438"/>
            <a:ext cx="1928813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athénský král </a:t>
            </a:r>
            <a:r>
              <a:rPr lang="cs-CZ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Miltiadés</a:t>
            </a:r>
            <a:endParaRPr lang="cs-CZ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715125" y="2928938"/>
            <a:ext cx="2143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FF0000"/>
                </a:solidFill>
              </a:rPr>
              <a:t>perský král Dareios</a:t>
            </a:r>
          </a:p>
        </p:txBody>
      </p:sp>
      <p:pic>
        <p:nvPicPr>
          <p:cNvPr id="14" name="Picture 2" descr="File:Exhibitions to mark 2,500 years from the Battle of Marathon.jpg">
            <a:hlinkClick r:id="rId10" action="ppaction://hlinkfile"/>
          </p:cNvPr>
          <p:cNvPicPr>
            <a:picLocks noChangeAspect="1" noChangeArrowheads="1"/>
          </p:cNvPicPr>
          <p:nvPr/>
        </p:nvPicPr>
        <p:blipFill>
          <a:blip r:embed="rId11" cstate="print"/>
          <a:srcRect r="50439"/>
          <a:stretch>
            <a:fillRect/>
          </a:stretch>
        </p:blipFill>
        <p:spPr bwMode="auto">
          <a:xfrm>
            <a:off x="0" y="3357563"/>
            <a:ext cx="5357813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800" decel="100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800" decel="100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decel="100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800" decel="100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/>
          </p:cNvSpPr>
          <p:nvPr>
            <p:ph type="title"/>
          </p:nvPr>
        </p:nvSpPr>
        <p:spPr>
          <a:xfrm>
            <a:off x="914400" y="214290"/>
            <a:ext cx="6465888" cy="100013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>
                <a:latin typeface="+mn-lt"/>
              </a:rPr>
              <a:t>bitva u Thermopyl</a:t>
            </a:r>
          </a:p>
        </p:txBody>
      </p:sp>
      <p:sp>
        <p:nvSpPr>
          <p:cNvPr id="8195" name="Rectangle 3"/>
          <p:cNvSpPr>
            <a:spLocks noGrp="1"/>
          </p:cNvSpPr>
          <p:nvPr>
            <p:ph idx="1"/>
          </p:nvPr>
        </p:nvSpPr>
        <p:spPr>
          <a:xfrm>
            <a:off x="285750" y="1214438"/>
            <a:ext cx="8401050" cy="23574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3000" smtClean="0"/>
              <a:t>horská soutěska, Teplá brána 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hrdinství 300 Sparťanů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zrada - porážka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8196" name="Picture 5" descr="Soubor:Battle of Thermopylae and movements to Salamis, 480 BC.gif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2928938"/>
            <a:ext cx="4667250" cy="3503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5" descr="Soubor:Greek hoplite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072066" y="1785926"/>
            <a:ext cx="2816851" cy="2272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Picture 7" descr="Soubor:Hoplite1.gif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7715240" y="500042"/>
            <a:ext cx="1428760" cy="35129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7" descr="Soubor:Helmed Hoplite Sparta.JPG">
            <a:hlinkClick r:id="rId8" action="ppaction://hlinkfile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143768" y="4214818"/>
            <a:ext cx="1576050" cy="2286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429250" y="5000625"/>
            <a:ext cx="171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Leonidás, spartský král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800" decel="100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FFC000"/>
                </a:solidFill>
                <a:latin typeface="Arial" charset="0"/>
              </a:rPr>
              <a:t>„</a:t>
            </a:r>
            <a:r>
              <a:rPr lang="cs-CZ" sz="2400" dirty="0" err="1" smtClean="0">
                <a:solidFill>
                  <a:srgbClr val="FFC000"/>
                </a:solidFill>
                <a:latin typeface="Arial" charset="0"/>
              </a:rPr>
              <a:t>Poutníče</a:t>
            </a:r>
            <a:r>
              <a:rPr lang="cs-CZ" sz="2400" dirty="0" smtClean="0">
                <a:solidFill>
                  <a:srgbClr val="FFC000"/>
                </a:solidFill>
                <a:latin typeface="Arial" charset="0"/>
              </a:rPr>
              <a:t>, zvěstuj </a:t>
            </a:r>
            <a:r>
              <a:rPr lang="cs-CZ" sz="2400" dirty="0" err="1" smtClean="0">
                <a:solidFill>
                  <a:srgbClr val="FFC000"/>
                </a:solidFill>
                <a:latin typeface="Arial" charset="0"/>
              </a:rPr>
              <a:t>Lacedaemonským</a:t>
            </a:r>
            <a:r>
              <a:rPr lang="cs-CZ" sz="2400" dirty="0" smtClean="0">
                <a:solidFill>
                  <a:srgbClr val="FFC000"/>
                </a:solidFill>
                <a:latin typeface="Arial" charset="0"/>
              </a:rPr>
              <a:t>, že my tuhle</a:t>
            </a:r>
            <a:br>
              <a:rPr lang="cs-CZ" sz="2400" dirty="0" smtClean="0">
                <a:solidFill>
                  <a:srgbClr val="FFC000"/>
                </a:solidFill>
                <a:latin typeface="Arial" charset="0"/>
              </a:rPr>
            </a:br>
            <a:r>
              <a:rPr lang="cs-CZ" sz="2400" dirty="0" smtClean="0">
                <a:solidFill>
                  <a:srgbClr val="FFC000"/>
                </a:solidFill>
                <a:latin typeface="Arial" charset="0"/>
              </a:rPr>
              <a:t>mrtvi ležíme, jakož zákony kázaly nám!:</a:t>
            </a:r>
          </a:p>
        </p:txBody>
      </p:sp>
      <p:sp>
        <p:nvSpPr>
          <p:cNvPr id="9219" name="Rectangle 3"/>
          <p:cNvSpPr>
            <a:spLocks noGrp="1"/>
          </p:cNvSpPr>
          <p:nvPr>
            <p:ph idx="1"/>
          </p:nvPr>
        </p:nvSpPr>
        <p:spPr>
          <a:xfrm>
            <a:off x="1143000" y="5572125"/>
            <a:ext cx="7543800" cy="752475"/>
          </a:xfrm>
        </p:spPr>
        <p:txBody>
          <a:bodyPr/>
          <a:lstStyle/>
          <a:p>
            <a:pPr eaLnBrk="1" hangingPunct="1"/>
            <a:endParaRPr lang="cs-CZ" sz="2200" smtClean="0">
              <a:latin typeface="Arial" charset="0"/>
            </a:endParaRPr>
          </a:p>
        </p:txBody>
      </p:sp>
      <p:pic>
        <p:nvPicPr>
          <p:cNvPr id="8196" name="Picture 5" descr="Soubor:Thermopyle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325" y="1571625"/>
            <a:ext cx="8818563" cy="478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bitva u </a:t>
            </a:r>
            <a:r>
              <a:rPr lang="cs-CZ" dirty="0" err="1" smtClean="0"/>
              <a:t>Salaminy</a:t>
            </a:r>
            <a:endParaRPr lang="cs-CZ" dirty="0" smtClean="0"/>
          </a:p>
        </p:txBody>
      </p:sp>
      <p:sp>
        <p:nvSpPr>
          <p:cNvPr id="9219" name="Rectangle 3"/>
          <p:cNvSpPr>
            <a:spLocks noGrp="1"/>
          </p:cNvSpPr>
          <p:nvPr>
            <p:ph idx="1"/>
          </p:nvPr>
        </p:nvSpPr>
        <p:spPr>
          <a:xfrm>
            <a:off x="142875" y="1285875"/>
            <a:ext cx="4929188" cy="2571750"/>
          </a:xfrm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námořní bitva</a:t>
            </a:r>
          </a:p>
          <a:p>
            <a:pPr eaLnBrk="1" hangingPunct="1"/>
            <a:r>
              <a:rPr lang="cs-CZ" smtClean="0">
                <a:latin typeface="Arial" charset="0"/>
              </a:rPr>
              <a:t>vítězství Athén a spojenců</a:t>
            </a:r>
          </a:p>
        </p:txBody>
      </p:sp>
      <p:pic>
        <p:nvPicPr>
          <p:cNvPr id="9220" name="Picture 5" descr="Soubor:Bitva u Salaminy.gif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8" y="3000375"/>
            <a:ext cx="4786312" cy="358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2" descr="Soubor:Model of a greek trireme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1214422"/>
            <a:ext cx="3241675" cy="18875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9222" name="Picture 5" descr="Soubor:Relief of Xerxes at Doorway of his Palace, Persepolis, Ira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9681" r="16248"/>
          <a:stretch>
            <a:fillRect/>
          </a:stretch>
        </p:blipFill>
        <p:spPr bwMode="auto">
          <a:xfrm>
            <a:off x="6929438" y="3357563"/>
            <a:ext cx="1387475" cy="326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57813" y="4429125"/>
            <a:ext cx="13573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Xerxes, perský král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57438" y="1071563"/>
            <a:ext cx="8229600" cy="866775"/>
          </a:xfrm>
        </p:spPr>
        <p:txBody>
          <a:bodyPr>
            <a:normAutofit fontScale="90000"/>
          </a:bodyPr>
          <a:lstStyle/>
          <a:p>
            <a:pPr marL="54864" eaLnBrk="1" fontAlgn="auto" hangingPunct="1">
              <a:spcAft>
                <a:spcPts val="0"/>
              </a:spcAft>
              <a:defRPr/>
            </a:pPr>
            <a: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b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/>
            </a:r>
            <a:b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 </a:t>
            </a:r>
            <a:br>
              <a:rPr lang="cs-CZ" sz="4800" u="sng" dirty="0" smtClean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</a:br>
            <a:endParaRPr lang="cs-CZ" sz="3600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50"/>
            <a:ext cx="8229600" cy="47434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endParaRPr lang="cs-CZ" sz="1900" smtClean="0"/>
          </a:p>
          <a:p>
            <a:pPr eaLnBrk="1" hangingPunct="1"/>
            <a:endParaRPr lang="cs-CZ" sz="1900" smtClean="0"/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00063" y="1500188"/>
          <a:ext cx="8215340" cy="4886696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345616"/>
                <a:gridCol w="1940520"/>
                <a:gridCol w="1643068"/>
                <a:gridCol w="1643068"/>
                <a:gridCol w="1643068"/>
              </a:tblGrid>
              <a:tr h="792788">
                <a:tc>
                  <a:txBody>
                    <a:bodyPr/>
                    <a:lstStyle/>
                    <a:p>
                      <a:r>
                        <a:rPr lang="cs-CZ" dirty="0" smtClean="0"/>
                        <a:t>letopočet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místo bitvy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vůdce Peršanů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vůdce Řeků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vítěz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7927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490 př.n.l.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u Marathónu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 </a:t>
                      </a:r>
                      <a:r>
                        <a:rPr lang="cs-CZ" dirty="0" err="1" smtClean="0"/>
                        <a:t>Dáreios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Miltiadés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Řekové (Athény)</a:t>
                      </a:r>
                      <a:endParaRPr lang="cs-CZ" dirty="0"/>
                    </a:p>
                  </a:txBody>
                  <a:tcPr/>
                </a:tc>
              </a:tr>
              <a:tr h="11325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 480 př.n.l.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 u Thermopyl </a:t>
                      </a:r>
                    </a:p>
                    <a:p>
                      <a:pPr algn="ctr"/>
                      <a:r>
                        <a:rPr lang="cs-CZ" dirty="0" smtClean="0"/>
                        <a:t>  (průsmyk)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    </a:t>
                      </a:r>
                      <a:r>
                        <a:rPr lang="cs-CZ" dirty="0" err="1" smtClean="0"/>
                        <a:t>Xerxés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/>
                        <a:t>Léonidás</a:t>
                      </a:r>
                      <a:r>
                        <a:rPr lang="cs-CZ" dirty="0" smtClean="0"/>
                        <a:t>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spartský král</a:t>
                      </a:r>
                    </a:p>
                    <a:p>
                      <a:r>
                        <a:rPr lang="cs-CZ" dirty="0" smtClean="0"/>
                        <a:t>Peršané </a:t>
                      </a:r>
                    </a:p>
                    <a:p>
                      <a:r>
                        <a:rPr lang="cs-CZ" dirty="0" smtClean="0"/>
                        <a:t>(zrada </a:t>
                      </a:r>
                      <a:r>
                        <a:rPr lang="cs-CZ" dirty="0" err="1" smtClean="0"/>
                        <a:t>Efialta</a:t>
                      </a:r>
                      <a:r>
                        <a:rPr lang="cs-CZ" dirty="0" smtClean="0"/>
                        <a:t>)</a:t>
                      </a:r>
                      <a:endParaRPr lang="cs-CZ" dirty="0"/>
                    </a:p>
                  </a:txBody>
                  <a:tcPr/>
                </a:tc>
              </a:tr>
              <a:tr h="113255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 u ostrova   </a:t>
                      </a:r>
                    </a:p>
                    <a:p>
                      <a:pPr algn="ctr"/>
                      <a:r>
                        <a:rPr lang="cs-CZ" dirty="0" smtClean="0"/>
                        <a:t>  </a:t>
                      </a:r>
                      <a:r>
                        <a:rPr lang="cs-CZ" dirty="0" err="1" smtClean="0"/>
                        <a:t>Salamína</a:t>
                      </a:r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(námořní bitva)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Řekové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79278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 479 př.n.l.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u </a:t>
                      </a:r>
                      <a:r>
                        <a:rPr lang="cs-CZ" dirty="0" err="1" smtClean="0"/>
                        <a:t>Platají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Mykalé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dirty="0" smtClean="0"/>
                        <a:t>Řekové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571500" y="2571750"/>
            <a:ext cx="1071563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143750" y="3286125"/>
            <a:ext cx="1500188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1500" y="5715000"/>
            <a:ext cx="1071563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42938" y="3429000"/>
            <a:ext cx="1071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928813" y="5643563"/>
            <a:ext cx="1714500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429500" y="4643438"/>
            <a:ext cx="1071563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786438" y="3429000"/>
            <a:ext cx="1071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786438" y="2571750"/>
            <a:ext cx="1071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4214813" y="2571750"/>
            <a:ext cx="1071562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286250" y="3500438"/>
            <a:ext cx="1071563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429500" y="5786438"/>
            <a:ext cx="1071563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7429500" y="2571750"/>
            <a:ext cx="1071563" cy="571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143125" y="3500438"/>
            <a:ext cx="1428750" cy="571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000250" y="2428875"/>
            <a:ext cx="1500188" cy="4286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2000250" y="4429125"/>
            <a:ext cx="1643063" cy="7858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321" name="TextovéPole 19"/>
          <p:cNvSpPr txBox="1">
            <a:spLocks noChangeArrowheads="1"/>
          </p:cNvSpPr>
          <p:nvPr/>
        </p:nvSpPr>
        <p:spPr bwMode="auto">
          <a:xfrm>
            <a:off x="785813" y="428625"/>
            <a:ext cx="7572375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Doplň do tabulky chybějící informace, pro ověření správnosti klikni na příslušný obdelník.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sah 2"/>
          <p:cNvSpPr>
            <a:spLocks noGrp="1"/>
          </p:cNvSpPr>
          <p:nvPr>
            <p:ph idx="1"/>
          </p:nvPr>
        </p:nvSpPr>
        <p:spPr>
          <a:xfrm>
            <a:off x="0" y="571500"/>
            <a:ext cx="8686800" cy="5737225"/>
          </a:xfrm>
        </p:spPr>
        <p:txBody>
          <a:bodyPr/>
          <a:lstStyle/>
          <a:p>
            <a:pPr eaLnBrk="1" hangingPunct="1"/>
            <a:r>
              <a:rPr lang="cs-CZ" sz="1200" smtClean="0">
                <a:hlinkClick r:id="rId2"/>
              </a:rPr>
              <a:t>http://cs.wikipedia.org/wiki/Soubor:Miltiades.jpg</a:t>
            </a:r>
            <a:r>
              <a:rPr lang="cs-CZ" sz="1200" smtClean="0"/>
              <a:t>  citováno 8.2.2012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3"/>
              </a:rPr>
              <a:t>http://cs.wikipedia.org/wiki/Soubor:Battle_of_Marathon_Greek_Double_Envelopment.png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8.2.2012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hlinkClick r:id="rId4"/>
              </a:rPr>
              <a:t>http://cs.wikipedia.org/wiki/Soubor:Darius-Vase.jpg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5"/>
              </a:rPr>
              <a:t>http://upload.wikimedia.org/wikipedia/commons/7/7e/Achaemenids_archers.jpg?uselang=cs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6"/>
              </a:rPr>
              <a:t>http://commons.wikimedia.org/wiki/File:Exhibitions_to_mark_2,500_years_from_the_Battle_of_Marathon.jpg?uselang=cs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7"/>
              </a:rPr>
              <a:t>http://commons.wikimedia.org/wiki/File:Two_hoplites.jpg?uselang=cs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8"/>
              </a:rPr>
              <a:t>http://cs.wikipedia.org/wiki/Soubor:Phalanx1.png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9"/>
              </a:rPr>
              <a:t>http://cs.wikipedia.org/wiki/Soubor:Helmed_Hoplite_Sparta.JPG</a:t>
            </a:r>
            <a:r>
              <a:rPr lang="cs-CZ" sz="1200" smtClean="0"/>
              <a:t> citováno 8.2.2012</a:t>
            </a:r>
          </a:p>
          <a:p>
            <a:pPr eaLnBrk="1" hangingPunct="1"/>
            <a:r>
              <a:rPr lang="cs-CZ" sz="1200" smtClean="0">
                <a:hlinkClick r:id="rId10"/>
              </a:rPr>
              <a:t>http://cs.wikipedia.org/wiki/Soubor:Battle_of_Thermopylae_and_movements_to_Salamis,_480_BC.gif</a:t>
            </a:r>
            <a:r>
              <a:rPr lang="cs-CZ" sz="1200" smtClean="0"/>
              <a:t>citováno 3.2.2012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11"/>
              </a:rPr>
              <a:t>http://cs.wikipedia.org/wiki/Soubor:Thermopyles.JPG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latin typeface="Arial" charset="0"/>
                <a:hlinkClick r:id="rId12"/>
              </a:rPr>
              <a:t>http://commons.wikimedia.org/wiki/File:Soldiers_of_Xerxes_army_2.png?uselang=cs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13"/>
              </a:rPr>
              <a:t>http://cs.wikipedia.org/wiki/Soubor:Bitva_u_Salaminy.gif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</a:p>
          <a:p>
            <a:pPr eaLnBrk="1" hangingPunct="1"/>
            <a:r>
              <a:rPr lang="cs-CZ" sz="1200" smtClean="0">
                <a:hlinkClick r:id="rId14"/>
              </a:rPr>
              <a:t>http://cs.wikipedia.org/wiki/Soubor:Model_of_a_greek_trireme.jpg</a:t>
            </a:r>
            <a:r>
              <a:rPr lang="cs-CZ" sz="1200" smtClean="0"/>
              <a:t> citováno 3.2.2012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15"/>
              </a:rPr>
              <a:t>http://cs.wikipedia.org/wiki/Soubor:Hoplite1.gif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16"/>
              </a:rPr>
              <a:t>http://cs.wikipedia.org/wiki/Soubor:Greek_hoplite.png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  <a:endParaRPr lang="cs-CZ" sz="1200" smtClean="0">
              <a:latin typeface="Arial" charset="0"/>
            </a:endParaRPr>
          </a:p>
          <a:p>
            <a:pPr eaLnBrk="1" hangingPunct="1"/>
            <a:r>
              <a:rPr lang="cs-CZ" sz="1200" smtClean="0">
                <a:hlinkClick r:id="rId17"/>
              </a:rPr>
              <a:t>http://upload.wikimedia.org/wikipedia/commons/2/22/Greek-Persian_duel.jpgcitováno 3.2.2012citováno 3.2.2012</a:t>
            </a:r>
            <a:endParaRPr lang="cs-CZ" sz="1200" smtClean="0"/>
          </a:p>
          <a:p>
            <a:pPr eaLnBrk="1" hangingPunct="1"/>
            <a:r>
              <a:rPr lang="cs-CZ" sz="1200" smtClean="0">
                <a:hlinkClick r:id="rId18"/>
              </a:rPr>
              <a:t>http://cs.wikipedia.org/wiki/Soubor:Persk%C3%A1-%C5%99%C3%AD%C5%A1e-490p%C5%99Kr.png</a:t>
            </a:r>
            <a:r>
              <a:rPr lang="cs-CZ" sz="1200" smtClean="0"/>
              <a:t> citováno 3.2.2012</a:t>
            </a:r>
          </a:p>
          <a:p>
            <a:pPr eaLnBrk="1" hangingPunct="1"/>
            <a:r>
              <a:rPr lang="cs-CZ" sz="1200" smtClean="0">
                <a:latin typeface="Arial" charset="0"/>
                <a:hlinkClick r:id="rId19"/>
              </a:rPr>
              <a:t>http://cs.wikipedia.org/wiki/Soubor:Relief_of_Xerxes_at_Doorway_of_his_Palace,_Persepolis,_Iran.jpg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3.2.2012</a:t>
            </a:r>
          </a:p>
          <a:p>
            <a:r>
              <a:rPr lang="cs-CZ" sz="1200" smtClean="0">
                <a:hlinkClick r:id="rId20"/>
              </a:rPr>
              <a:t>http://cs.wikipedia.org/wiki/Soubor:Archers_frieze_Darius_palace_Louvre_AOD487.jpg</a:t>
            </a:r>
            <a:r>
              <a:rPr lang="cs-CZ" sz="1200" smtClean="0"/>
              <a:t> citováno 3.2.2012</a:t>
            </a:r>
          </a:p>
          <a:p>
            <a:pPr eaLnBrk="1" hangingPunct="1"/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>
              <a:latin typeface="Arial" charset="0"/>
            </a:endParaRPr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z="1200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1105</TotalTime>
  <Words>309</Words>
  <Application>Microsoft Office PowerPoint</Application>
  <PresentationFormat>Předvádění na obrazovce (4:3)</PresentationFormat>
  <Paragraphs>119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Název školy: ZŠ Klášterec nad Ohří, Krátká 676 Autor: Lenka Špillerová Název materiálu: VY_32_INOVACE_10-35_ ŘECKO_PERSKÉ VÁLKY  projektu: CZ.1.07/1.4.00/21.1115  </vt:lpstr>
      <vt:lpstr>Řecko-perské války </vt:lpstr>
      <vt:lpstr>Peršané</vt:lpstr>
      <vt:lpstr>důvody řecko-perských válek</vt:lpstr>
      <vt:lpstr>Snímek 5</vt:lpstr>
      <vt:lpstr>bitva u Marathonu</vt:lpstr>
      <vt:lpstr>bitva u Thermopyl</vt:lpstr>
      <vt:lpstr>„Poutníče, zvěstuj Lacedaemonským, že my tuhle mrtvi ležíme, jakož zákony kázaly nám!:</vt:lpstr>
      <vt:lpstr>bitva u Salaminy</vt:lpstr>
      <vt:lpstr>     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80</cp:revision>
  <dcterms:modified xsi:type="dcterms:W3CDTF">2012-06-15T22:51:14Z</dcterms:modified>
</cp:coreProperties>
</file>