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351" r:id="rId2"/>
    <p:sldId id="256" r:id="rId3"/>
    <p:sldId id="336" r:id="rId4"/>
    <p:sldId id="335" r:id="rId5"/>
    <p:sldId id="329" r:id="rId6"/>
    <p:sldId id="328" r:id="rId7"/>
    <p:sldId id="347" r:id="rId8"/>
    <p:sldId id="325" r:id="rId9"/>
    <p:sldId id="348" r:id="rId10"/>
    <p:sldId id="350" r:id="rId11"/>
    <p:sldId id="343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2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1B88F1F-26B5-448D-A18B-2570D1E6BC89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8B7660A-7188-4934-99A1-C03E436CE5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938D566-24DB-4A97-8A2F-B1F6032AC9AB}" type="slidenum">
              <a:rPr lang="cs-CZ" smtClean="0"/>
              <a:pPr/>
              <a:t>7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913C0-4DC3-42A0-A072-4B011A071E20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04A1B-B676-4897-A891-A2032EB85E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940AE-9CCA-4346-9CC9-23B40A998F99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5A5A0-010F-4C84-978D-07B1E05BCC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5DACE-0F34-4642-999B-CA1268A66B3F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4B4CA-631A-4A51-AD64-4797FC26D9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CFA01-2184-4057-A567-0D80AC3B575B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322A9-4D8A-4560-BA31-1C8BF9DFD5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26751-444A-42F9-BFAC-FB39C68687C1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4D5DC-BE64-49D0-9F6E-79AAB9E79F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D81BD-86BD-4574-A73A-0E5E5EA408BF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582BF-31E7-4327-AD04-E27B26030A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83DEB-20BB-45B7-A331-FA68806717CE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9648E-44A7-4874-8679-487627D64D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D4764-6911-459E-9C02-9AD98F8D800C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0F0D7-A414-4FEB-AE8D-D257EC2EA7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Pravoúhlý trojúhelník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Volný tvar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BE739-103A-4019-B60D-E69B210B2039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0D359-527E-413B-9751-8D62889F94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66968-0550-4332-8961-1C40E7045D9C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19A88-22A4-4B6F-BF93-847162C06A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6ADAF-2169-456E-8B60-E2D71C2B0803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1627F-EED0-4402-A97C-ABE0570544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898DC620-930B-40E4-9308-6FAD4A06C645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C753DF04-56E2-494A-98D8-FC5DEAA201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7" r:id="rId9"/>
    <p:sldLayoutId id="2147484055" r:id="rId10"/>
    <p:sldLayoutId id="214748405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7/7a/Hoplites_fight_Louvre_E735.jpg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6/69/Hoplite_fight_from_Athens_Museum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3/3e/Model_of_a_greek_trirem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ap_athenian_empire_431_BC-fr.svg" TargetMode="External"/><Relationship Id="rId5" Type="http://schemas.openxmlformats.org/officeDocument/2006/relationships/image" Target="../media/image7.png"/><Relationship Id="rId4" Type="http://schemas.openxmlformats.org/officeDocument/2006/relationships/hyperlink" Target="//upload.wikimedia.org/wikipedia/commons/4/42/Map_athenian_empire_431_BC-fr.sv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hyperlink" Target="//upload.wikimedia.org/wikipedia/commons/4/42/CapitalLambd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f/fc/Agrianian3.jpg" TargetMode="External"/><Relationship Id="rId5" Type="http://schemas.openxmlformats.org/officeDocument/2006/relationships/image" Target="../media/image9.jpeg"/><Relationship Id="rId4" Type="http://schemas.openxmlformats.org/officeDocument/2006/relationships/hyperlink" Target="//upload.wikimedia.org/wikipedia/commons/f/fd/Ancient_Greece_hoplite_with_his_hoplon_and_dory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//upload.wikimedia.org/wikipedia/commons/c/c8/Pelop_krieg1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Pelopon%C3%A9sk%C3%A1_v%C3%A1lka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0/0a/Verginasun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8/88/Philip_II_of_Macedon_CdM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b/b5/Makedonische_phalanx.png" TargetMode="External"/><Relationship Id="rId5" Type="http://schemas.openxmlformats.org/officeDocument/2006/relationships/image" Target="../media/image14.png"/><Relationship Id="rId4" Type="http://schemas.openxmlformats.org/officeDocument/2006/relationships/hyperlink" Target="http://cs.wikipedia.org/wiki/Soubor:Philip_II_of_Macedon_CdM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f/f2/Aleksander-d-stor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hyperlink" Target="//upload.wikimedia.org/wikipedia/commons/a/ac/BattleofIssus333BC-mosaic-detail1.jp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b/b0/Diadochen1.png" TargetMode="External"/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hyperlink" Target="//upload.wikimedia.org/wikipedia/commons/7/77/PtolemyCoinWithAlexanderWearingElephantScalp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7/74/Macedonian_Army_Alexander.jpg" TargetMode="External"/><Relationship Id="rId5" Type="http://schemas.openxmlformats.org/officeDocument/2006/relationships/image" Target="../media/image18.jpeg"/><Relationship Id="rId4" Type="http://schemas.openxmlformats.org/officeDocument/2006/relationships/hyperlink" Target="//upload.wikimedia.org/wikipedia/commons/b/b8/The_phalanx_attacking_the_centre_in_the_battle_of_the_Hydaspes_by_Andre_Castaigne_%281898-1899%29.jpg" TargetMode="External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Agrianian3.jpg" TargetMode="External"/><Relationship Id="rId13" Type="http://schemas.openxmlformats.org/officeDocument/2006/relationships/hyperlink" Target="http://cs.wikipedia.org/wiki/Soubor:BattleofIssus333BC-mosaic-detail1.jpg" TargetMode="External"/><Relationship Id="rId3" Type="http://schemas.openxmlformats.org/officeDocument/2006/relationships/hyperlink" Target="http://en.wikipedia.org/wiki/File:CapitalLambda.jpg" TargetMode="External"/><Relationship Id="rId7" Type="http://schemas.openxmlformats.org/officeDocument/2006/relationships/hyperlink" Target="http://cs.wikipedia.org/wiki/Soubor:Pelop_krieg1.png" TargetMode="External"/><Relationship Id="rId12" Type="http://schemas.openxmlformats.org/officeDocument/2006/relationships/hyperlink" Target="http://cs.wikipedia.org/wiki/Soubor:PtolemyCoinWithAlexanderWearingElephantScalp.jpg" TargetMode="External"/><Relationship Id="rId2" Type="http://schemas.openxmlformats.org/officeDocument/2006/relationships/hyperlink" Target="http://cs.wikipedia.org/wiki/Soubor:Map_athenian_empire_431_BC-fr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Hoplite_fight_from_Athens_Museum.jpg" TargetMode="External"/><Relationship Id="rId11" Type="http://schemas.openxmlformats.org/officeDocument/2006/relationships/hyperlink" Target="http://cs.wikipedia.org/wiki/Soubor:Aleksander-d-store.jpg" TargetMode="External"/><Relationship Id="rId5" Type="http://schemas.openxmlformats.org/officeDocument/2006/relationships/hyperlink" Target="http://cs.wikipedia.org/wiki/Pelopon%C3%A9sk%C3%A1_v%C3%A1lka" TargetMode="External"/><Relationship Id="rId15" Type="http://schemas.openxmlformats.org/officeDocument/2006/relationships/hyperlink" Target="http://cs.wikipedia.org/wiki/Soubor:Macedonian_Army_Alexander.jpg" TargetMode="External"/><Relationship Id="rId10" Type="http://schemas.openxmlformats.org/officeDocument/2006/relationships/hyperlink" Target="http://cs.wikipedia.org/wiki/Soubor:Diadochen1.png" TargetMode="External"/><Relationship Id="rId4" Type="http://schemas.openxmlformats.org/officeDocument/2006/relationships/hyperlink" Target="http://cs.wikipedia.org/wiki/Soubor:Hoplites_fight_Louvre_E735.jpg" TargetMode="External"/><Relationship Id="rId9" Type="http://schemas.openxmlformats.org/officeDocument/2006/relationships/hyperlink" Target="http://cs.wikipedia.org/wiki/Soubor:Verginasun.jpg" TargetMode="External"/><Relationship Id="rId14" Type="http://schemas.openxmlformats.org/officeDocument/2006/relationships/hyperlink" Target="http://commons.wikimedia.org/wiki/File:The_phalanx_attacking_the_centre_in_the_battle_of_the_Hydaspes_by_Andre_Castaigne_(1898-1899)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6072188"/>
            <a:ext cx="4000500" cy="7858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3075" name="Obrázek 7"/>
          <p:cNvPicPr>
            <a:picLocks noChangeAspect="1" noChangeArrowheads="1"/>
          </p:cNvPicPr>
          <p:nvPr/>
        </p:nvPicPr>
        <p:blipFill>
          <a:blip r:embed="rId4">
            <a:lum bright="40000" contrast="-70000"/>
          </a:blip>
          <a:srcRect/>
          <a:stretch>
            <a:fillRect/>
          </a:stretch>
        </p:blipFill>
        <p:spPr bwMode="auto">
          <a:xfrm>
            <a:off x="8072438" y="-14288"/>
            <a:ext cx="1071562" cy="1371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Nadpis 3"/>
          <p:cNvSpPr>
            <a:spLocks noGrp="1"/>
          </p:cNvSpPr>
          <p:nvPr>
            <p:ph type="ctrTitle"/>
          </p:nvPr>
        </p:nvSpPr>
        <p:spPr>
          <a:xfrm>
            <a:off x="285750" y="500063"/>
            <a:ext cx="7954963" cy="3429003"/>
          </a:xfrm>
        </p:spPr>
        <p:txBody>
          <a:bodyPr/>
          <a:lstStyle/>
          <a:p>
            <a:pPr algn="l">
              <a:defRPr/>
            </a:pP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Lenka </a:t>
            </a:r>
            <a:r>
              <a:rPr lang="cs-CZ" sz="2800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Špillerová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VY_32_INOVACE_10-35_Peloponéská válka a nástup Makedonie 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Číslo projektu: CZ.1.07/1.4.00/21.1115 </a:t>
            </a:r>
            <a:r>
              <a:rPr lang="cs-CZ" sz="2800" b="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cs-CZ" sz="2800" b="0" dirty="0" smtClean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250825" y="3933825"/>
            <a:ext cx="8642350" cy="1209675"/>
          </a:xfrm>
        </p:spPr>
        <p:txBody>
          <a:bodyPr>
            <a:noAutofit/>
          </a:bodyPr>
          <a:lstStyle/>
          <a:p>
            <a:pPr marR="0" algn="l">
              <a:buFont typeface="Arial" charset="0"/>
              <a:buNone/>
            </a:pPr>
            <a:r>
              <a:rPr lang="cs-CZ" sz="2400" b="1" smtClean="0">
                <a:solidFill>
                  <a:srgbClr val="EEF5F7"/>
                </a:solidFill>
              </a:rPr>
              <a:t>Anotace: </a:t>
            </a:r>
            <a:r>
              <a:rPr lang="cs-CZ" sz="2400" smtClean="0">
                <a:solidFill>
                  <a:srgbClr val="EEF5F7"/>
                </a:solidFill>
              </a:rPr>
              <a:t>Prezentace pro 6. ročník k výkladu, procvičení učiva a zápisu. </a:t>
            </a:r>
          </a:p>
          <a:p>
            <a:pPr marR="0" algn="l">
              <a:buFont typeface="Arial" charset="0"/>
              <a:buNone/>
            </a:pPr>
            <a:endParaRPr lang="cs-CZ" sz="2400" smtClean="0">
              <a:solidFill>
                <a:srgbClr val="FFFFFF"/>
              </a:solidFill>
            </a:endParaRPr>
          </a:p>
          <a:p>
            <a:pPr marR="0" algn="l">
              <a:buFont typeface="Arial" charset="0"/>
              <a:buNone/>
            </a:pPr>
            <a:endParaRPr lang="cs-CZ" sz="2400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33400" y="980728"/>
            <a:ext cx="7851648" cy="151216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dirty="0" smtClean="0"/>
              <a:t>Peloponéská válka 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5" name="Picture 7" descr="Soubor:Hoplites fight Louvre E73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214554"/>
            <a:ext cx="6143667" cy="408622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7191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100" u="sng" dirty="0" smtClean="0"/>
              <a:t/>
            </a:r>
            <a:br>
              <a:rPr lang="cs-CZ" sz="3100" u="sng" dirty="0" smtClean="0"/>
            </a:br>
            <a:r>
              <a:rPr lang="cs-CZ" sz="3100" u="sng" dirty="0" smtClean="0"/>
              <a:t/>
            </a:r>
            <a:br>
              <a:rPr lang="cs-CZ" sz="3100" u="sng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>
                <a:solidFill>
                  <a:schemeClr val="accent3"/>
                </a:solidFill>
              </a:rPr>
              <a:t>Peloponéská válka   </a:t>
            </a:r>
            <a:r>
              <a:rPr lang="cs-CZ" sz="3600" dirty="0" smtClean="0">
                <a:solidFill>
                  <a:schemeClr val="accent3"/>
                </a:solidFill>
              </a:rPr>
              <a:t>(431-404 př.n.l.)</a:t>
            </a:r>
            <a:endParaRPr lang="cs-CZ" sz="3600" dirty="0">
              <a:solidFill>
                <a:schemeClr val="accent3"/>
              </a:solidFill>
            </a:endParaRP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7338"/>
            <a:ext cx="8401050" cy="2519362"/>
          </a:xfrm>
        </p:spPr>
        <p:txBody>
          <a:bodyPr/>
          <a:lstStyle/>
          <a:p>
            <a:r>
              <a:rPr lang="cs-CZ" smtClean="0"/>
              <a:t>po řecko-perských válkách</a:t>
            </a:r>
          </a:p>
          <a:p>
            <a:r>
              <a:rPr lang="cs-CZ" smtClean="0"/>
              <a:t>růst nepřátelství mezi Spartou a Athénami</a:t>
            </a:r>
          </a:p>
          <a:p>
            <a:r>
              <a:rPr lang="cs-CZ" smtClean="0"/>
              <a:t>„antická světová válka“ – účast většiny poleis</a:t>
            </a:r>
          </a:p>
        </p:txBody>
      </p:sp>
      <p:pic>
        <p:nvPicPr>
          <p:cNvPr id="4" name="Picture 5" descr="Soubor:Hoplite fight from Athens Museu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3286124"/>
            <a:ext cx="4357718" cy="32694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216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100" u="sng" dirty="0" smtClean="0"/>
              <a:t/>
            </a:r>
            <a:br>
              <a:rPr lang="cs-CZ" sz="3100" u="sng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>
                <a:solidFill>
                  <a:schemeClr val="accent3"/>
                </a:solidFill>
              </a:rPr>
              <a:t>Athénský  (Délský) námořní spolek</a:t>
            </a:r>
            <a:endParaRPr lang="cs-CZ" sz="4000" dirty="0">
              <a:solidFill>
                <a:schemeClr val="accent3"/>
              </a:solidFill>
            </a:endParaRP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0" y="1557338"/>
            <a:ext cx="8858250" cy="24479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cs-CZ" dirty="0" smtClean="0"/>
              <a:t>   = Athény + řecké státy v Malé Asii a kolem Egejského moře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ostrov </a:t>
            </a:r>
            <a:r>
              <a:rPr lang="cs-CZ" b="1" dirty="0" smtClean="0"/>
              <a:t>Délos</a:t>
            </a:r>
            <a:r>
              <a:rPr lang="cs-CZ" dirty="0" smtClean="0"/>
              <a:t> společná pokladna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vznikl na ochranu proti Peršanům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silné loďstvo → nadřazenost Athén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cs-CZ" b="1" dirty="0" smtClean="0"/>
              <a:t> </a:t>
            </a:r>
            <a:endParaRPr lang="cs-CZ" dirty="0" smtClean="0"/>
          </a:p>
        </p:txBody>
      </p:sp>
      <p:pic>
        <p:nvPicPr>
          <p:cNvPr id="5" name="Picture 2" descr="Soubor:Model of a greek trireme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212976"/>
            <a:ext cx="3241675" cy="188753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103" name="Picture 7" descr="Soubor:Map athenian empire 431 BC-fr.sv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113" y="3613150"/>
            <a:ext cx="3671887" cy="29384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126" name="Obdélník 6"/>
          <p:cNvSpPr>
            <a:spLocks noChangeArrowheads="1"/>
          </p:cNvSpPr>
          <p:nvPr/>
        </p:nvSpPr>
        <p:spPr bwMode="auto">
          <a:xfrm>
            <a:off x="900113" y="6237288"/>
            <a:ext cx="36004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6"/>
              </a:rPr>
              <a:t>http://cs.wikipedia.org/wiki/Soubor:Map_athenian_empire_431_BC-fr.svg</a:t>
            </a:r>
            <a:r>
              <a:rPr lang="cs-CZ" sz="1200"/>
              <a:t> citováno  8.2.2012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6948488" y="5373688"/>
            <a:ext cx="12239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triéra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 autoUpdateAnimBg="0"/>
      <p:bldP spid="512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813" y="571500"/>
            <a:ext cx="7138987" cy="69691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100" u="sng" dirty="0" smtClean="0"/>
              <a:t/>
            </a:r>
            <a:br>
              <a:rPr lang="cs-CZ" sz="3100" u="sng" dirty="0" smtClean="0"/>
            </a:br>
            <a:r>
              <a:rPr lang="cs-CZ" sz="3100" u="sng" dirty="0" smtClean="0"/>
              <a:t/>
            </a:r>
            <a:br>
              <a:rPr lang="cs-CZ" sz="3100" u="sng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>
                <a:solidFill>
                  <a:schemeClr val="accent3"/>
                </a:solidFill>
              </a:rPr>
              <a:t>Peloponéský  spolek</a:t>
            </a:r>
            <a:endParaRPr lang="cs-CZ" sz="4000" dirty="0">
              <a:solidFill>
                <a:schemeClr val="accent3"/>
              </a:solidFill>
            </a:endParaRP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1438"/>
            <a:ext cx="8401050" cy="3382962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cs-CZ" dirty="0" smtClean="0"/>
              <a:t>= Peloponés, střední Řecko, </a:t>
            </a:r>
            <a:r>
              <a:rPr lang="cs-CZ" dirty="0" err="1" smtClean="0"/>
              <a:t>Korint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v čele Sparta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silná pěchota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vítězství ve válce</a:t>
            </a:r>
          </a:p>
        </p:txBody>
      </p:sp>
      <p:pic>
        <p:nvPicPr>
          <p:cNvPr id="4" name="Picture 4" descr="File:CapitalLambd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30769" t="24615" r="33846" b="33846"/>
          <a:stretch>
            <a:fillRect/>
          </a:stretch>
        </p:blipFill>
        <p:spPr bwMode="auto">
          <a:xfrm>
            <a:off x="7236296" y="692696"/>
            <a:ext cx="1628254" cy="19114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Soubor:Ancient Greece hoplite with his hoplon and dory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3" y="3850032"/>
            <a:ext cx="3960440" cy="260330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2" descr="Soubor:Agrianian3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2780928"/>
            <a:ext cx="2160240" cy="356239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250825" y="4652963"/>
            <a:ext cx="8220075" cy="2205037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důsledky – konec athénské demokracie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                 - rozpuštění námořního spolku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                 - obě strany oslabeny válkou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                 - soumrak antického Řecka</a:t>
            </a:r>
          </a:p>
        </p:txBody>
      </p:sp>
      <p:pic>
        <p:nvPicPr>
          <p:cNvPr id="7172" name="Picture 2" descr="Soubor:Pelop krieg1.pn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571480"/>
            <a:ext cx="7272808" cy="400888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428875" y="4286250"/>
            <a:ext cx="4714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900">
                <a:hlinkClick r:id="rId4"/>
              </a:rPr>
              <a:t>http://cs.wikipedia.org/wiki/Pelopon%C3%A9sk%C3%A1_v%C3%A1lka</a:t>
            </a:r>
            <a:r>
              <a:rPr lang="cs-CZ" sz="900"/>
              <a:t> citováno 18,2,2012</a:t>
            </a:r>
          </a:p>
        </p:txBody>
      </p:sp>
      <p:sp>
        <p:nvSpPr>
          <p:cNvPr id="7" name="TextovéPole 6"/>
          <p:cNvSpPr>
            <a:spLocks noChangeArrowheads="1"/>
          </p:cNvSpPr>
          <p:nvPr/>
        </p:nvSpPr>
        <p:spPr bwMode="auto">
          <a:xfrm>
            <a:off x="1785938" y="3071813"/>
            <a:ext cx="1643062" cy="1357312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70C0"/>
                </a:solidFill>
              </a:rPr>
              <a:t>Peloponéský spolek</a:t>
            </a:r>
          </a:p>
          <a:p>
            <a:r>
              <a:rPr lang="cs-CZ">
                <a:solidFill>
                  <a:srgbClr val="C00000"/>
                </a:solidFill>
              </a:rPr>
              <a:t>Délský spolek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  <p:bldP spid="5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33400" y="928670"/>
            <a:ext cx="7851648" cy="1564226"/>
          </a:xfrm>
        </p:spPr>
        <p:txBody>
          <a:bodyPr/>
          <a:lstStyle/>
          <a:p>
            <a:pPr algn="ctr">
              <a:defRPr/>
            </a:pPr>
            <a:r>
              <a:rPr lang="cs-CZ" dirty="0" smtClean="0"/>
              <a:t>Makedonie</a:t>
            </a:r>
            <a:endParaRPr lang="cs-CZ" dirty="0"/>
          </a:p>
        </p:txBody>
      </p:sp>
      <p:pic>
        <p:nvPicPr>
          <p:cNvPr id="6" name="Picture 2" descr="Soubor:Verginasun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564904"/>
            <a:ext cx="3214710" cy="32147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20" name="TextovéPole 6"/>
          <p:cNvSpPr txBox="1">
            <a:spLocks noChangeArrowheads="1"/>
          </p:cNvSpPr>
          <p:nvPr/>
        </p:nvSpPr>
        <p:spPr bwMode="auto">
          <a:xfrm>
            <a:off x="539750" y="6021388"/>
            <a:ext cx="82089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Bradley Hand ITC" pitchFamily="66" charset="0"/>
              </a:rPr>
              <a:t>slunce z Verginy, symbol makedonského království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975"/>
            <a:ext cx="7164388" cy="316865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>
                <a:latin typeface="Book Antiqua" pitchFamily="18" charset="0"/>
              </a:rPr>
              <a:t>severní soused Řeků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>
                <a:latin typeface="Book Antiqua" pitchFamily="18" charset="0"/>
              </a:rPr>
              <a:t>král </a:t>
            </a:r>
            <a:r>
              <a:rPr lang="cs-CZ" sz="2800" b="1" dirty="0" smtClean="0">
                <a:latin typeface="Book Antiqua" pitchFamily="18" charset="0"/>
              </a:rPr>
              <a:t>Filip II</a:t>
            </a:r>
            <a:r>
              <a:rPr lang="cs-CZ" sz="2800" dirty="0" smtClean="0">
                <a:latin typeface="Book Antiqua" pitchFamily="18" charset="0"/>
              </a:rPr>
              <a:t>. – budování silné říše, výboje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  <a:latin typeface="Book Antiqua" pitchFamily="18" charset="0"/>
              </a:rPr>
              <a:t>→ r.338 př.n.l. porazil Řeky </a:t>
            </a:r>
            <a:r>
              <a:rPr lang="cs-CZ" sz="2800" b="1" dirty="0" smtClean="0">
                <a:solidFill>
                  <a:schemeClr val="bg1"/>
                </a:solidFill>
                <a:latin typeface="Book Antiqua" pitchFamily="18" charset="0"/>
              </a:rPr>
              <a:t>u </a:t>
            </a:r>
            <a:r>
              <a:rPr lang="cs-CZ" sz="2800" b="1" dirty="0" err="1" smtClean="0">
                <a:solidFill>
                  <a:schemeClr val="bg1"/>
                </a:solidFill>
                <a:latin typeface="Book Antiqua" pitchFamily="18" charset="0"/>
              </a:rPr>
              <a:t>Chairóneie</a:t>
            </a:r>
            <a:r>
              <a:rPr lang="cs-CZ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cs-CZ" sz="2800" b="1" dirty="0" smtClean="0">
                <a:solidFill>
                  <a:schemeClr val="bg1"/>
                </a:solidFill>
                <a:latin typeface="Book Antiqua" pitchFamily="18" charset="0"/>
              </a:rPr>
              <a:t>→ nadvláda Makedonie</a:t>
            </a:r>
            <a:r>
              <a:rPr lang="cs-CZ" sz="2800" b="1" dirty="0" smtClean="0">
                <a:latin typeface="Book Antiqua" pitchFamily="18" charset="0"/>
              </a:rPr>
              <a:t>  </a:t>
            </a:r>
            <a:endParaRPr lang="cs-CZ" sz="2800" dirty="0" smtClean="0">
              <a:latin typeface="Book Antiqu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2800" dirty="0" smtClean="0">
              <a:latin typeface="Book Antiqu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2800" dirty="0">
              <a:latin typeface="Book Antiqua" pitchFamily="18" charset="0"/>
            </a:endParaRPr>
          </a:p>
        </p:txBody>
      </p:sp>
      <p:pic>
        <p:nvPicPr>
          <p:cNvPr id="12295" name="Picture 7" descr="Soubor:Philip II of Macedon Cd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6649" t="13154" r="12593" b="18885"/>
          <a:stretch>
            <a:fillRect/>
          </a:stretch>
        </p:blipFill>
        <p:spPr bwMode="auto">
          <a:xfrm>
            <a:off x="6875240" y="260648"/>
            <a:ext cx="2268760" cy="20685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7019925" y="2420938"/>
            <a:ext cx="17287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900">
                <a:hlinkClick r:id="rId4"/>
              </a:rPr>
              <a:t>http://cs.wikipedia.org/wiki/Soubor:Philip_II_of_Macedon_CdM.jpg</a:t>
            </a:r>
            <a:r>
              <a:rPr lang="cs-CZ" sz="900"/>
              <a:t> citováno 16.2.2012</a:t>
            </a:r>
          </a:p>
        </p:txBody>
      </p:sp>
      <p:pic>
        <p:nvPicPr>
          <p:cNvPr id="7" name="Picture 2" descr="http://upload.wikimedia.org/wikipedia/commons/b/b5/Makedonische_phalanx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500438"/>
            <a:ext cx="6240463" cy="2673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1258888" y="6237288"/>
            <a:ext cx="6192837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100">
                <a:hlinkClick r:id="rId6"/>
              </a:rPr>
              <a:t>http://upload.wikimedia.org/wikipedia/commons/b/b5/Makedonische_phalanx.png</a:t>
            </a:r>
            <a:r>
              <a:rPr lang="cs-CZ" sz="1100"/>
              <a:t> citováno 16.2.2012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9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1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457200" y="785813"/>
            <a:ext cx="5627688" cy="428625"/>
          </a:xfrm>
        </p:spPr>
        <p:txBody>
          <a:bodyPr/>
          <a:lstStyle/>
          <a:p>
            <a:pPr algn="ctr" eaLnBrk="1" hangingPunct="1"/>
            <a:r>
              <a:rPr lang="cs-CZ" sz="4400" smtClean="0"/>
              <a:t>Alexandr Veliký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785813"/>
            <a:ext cx="6858000" cy="60721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cs-CZ" sz="2800" dirty="0" smtClean="0">
                <a:latin typeface="Book Antiqua" pitchFamily="18" charset="0"/>
              </a:rPr>
              <a:t> </a:t>
            </a:r>
          </a:p>
          <a:p>
            <a:pPr marL="274320" indent="-274320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>
                <a:latin typeface="Book Antiqua" pitchFamily="18" charset="0"/>
              </a:rPr>
              <a:t> </a:t>
            </a:r>
            <a:r>
              <a:rPr lang="cs-CZ" sz="3100" dirty="0" smtClean="0">
                <a:latin typeface="Book Antiqua" pitchFamily="18" charset="0"/>
              </a:rPr>
              <a:t>Filipův                       </a:t>
            </a:r>
          </a:p>
          <a:p>
            <a:pPr marL="274320" indent="-274320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100" dirty="0" smtClean="0">
                <a:latin typeface="Book Antiqua" pitchFamily="18" charset="0"/>
              </a:rPr>
              <a:t> kůň </a:t>
            </a:r>
          </a:p>
          <a:p>
            <a:pPr marL="274320" indent="-274320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100" dirty="0" smtClean="0">
                <a:latin typeface="Book Antiqua" pitchFamily="18" charset="0"/>
              </a:rPr>
              <a:t> rozsekl                                                    uzel</a:t>
            </a:r>
          </a:p>
          <a:p>
            <a:pPr marL="274320" indent="-274320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100" dirty="0" smtClean="0">
                <a:latin typeface="Book Antiqua" pitchFamily="18" charset="0"/>
              </a:rPr>
              <a:t>tažení do</a:t>
            </a:r>
          </a:p>
          <a:p>
            <a:pPr marL="274320" indent="-274320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100" dirty="0" smtClean="0">
                <a:latin typeface="Book Antiqua" pitchFamily="18" charset="0"/>
              </a:rPr>
              <a:t>                                          vojevůdce, dobyvatel </a:t>
            </a:r>
          </a:p>
          <a:p>
            <a:pPr marL="274320" indent="-274320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100" dirty="0" smtClean="0">
                <a:latin typeface="Book Antiqua" pitchFamily="18" charset="0"/>
              </a:rPr>
              <a:t>zemřel v </a:t>
            </a:r>
          </a:p>
          <a:p>
            <a:pPr marL="274320" indent="-274320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100" dirty="0" smtClean="0">
                <a:latin typeface="Book Antiqua" pitchFamily="18" charset="0"/>
              </a:rPr>
              <a:t> zemřel v roce</a:t>
            </a:r>
          </a:p>
          <a:p>
            <a:pPr marL="274320" indent="-274320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100" dirty="0" smtClean="0">
                <a:latin typeface="Book Antiqua" pitchFamily="18" charset="0"/>
              </a:rPr>
              <a:t>po jeho smrti říše 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2800" dirty="0" smtClean="0">
              <a:latin typeface="Book Antiqu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2800" dirty="0">
              <a:latin typeface="Book Antiqua" pitchFamily="18" charset="0"/>
            </a:endParaRPr>
          </a:p>
        </p:txBody>
      </p:sp>
      <p:pic>
        <p:nvPicPr>
          <p:cNvPr id="4" name="Picture 2" descr="Soubor:Aleksander-d-stor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3477255"/>
            <a:ext cx="2198737" cy="29406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Obdélník 4"/>
          <p:cNvSpPr/>
          <p:nvPr/>
        </p:nvSpPr>
        <p:spPr>
          <a:xfrm>
            <a:off x="1908175" y="1285875"/>
            <a:ext cx="1150938" cy="571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syn</a:t>
            </a:r>
          </a:p>
        </p:txBody>
      </p:sp>
      <p:sp>
        <p:nvSpPr>
          <p:cNvPr id="6" name="Obdélník 5"/>
          <p:cNvSpPr/>
          <p:nvPr/>
        </p:nvSpPr>
        <p:spPr>
          <a:xfrm>
            <a:off x="3276600" y="1285875"/>
            <a:ext cx="1152525" cy="571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vnuk</a:t>
            </a:r>
          </a:p>
        </p:txBody>
      </p:sp>
      <p:sp>
        <p:nvSpPr>
          <p:cNvPr id="7" name="Obdélník 6"/>
          <p:cNvSpPr/>
          <p:nvPr/>
        </p:nvSpPr>
        <p:spPr>
          <a:xfrm>
            <a:off x="1476375" y="2071688"/>
            <a:ext cx="1735138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 err="1"/>
              <a:t>Bukefal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3851275" y="2714625"/>
            <a:ext cx="1577975" cy="500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gordický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000250" y="3429000"/>
            <a:ext cx="1779588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Indie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857375" y="4714875"/>
            <a:ext cx="1714500" cy="500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Alexandrii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4000500" y="4714875"/>
            <a:ext cx="1500188" cy="500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Babyloně</a:t>
            </a:r>
          </a:p>
        </p:txBody>
      </p:sp>
      <p:sp>
        <p:nvSpPr>
          <p:cNvPr id="15" name="Obdélník 14"/>
          <p:cNvSpPr/>
          <p:nvPr/>
        </p:nvSpPr>
        <p:spPr>
          <a:xfrm flipH="1">
            <a:off x="4357688" y="5429250"/>
            <a:ext cx="1571625" cy="500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323 </a:t>
            </a:r>
            <a:r>
              <a:rPr lang="cs-CZ" sz="2400" dirty="0" err="1"/>
              <a:t>př.n.l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2643188" y="5429250"/>
            <a:ext cx="1428750" cy="500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32 </a:t>
            </a:r>
            <a:r>
              <a:rPr lang="cs-CZ" sz="2400" dirty="0" err="1"/>
              <a:t>př.n.l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 flipH="1">
            <a:off x="5072063" y="6072188"/>
            <a:ext cx="1714500" cy="571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zmenšila se</a:t>
            </a:r>
          </a:p>
        </p:txBody>
      </p:sp>
      <p:sp>
        <p:nvSpPr>
          <p:cNvPr id="19" name="Obdélník 18"/>
          <p:cNvSpPr/>
          <p:nvPr/>
        </p:nvSpPr>
        <p:spPr>
          <a:xfrm flipH="1">
            <a:off x="3143250" y="6072188"/>
            <a:ext cx="1714500" cy="571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zanikla</a:t>
            </a:r>
          </a:p>
        </p:txBody>
      </p:sp>
      <p:pic>
        <p:nvPicPr>
          <p:cNvPr id="20" name="Picture 2" descr="Soubor:BattleofIssus333BC-mosaic-detail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330019"/>
            <a:ext cx="3357586" cy="23167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1" name="Obdélník 20"/>
          <p:cNvSpPr/>
          <p:nvPr/>
        </p:nvSpPr>
        <p:spPr>
          <a:xfrm>
            <a:off x="500063" y="4000500"/>
            <a:ext cx="1285875" cy="500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špatný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2143125" y="4000500"/>
            <a:ext cx="1428750" cy="500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skvělý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3429000" y="2071688"/>
            <a:ext cx="1500188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 err="1"/>
              <a:t>Bifokal</a:t>
            </a:r>
            <a:endParaRPr lang="cs-CZ" sz="2400" dirty="0"/>
          </a:p>
        </p:txBody>
      </p:sp>
      <p:sp>
        <p:nvSpPr>
          <p:cNvPr id="24" name="Obdélník 23"/>
          <p:cNvSpPr/>
          <p:nvPr/>
        </p:nvSpPr>
        <p:spPr>
          <a:xfrm>
            <a:off x="1785938" y="2714625"/>
            <a:ext cx="1643062" cy="500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 err="1"/>
              <a:t>gomézský</a:t>
            </a:r>
            <a:endParaRPr lang="cs-CZ" sz="2400" dirty="0"/>
          </a:p>
        </p:txBody>
      </p:sp>
      <p:sp>
        <p:nvSpPr>
          <p:cNvPr id="25" name="Obdélník 24"/>
          <p:cNvSpPr/>
          <p:nvPr/>
        </p:nvSpPr>
        <p:spPr>
          <a:xfrm>
            <a:off x="4000500" y="3429000"/>
            <a:ext cx="1428750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Itálie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6" fill="hold">
                      <p:stCondLst>
                        <p:cond delay="0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6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2" fill="hold">
                      <p:stCondLst>
                        <p:cond delay="0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6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0" fill="hold">
                      <p:stCondLst>
                        <p:cond delay="0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8" fill="hold">
                      <p:stCondLst>
                        <p:cond delay="0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2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6" fill="hold">
                      <p:stCondLst>
                        <p:cond delay="0"/>
                      </p:stCondLst>
                      <p:childTnLst>
                        <p:par>
                          <p:cTn id="387" fill="hold">
                            <p:stCondLst>
                              <p:cond delay="0"/>
                            </p:stCondLst>
                            <p:childTnLst>
                              <p:par>
                                <p:cTn id="388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9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4" fill="hold">
                      <p:stCondLst>
                        <p:cond delay="0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9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9" fill="hold">
                      <p:stCondLst>
                        <p:cond delay="0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0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7" fill="hold">
                      <p:stCondLst>
                        <p:cond delay="0"/>
                      </p:stCondLst>
                      <p:childTnLst>
                        <p:par>
                          <p:cTn id="408" fill="hold">
                            <p:stCondLst>
                              <p:cond delay="0"/>
                            </p:stCondLst>
                            <p:childTnLst>
                              <p:par>
                                <p:cTn id="409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5" fill="hold">
                      <p:stCondLst>
                        <p:cond delay="0"/>
                      </p:stCondLst>
                      <p:childTnLst>
                        <p:par>
                          <p:cTn id="416" fill="hold">
                            <p:stCondLst>
                              <p:cond delay="0"/>
                            </p:stCondLst>
                            <p:childTnLst>
                              <p:par>
                                <p:cTn id="4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1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0" fill="hold">
                      <p:stCondLst>
                        <p:cond delay="0"/>
                      </p:stCondLst>
                      <p:childTnLst>
                        <p:par>
                          <p:cTn id="421" fill="hold">
                            <p:stCondLst>
                              <p:cond delay="0"/>
                            </p:stCondLst>
                            <p:childTnLst>
                              <p:par>
                                <p:cTn id="4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5" fill="hold">
                      <p:stCondLst>
                        <p:cond delay="0"/>
                      </p:stCondLst>
                      <p:childTnLst>
                        <p:par>
                          <p:cTn id="426" fill="hold">
                            <p:stCondLst>
                              <p:cond delay="0"/>
                            </p:stCondLst>
                            <p:childTnLst>
                              <p:par>
                                <p:cTn id="427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9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0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3" fill="hold">
                      <p:stCondLst>
                        <p:cond delay="0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8" fill="hold">
                      <p:stCondLst>
                        <p:cond delay="0"/>
                      </p:stCondLst>
                      <p:childTnLst>
                        <p:par>
                          <p:cTn id="439" fill="hold">
                            <p:stCondLst>
                              <p:cond delay="0"/>
                            </p:stCondLst>
                            <p:childTnLst>
                              <p:par>
                                <p:cTn id="440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2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3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6" fill="hold">
                      <p:stCondLst>
                        <p:cond delay="0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5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2" fill="hold">
                      <p:stCondLst>
                        <p:cond delay="0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5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8" fill="hold">
                      <p:stCondLst>
                        <p:cond delay="0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04813"/>
            <a:ext cx="9144000" cy="4176712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cs-CZ" sz="2800" dirty="0" smtClean="0">
                <a:latin typeface="Book Antiqua" pitchFamily="18" charset="0"/>
              </a:rPr>
              <a:t>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>
                <a:latin typeface="Book Antiqua" pitchFamily="18" charset="0"/>
              </a:rPr>
              <a:t> zakladatel měst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>
                <a:latin typeface="Book Antiqua" pitchFamily="18" charset="0"/>
              </a:rPr>
              <a:t>upevnil nadvládu Makedonie v Řecku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>
                <a:latin typeface="Book Antiqua" pitchFamily="18" charset="0"/>
              </a:rPr>
              <a:t>podrobil si Persii, Egypt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i="1" dirty="0" smtClean="0">
                <a:latin typeface="Book Antiqua" pitchFamily="18" charset="0"/>
              </a:rPr>
              <a:t>helénismus = prolínání řeckých a orientálních vlivů </a:t>
            </a:r>
            <a:endParaRPr lang="cs-CZ" sz="2800" dirty="0" smtClean="0">
              <a:latin typeface="Book Antiqu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2800" dirty="0" smtClean="0">
              <a:latin typeface="Book Antiqua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2800" dirty="0">
              <a:latin typeface="Book Antiqua" pitchFamily="18" charset="0"/>
            </a:endParaRPr>
          </a:p>
        </p:txBody>
      </p:sp>
      <p:pic>
        <p:nvPicPr>
          <p:cNvPr id="6" name="Picture 2" descr="Soubor:PtolemyCoinWithAlexanderWearingElephantScal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5614" t="5004" r="9196" b="11675"/>
          <a:stretch>
            <a:fillRect/>
          </a:stretch>
        </p:blipFill>
        <p:spPr bwMode="auto">
          <a:xfrm flipH="1">
            <a:off x="6858016" y="714356"/>
            <a:ext cx="1665934" cy="15716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2" descr="File:The phalanx attacking the centre in the battle of the Hydaspes by Andre Castaigne (1898-1899)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38" y="3005138"/>
            <a:ext cx="2643187" cy="38687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4" descr="Soubor:Macedonian Army Alexander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472" y="3214686"/>
            <a:ext cx="4693885" cy="3198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Soubor:Diadochen1.pn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2470150"/>
            <a:ext cx="9144000" cy="4387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179388" y="1196975"/>
            <a:ext cx="8507412" cy="4176713"/>
          </a:xfrm>
        </p:spPr>
        <p:txBody>
          <a:bodyPr/>
          <a:lstStyle/>
          <a:p>
            <a:r>
              <a:rPr lang="cs-CZ" sz="1400" smtClean="0">
                <a:hlinkClick r:id="rId2"/>
              </a:rPr>
              <a:t>http://cs.wikipedia.org/wiki/Soubor:Map_athenian_empire_431_BC-fr.svg</a:t>
            </a:r>
            <a:r>
              <a:rPr lang="cs-CZ" sz="1400" smtClean="0"/>
              <a:t> citováno  8.2.2012</a:t>
            </a:r>
          </a:p>
          <a:p>
            <a:r>
              <a:rPr lang="cs-CZ" sz="1400" smtClean="0">
                <a:hlinkClick r:id="rId3"/>
              </a:rPr>
              <a:t>http://en.wikipedia.org/wiki/File:CapitalLambda.jpg</a:t>
            </a:r>
            <a:r>
              <a:rPr lang="cs-CZ" sz="1400" smtClean="0"/>
              <a:t> citováno 29.2.2012</a:t>
            </a:r>
          </a:p>
          <a:p>
            <a:r>
              <a:rPr lang="cs-CZ" sz="1400" smtClean="0">
                <a:latin typeface="Arial" charset="0"/>
                <a:hlinkClick r:id="rId4"/>
              </a:rPr>
              <a:t>http://cs.wikipedia.org/wiki/Soubor:Hoplites_fight_Louvre_E735.jpg</a:t>
            </a:r>
            <a:r>
              <a:rPr lang="cs-CZ" sz="1400" smtClean="0">
                <a:latin typeface="Arial" charset="0"/>
              </a:rPr>
              <a:t> </a:t>
            </a:r>
            <a:r>
              <a:rPr lang="cs-CZ" sz="1400" smtClean="0"/>
              <a:t>citováno 29.2.2012</a:t>
            </a:r>
          </a:p>
          <a:p>
            <a:r>
              <a:rPr lang="cs-CZ" sz="1400" smtClean="0">
                <a:hlinkClick r:id="rId5"/>
              </a:rPr>
              <a:t>http://cs.wikipedia.org/wiki/Pelopon%C3%A9sk%C3%A1_v%C3%A1lka</a:t>
            </a:r>
            <a:r>
              <a:rPr lang="cs-CZ" sz="1400" smtClean="0"/>
              <a:t> citováno 18,2,2012</a:t>
            </a:r>
          </a:p>
          <a:p>
            <a:r>
              <a:rPr lang="cs-CZ" sz="1400" smtClean="0">
                <a:latin typeface="Arial" charset="0"/>
                <a:hlinkClick r:id="rId6"/>
              </a:rPr>
              <a:t>http://cs.wikipedia.org/wiki/Soubor:Hoplite_fight_from_Athens_Museum.jpg</a:t>
            </a:r>
            <a:r>
              <a:rPr lang="cs-CZ" sz="1400" smtClean="0">
                <a:latin typeface="Arial" charset="0"/>
              </a:rPr>
              <a:t> </a:t>
            </a:r>
            <a:r>
              <a:rPr lang="cs-CZ" sz="1400" smtClean="0"/>
              <a:t>citováno 29.2.2012</a:t>
            </a:r>
            <a:endParaRPr lang="cs-CZ" sz="1400" smtClean="0">
              <a:latin typeface="Arial" charset="0"/>
            </a:endParaRPr>
          </a:p>
          <a:p>
            <a:r>
              <a:rPr lang="cs-CZ" sz="1400" smtClean="0">
                <a:hlinkClick r:id="rId7"/>
              </a:rPr>
              <a:t>http://cs.wikipedia.org/wiki/Soubor:Pelop_krieg1.png</a:t>
            </a:r>
            <a:r>
              <a:rPr lang="cs-CZ" sz="1400" smtClean="0"/>
              <a:t> citováno 29.2.2012</a:t>
            </a:r>
          </a:p>
          <a:p>
            <a:r>
              <a:rPr lang="cs-CZ" sz="1400" smtClean="0">
                <a:hlinkClick r:id="rId8"/>
              </a:rPr>
              <a:t>http://cs.wikipedia.org/wiki/Soubor:Agrianian3.jpg</a:t>
            </a:r>
            <a:r>
              <a:rPr lang="cs-CZ" sz="1400" smtClean="0"/>
              <a:t> citováno 29.2.2012</a:t>
            </a:r>
          </a:p>
          <a:p>
            <a:r>
              <a:rPr lang="cs-CZ" sz="1400" smtClean="0">
                <a:hlinkClick r:id="rId9"/>
              </a:rPr>
              <a:t>http://cs.wikipedia.org/wiki/Soubor:Verginasun.jpg</a:t>
            </a:r>
            <a:r>
              <a:rPr lang="cs-CZ" sz="1400" smtClean="0"/>
              <a:t> citováno 16.2.2012</a:t>
            </a:r>
          </a:p>
          <a:p>
            <a:r>
              <a:rPr lang="cs-CZ" sz="1400" smtClean="0">
                <a:hlinkClick r:id="rId10"/>
              </a:rPr>
              <a:t>http://cs.wikipedia.org/wiki/Soubor:Diadochen1.png</a:t>
            </a:r>
            <a:r>
              <a:rPr lang="cs-CZ" sz="1400" smtClean="0"/>
              <a:t> citováno 16.2.2012</a:t>
            </a:r>
          </a:p>
          <a:p>
            <a:r>
              <a:rPr lang="cs-CZ" sz="1400" smtClean="0">
                <a:hlinkClick r:id="rId11"/>
              </a:rPr>
              <a:t>http://cs.wikipedia.org/wiki/Soubor:Aleksander-d-store.jpg</a:t>
            </a:r>
            <a:r>
              <a:rPr lang="cs-CZ" sz="1400" smtClean="0"/>
              <a:t> citováno 16.2.2012</a:t>
            </a:r>
          </a:p>
          <a:p>
            <a:r>
              <a:rPr lang="cs-CZ" sz="1400" smtClean="0">
                <a:hlinkClick r:id="rId12"/>
              </a:rPr>
              <a:t>http://cs.wikipedia.org/wiki/Soubor:PtolemyCoinWithAlexanderWearingElephantScalp.jpg</a:t>
            </a:r>
            <a:r>
              <a:rPr lang="cs-CZ" sz="1400" smtClean="0"/>
              <a:t> citováno 16.2.2012</a:t>
            </a:r>
          </a:p>
          <a:p>
            <a:r>
              <a:rPr lang="cs-CZ" sz="1400" smtClean="0">
                <a:hlinkClick r:id="rId13"/>
              </a:rPr>
              <a:t>http://cs.wikipedia.org/wiki/Soubor:BattleofIssus333BC-mosaic-detail1.jpg</a:t>
            </a:r>
            <a:r>
              <a:rPr lang="cs-CZ" sz="1400" smtClean="0"/>
              <a:t> citováno 16.2.2012</a:t>
            </a:r>
          </a:p>
          <a:p>
            <a:r>
              <a:rPr lang="cs-CZ" sz="1400" smtClean="0">
                <a:hlinkClick r:id="rId14"/>
              </a:rPr>
              <a:t>http://commons.wikimedia.org/wiki/File:The_phalanx_attacking_the_centre_in_the_battle_of_the_Hydaspes_by_Andre_Castaigne_(1898-1899).jpg?uselang=cs</a:t>
            </a:r>
            <a:r>
              <a:rPr lang="cs-CZ" sz="1400" smtClean="0"/>
              <a:t> citováno 16.2.2012</a:t>
            </a:r>
          </a:p>
          <a:p>
            <a:r>
              <a:rPr lang="cs-CZ" sz="1400" smtClean="0">
                <a:hlinkClick r:id="rId15"/>
              </a:rPr>
              <a:t>http://cs.wikipedia.org/wiki/Soubor:Macedonian_Army_Alexander.jpg</a:t>
            </a:r>
            <a:r>
              <a:rPr lang="cs-CZ" sz="1400" smtClean="0"/>
              <a:t> citováno 16.2.2012</a:t>
            </a:r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2000" smtClean="0"/>
          </a:p>
          <a:p>
            <a:endParaRPr lang="cs-CZ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1714500" y="642938"/>
            <a:ext cx="36433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použité 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672</TotalTime>
  <Words>267</Words>
  <Application>Microsoft Office PowerPoint</Application>
  <PresentationFormat>Předvádění na obrazovce (4:3)</PresentationFormat>
  <Paragraphs>86</Paragraphs>
  <Slides>11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8" baseType="lpstr">
      <vt:lpstr>Arial</vt:lpstr>
      <vt:lpstr>Calibri</vt:lpstr>
      <vt:lpstr>Constantia</vt:lpstr>
      <vt:lpstr>Wingdings 2</vt:lpstr>
      <vt:lpstr>Bradley Hand ITC</vt:lpstr>
      <vt:lpstr>Book Antiqua</vt:lpstr>
      <vt:lpstr>Tok</vt:lpstr>
      <vt:lpstr>Název školy: ZŠ Klášterec nad Ohří, Krátká 676 Autor: Lenka Špillerová Název materiálu: VY_32_INOVACE_10-35_Peloponéská válka a nástup Makedonie  Číslo projektu: CZ.1.07/1.4.00/21.1115  </vt:lpstr>
      <vt:lpstr>Peloponéská válka  </vt:lpstr>
      <vt:lpstr>   Peloponéská válka   (431-404 př.n.l.)</vt:lpstr>
      <vt:lpstr>  Athénský  (Délský) námořní spolek</vt:lpstr>
      <vt:lpstr>   Peloponéský  spolek</vt:lpstr>
      <vt:lpstr>Snímek 6</vt:lpstr>
      <vt:lpstr>Makedonie</vt:lpstr>
      <vt:lpstr>Snímek 8</vt:lpstr>
      <vt:lpstr>Alexandr Veliký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STAROVĚKÉ ŘECKO</dc:title>
  <cp:lastModifiedBy>Acer</cp:lastModifiedBy>
  <cp:revision>77</cp:revision>
  <dcterms:modified xsi:type="dcterms:W3CDTF">2012-06-14T23:05:51Z</dcterms:modified>
</cp:coreProperties>
</file>