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4" r:id="rId1"/>
  </p:sldMasterIdLst>
  <p:notesMasterIdLst>
    <p:notesMasterId r:id="rId15"/>
  </p:notesMasterIdLst>
  <p:sldIdLst>
    <p:sldId id="327" r:id="rId2"/>
    <p:sldId id="256" r:id="rId3"/>
    <p:sldId id="320" r:id="rId4"/>
    <p:sldId id="257" r:id="rId5"/>
    <p:sldId id="293" r:id="rId6"/>
    <p:sldId id="322" r:id="rId7"/>
    <p:sldId id="258" r:id="rId8"/>
    <p:sldId id="259" r:id="rId9"/>
    <p:sldId id="283" r:id="rId10"/>
    <p:sldId id="326" r:id="rId11"/>
    <p:sldId id="271" r:id="rId12"/>
    <p:sldId id="324" r:id="rId13"/>
    <p:sldId id="328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7458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4FA8E21-7A5A-43D0-817C-003AA349009A}" type="doc">
      <dgm:prSet loTypeId="urn:microsoft.com/office/officeart/2005/8/layout/pyramid1" loCatId="pyramid" qsTypeId="urn:microsoft.com/office/officeart/2005/8/quickstyle/3d3" qsCatId="3D" csTypeId="urn:microsoft.com/office/officeart/2005/8/colors/accent1_2" csCatId="accent1" phldr="1"/>
      <dgm:spPr/>
    </dgm:pt>
    <dgm:pt modelId="{20E6A2E3-B618-461C-8C6E-783F7C4C5281}">
      <dgm:prSet phldrT="[Text]" custT="1"/>
      <dgm:spPr/>
      <dgm:t>
        <a:bodyPr/>
        <a:lstStyle/>
        <a:p>
          <a:endParaRPr lang="cs-CZ" sz="3200" dirty="0" smtClean="0"/>
        </a:p>
        <a:p>
          <a:endParaRPr lang="cs-CZ" sz="2800" dirty="0" smtClean="0"/>
        </a:p>
        <a:p>
          <a:endParaRPr lang="cs-CZ" sz="2800" dirty="0" smtClean="0"/>
        </a:p>
        <a:p>
          <a:r>
            <a:rPr lang="cs-CZ" sz="2800" dirty="0" smtClean="0"/>
            <a:t>muži</a:t>
          </a:r>
        </a:p>
        <a:p>
          <a:r>
            <a:rPr lang="cs-CZ" sz="2800" dirty="0" smtClean="0"/>
            <a:t>svobodní občané </a:t>
          </a:r>
          <a:endParaRPr lang="cs-CZ" sz="2800" dirty="0"/>
        </a:p>
      </dgm:t>
    </dgm:pt>
    <dgm:pt modelId="{630CDE28-0FE1-494D-B9EB-75A777BEB7A2}" type="parTrans" cxnId="{56B637D7-F88F-4577-9C32-035BEE1EE89A}">
      <dgm:prSet/>
      <dgm:spPr/>
      <dgm:t>
        <a:bodyPr/>
        <a:lstStyle/>
        <a:p>
          <a:endParaRPr lang="cs-CZ"/>
        </a:p>
      </dgm:t>
    </dgm:pt>
    <dgm:pt modelId="{7A05D930-FBEB-4BA2-B112-7CAC6AE5CDA2}" type="sibTrans" cxnId="{56B637D7-F88F-4577-9C32-035BEE1EE89A}">
      <dgm:prSet/>
      <dgm:spPr/>
      <dgm:t>
        <a:bodyPr/>
        <a:lstStyle/>
        <a:p>
          <a:endParaRPr lang="cs-CZ"/>
        </a:p>
      </dgm:t>
    </dgm:pt>
    <dgm:pt modelId="{1E8C92AE-802F-4F80-8568-108232F220C3}">
      <dgm:prSet phldrT="[Text]" custT="1"/>
      <dgm:spPr/>
      <dgm:t>
        <a:bodyPr/>
        <a:lstStyle/>
        <a:p>
          <a:r>
            <a:rPr lang="cs-CZ" sz="2400" dirty="0" smtClean="0"/>
            <a:t>svobodní, bez občanských práv :</a:t>
          </a:r>
        </a:p>
        <a:p>
          <a:r>
            <a:rPr lang="cs-CZ" sz="1600" dirty="0" smtClean="0"/>
            <a:t>ženy, děti, cizinci</a:t>
          </a:r>
        </a:p>
        <a:p>
          <a:r>
            <a:rPr lang="cs-CZ" sz="1600" dirty="0" smtClean="0"/>
            <a:t>propuštěnci</a:t>
          </a:r>
          <a:endParaRPr lang="cs-CZ" sz="1600" dirty="0"/>
        </a:p>
      </dgm:t>
    </dgm:pt>
    <dgm:pt modelId="{1912DA27-B147-4607-B3F8-9924C68FC665}" type="parTrans" cxnId="{9A130591-BA1A-4658-A1C4-0E62211234EC}">
      <dgm:prSet/>
      <dgm:spPr/>
      <dgm:t>
        <a:bodyPr/>
        <a:lstStyle/>
        <a:p>
          <a:endParaRPr lang="cs-CZ"/>
        </a:p>
      </dgm:t>
    </dgm:pt>
    <dgm:pt modelId="{3EDEB252-4584-4DE1-AE13-FCCF1D44E9F8}" type="sibTrans" cxnId="{9A130591-BA1A-4658-A1C4-0E62211234EC}">
      <dgm:prSet/>
      <dgm:spPr/>
      <dgm:t>
        <a:bodyPr/>
        <a:lstStyle/>
        <a:p>
          <a:endParaRPr lang="cs-CZ"/>
        </a:p>
      </dgm:t>
    </dgm:pt>
    <dgm:pt modelId="{53212A43-8B21-48C3-B155-8BFA4C16C9CC}">
      <dgm:prSet phldrT="[Text]" custT="1"/>
      <dgm:spPr/>
      <dgm:t>
        <a:bodyPr/>
        <a:lstStyle/>
        <a:p>
          <a:r>
            <a:rPr lang="cs-CZ" sz="2800" dirty="0" smtClean="0"/>
            <a:t>otroci</a:t>
          </a:r>
        </a:p>
        <a:p>
          <a:r>
            <a:rPr lang="cs-CZ" sz="2800" dirty="0" smtClean="0"/>
            <a:t>nesvobodní, bezprávní </a:t>
          </a:r>
          <a:endParaRPr lang="cs-CZ" sz="2800" dirty="0"/>
        </a:p>
      </dgm:t>
    </dgm:pt>
    <dgm:pt modelId="{57318669-F9B5-4C0D-B213-06BBDF974E6F}" type="parTrans" cxnId="{D277A7CB-6008-4FFF-925F-47FC5A0B19B2}">
      <dgm:prSet/>
      <dgm:spPr/>
      <dgm:t>
        <a:bodyPr/>
        <a:lstStyle/>
        <a:p>
          <a:endParaRPr lang="cs-CZ"/>
        </a:p>
      </dgm:t>
    </dgm:pt>
    <dgm:pt modelId="{36398871-0DEE-423D-9D01-68A0492C2F28}" type="sibTrans" cxnId="{D277A7CB-6008-4FFF-925F-47FC5A0B19B2}">
      <dgm:prSet/>
      <dgm:spPr/>
      <dgm:t>
        <a:bodyPr/>
        <a:lstStyle/>
        <a:p>
          <a:endParaRPr lang="cs-CZ"/>
        </a:p>
      </dgm:t>
    </dgm:pt>
    <dgm:pt modelId="{4EDF69C6-0779-41D4-A56C-C8144A8CCFFB}" type="pres">
      <dgm:prSet presAssocID="{74FA8E21-7A5A-43D0-817C-003AA349009A}" presName="Name0" presStyleCnt="0">
        <dgm:presLayoutVars>
          <dgm:dir/>
          <dgm:animLvl val="lvl"/>
          <dgm:resizeHandles val="exact"/>
        </dgm:presLayoutVars>
      </dgm:prSet>
      <dgm:spPr/>
    </dgm:pt>
    <dgm:pt modelId="{DAC249BC-F556-45AB-B61E-B390324CFE25}" type="pres">
      <dgm:prSet presAssocID="{20E6A2E3-B618-461C-8C6E-783F7C4C5281}" presName="Name8" presStyleCnt="0"/>
      <dgm:spPr/>
    </dgm:pt>
    <dgm:pt modelId="{350E599F-7FCC-462F-97F0-09D78F13D04E}" type="pres">
      <dgm:prSet presAssocID="{20E6A2E3-B618-461C-8C6E-783F7C4C5281}" presName="level" presStyleLbl="node1" presStyleIdx="0" presStyleCnt="3" custScaleX="97668" custScaleY="157959" custLinFactNeighborX="-1136" custLinFactNeighborY="-1385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17DDE8F-495B-45AF-92F6-9330DC046661}" type="pres">
      <dgm:prSet presAssocID="{20E6A2E3-B618-461C-8C6E-783F7C4C5281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B348B65-B6C5-482E-AC6E-25C710FEE516}" type="pres">
      <dgm:prSet presAssocID="{1E8C92AE-802F-4F80-8568-108232F220C3}" presName="Name8" presStyleCnt="0"/>
      <dgm:spPr/>
    </dgm:pt>
    <dgm:pt modelId="{8AB76FC4-4DE0-4338-99B5-4DF52621C96C}" type="pres">
      <dgm:prSet presAssocID="{1E8C92AE-802F-4F80-8568-108232F220C3}" presName="level" presStyleLbl="node1" presStyleIdx="1" presStyleCnt="3" custScaleX="100724" custLinFactNeighborX="291" custLinFactNeighborY="-164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40EEFD8-8FF2-4B1C-8E79-D98F0BB8AD10}" type="pres">
      <dgm:prSet presAssocID="{1E8C92AE-802F-4F80-8568-108232F220C3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8ED5066-1D43-4501-932E-FA047601CA27}" type="pres">
      <dgm:prSet presAssocID="{53212A43-8B21-48C3-B155-8BFA4C16C9CC}" presName="Name8" presStyleCnt="0"/>
      <dgm:spPr/>
    </dgm:pt>
    <dgm:pt modelId="{582A756C-A676-4ADE-8FB4-0435A180BC25}" type="pres">
      <dgm:prSet presAssocID="{53212A43-8B21-48C3-B155-8BFA4C16C9CC}" presName="level" presStyleLbl="node1" presStyleIdx="2" presStyleCnt="3" custScaleY="57771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814284A-F7E6-42E5-A07D-4CBA6266DE56}" type="pres">
      <dgm:prSet presAssocID="{53212A43-8B21-48C3-B155-8BFA4C16C9CC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D88C5FD-9857-4D15-B13A-3C4C67C8281D}" type="presOf" srcId="{20E6A2E3-B618-461C-8C6E-783F7C4C5281}" destId="{417DDE8F-495B-45AF-92F6-9330DC046661}" srcOrd="1" destOrd="0" presId="urn:microsoft.com/office/officeart/2005/8/layout/pyramid1"/>
    <dgm:cxn modelId="{9A130591-BA1A-4658-A1C4-0E62211234EC}" srcId="{74FA8E21-7A5A-43D0-817C-003AA349009A}" destId="{1E8C92AE-802F-4F80-8568-108232F220C3}" srcOrd="1" destOrd="0" parTransId="{1912DA27-B147-4607-B3F8-9924C68FC665}" sibTransId="{3EDEB252-4584-4DE1-AE13-FCCF1D44E9F8}"/>
    <dgm:cxn modelId="{44936765-802F-46CD-BFDA-0B699A667DB9}" type="presOf" srcId="{74FA8E21-7A5A-43D0-817C-003AA349009A}" destId="{4EDF69C6-0779-41D4-A56C-C8144A8CCFFB}" srcOrd="0" destOrd="0" presId="urn:microsoft.com/office/officeart/2005/8/layout/pyramid1"/>
    <dgm:cxn modelId="{272C1944-FBC8-42C9-A69E-E5F481CBA4DD}" type="presOf" srcId="{53212A43-8B21-48C3-B155-8BFA4C16C9CC}" destId="{582A756C-A676-4ADE-8FB4-0435A180BC25}" srcOrd="0" destOrd="0" presId="urn:microsoft.com/office/officeart/2005/8/layout/pyramid1"/>
    <dgm:cxn modelId="{499AB968-38F8-4BF2-B080-20277C372A1E}" type="presOf" srcId="{53212A43-8B21-48C3-B155-8BFA4C16C9CC}" destId="{6814284A-F7E6-42E5-A07D-4CBA6266DE56}" srcOrd="1" destOrd="0" presId="urn:microsoft.com/office/officeart/2005/8/layout/pyramid1"/>
    <dgm:cxn modelId="{2CA24428-AE06-40E7-8121-AE52BFCE591A}" type="presOf" srcId="{1E8C92AE-802F-4F80-8568-108232F220C3}" destId="{8AB76FC4-4DE0-4338-99B5-4DF52621C96C}" srcOrd="0" destOrd="0" presId="urn:microsoft.com/office/officeart/2005/8/layout/pyramid1"/>
    <dgm:cxn modelId="{878CFC0D-C6C7-4A3F-95FF-68A3E1078B8E}" type="presOf" srcId="{20E6A2E3-B618-461C-8C6E-783F7C4C5281}" destId="{350E599F-7FCC-462F-97F0-09D78F13D04E}" srcOrd="0" destOrd="0" presId="urn:microsoft.com/office/officeart/2005/8/layout/pyramid1"/>
    <dgm:cxn modelId="{D277A7CB-6008-4FFF-925F-47FC5A0B19B2}" srcId="{74FA8E21-7A5A-43D0-817C-003AA349009A}" destId="{53212A43-8B21-48C3-B155-8BFA4C16C9CC}" srcOrd="2" destOrd="0" parTransId="{57318669-F9B5-4C0D-B213-06BBDF974E6F}" sibTransId="{36398871-0DEE-423D-9D01-68A0492C2F28}"/>
    <dgm:cxn modelId="{56B637D7-F88F-4577-9C32-035BEE1EE89A}" srcId="{74FA8E21-7A5A-43D0-817C-003AA349009A}" destId="{20E6A2E3-B618-461C-8C6E-783F7C4C5281}" srcOrd="0" destOrd="0" parTransId="{630CDE28-0FE1-494D-B9EB-75A777BEB7A2}" sibTransId="{7A05D930-FBEB-4BA2-B112-7CAC6AE5CDA2}"/>
    <dgm:cxn modelId="{2BC68876-B985-441F-9D9C-D24C085A0DC2}" type="presOf" srcId="{1E8C92AE-802F-4F80-8568-108232F220C3}" destId="{140EEFD8-8FF2-4B1C-8E79-D98F0BB8AD10}" srcOrd="1" destOrd="0" presId="urn:microsoft.com/office/officeart/2005/8/layout/pyramid1"/>
    <dgm:cxn modelId="{75000F5A-EDD2-40F0-8A47-84BE19D279C9}" type="presParOf" srcId="{4EDF69C6-0779-41D4-A56C-C8144A8CCFFB}" destId="{DAC249BC-F556-45AB-B61E-B390324CFE25}" srcOrd="0" destOrd="0" presId="urn:microsoft.com/office/officeart/2005/8/layout/pyramid1"/>
    <dgm:cxn modelId="{B6756909-F6CA-452E-863B-62FF8E363E4B}" type="presParOf" srcId="{DAC249BC-F556-45AB-B61E-B390324CFE25}" destId="{350E599F-7FCC-462F-97F0-09D78F13D04E}" srcOrd="0" destOrd="0" presId="urn:microsoft.com/office/officeart/2005/8/layout/pyramid1"/>
    <dgm:cxn modelId="{E0B8332F-CD4C-400E-82AA-A61E4C8FAE7A}" type="presParOf" srcId="{DAC249BC-F556-45AB-B61E-B390324CFE25}" destId="{417DDE8F-495B-45AF-92F6-9330DC046661}" srcOrd="1" destOrd="0" presId="urn:microsoft.com/office/officeart/2005/8/layout/pyramid1"/>
    <dgm:cxn modelId="{29E0AF96-02EB-4AF9-8A63-85C8CB1CF5A6}" type="presParOf" srcId="{4EDF69C6-0779-41D4-A56C-C8144A8CCFFB}" destId="{FB348B65-B6C5-482E-AC6E-25C710FEE516}" srcOrd="1" destOrd="0" presId="urn:microsoft.com/office/officeart/2005/8/layout/pyramid1"/>
    <dgm:cxn modelId="{F5E7C06F-554A-4F55-A360-E6B7DE4FD9D1}" type="presParOf" srcId="{FB348B65-B6C5-482E-AC6E-25C710FEE516}" destId="{8AB76FC4-4DE0-4338-99B5-4DF52621C96C}" srcOrd="0" destOrd="0" presId="urn:microsoft.com/office/officeart/2005/8/layout/pyramid1"/>
    <dgm:cxn modelId="{E7F9C140-8D8F-42DE-9919-1FC936933AF1}" type="presParOf" srcId="{FB348B65-B6C5-482E-AC6E-25C710FEE516}" destId="{140EEFD8-8FF2-4B1C-8E79-D98F0BB8AD10}" srcOrd="1" destOrd="0" presId="urn:microsoft.com/office/officeart/2005/8/layout/pyramid1"/>
    <dgm:cxn modelId="{316DB58E-0EAD-4844-9489-7C1D24AF4E8B}" type="presParOf" srcId="{4EDF69C6-0779-41D4-A56C-C8144A8CCFFB}" destId="{78ED5066-1D43-4501-932E-FA047601CA27}" srcOrd="2" destOrd="0" presId="urn:microsoft.com/office/officeart/2005/8/layout/pyramid1"/>
    <dgm:cxn modelId="{BE233D45-E584-4BB7-A4A6-F97993EB4E86}" type="presParOf" srcId="{78ED5066-1D43-4501-932E-FA047601CA27}" destId="{582A756C-A676-4ADE-8FB4-0435A180BC25}" srcOrd="0" destOrd="0" presId="urn:microsoft.com/office/officeart/2005/8/layout/pyramid1"/>
    <dgm:cxn modelId="{C6897AA2-00EE-4B98-A66F-4EC23E71B7F8}" type="presParOf" srcId="{78ED5066-1D43-4501-932E-FA047601CA27}" destId="{6814284A-F7E6-42E5-A07D-4CBA6266DE56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0E599F-7FCC-462F-97F0-09D78F13D04E}">
      <dsp:nvSpPr>
        <dsp:cNvPr id="0" name=""/>
        <dsp:cNvSpPr/>
      </dsp:nvSpPr>
      <dsp:spPr>
        <a:xfrm>
          <a:off x="1571643" y="0"/>
          <a:ext cx="3071798" cy="2787740"/>
        </a:xfrm>
        <a:prstGeom prst="trapezoid">
          <a:avLst>
            <a:gd name="adj" fmla="val 564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200" kern="1200" dirty="0" smtClean="0"/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800" kern="1200" dirty="0" smtClean="0"/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800" kern="1200" dirty="0" smtClean="0"/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muži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svobodní občané </a:t>
          </a:r>
          <a:endParaRPr lang="cs-CZ" sz="2800" kern="1200" dirty="0"/>
        </a:p>
      </dsp:txBody>
      <dsp:txXfrm>
        <a:off x="1571643" y="0"/>
        <a:ext cx="3071798" cy="2787740"/>
      </dsp:txXfrm>
    </dsp:sp>
    <dsp:sp modelId="{8AB76FC4-4DE0-4338-99B5-4DF52621C96C}">
      <dsp:nvSpPr>
        <dsp:cNvPr id="0" name=""/>
        <dsp:cNvSpPr/>
      </dsp:nvSpPr>
      <dsp:spPr>
        <a:xfrm>
          <a:off x="571496" y="2758797"/>
          <a:ext cx="5173444" cy="1764850"/>
        </a:xfrm>
        <a:prstGeom prst="trapezoid">
          <a:avLst>
            <a:gd name="adj" fmla="val 564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svobodní, bez občanských práv :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ženy, děti, cizinci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propuštěnci</a:t>
          </a:r>
          <a:endParaRPr lang="cs-CZ" sz="1600" kern="1200" dirty="0"/>
        </a:p>
      </dsp:txBody>
      <dsp:txXfrm>
        <a:off x="1476849" y="2758797"/>
        <a:ext cx="3362738" cy="1764850"/>
      </dsp:txXfrm>
    </dsp:sp>
    <dsp:sp modelId="{582A756C-A676-4ADE-8FB4-0435A180BC25}">
      <dsp:nvSpPr>
        <dsp:cNvPr id="0" name=""/>
        <dsp:cNvSpPr/>
      </dsp:nvSpPr>
      <dsp:spPr>
        <a:xfrm>
          <a:off x="0" y="4552591"/>
          <a:ext cx="6286544" cy="1019572"/>
        </a:xfrm>
        <a:prstGeom prst="trapezoid">
          <a:avLst>
            <a:gd name="adj" fmla="val 564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otroci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nesvobodní, bezprávní </a:t>
          </a:r>
          <a:endParaRPr lang="cs-CZ" sz="2800" kern="1200" dirty="0"/>
        </a:p>
      </dsp:txBody>
      <dsp:txXfrm>
        <a:off x="1100145" y="4552591"/>
        <a:ext cx="4086253" cy="10195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672A9290-AB42-4389-BB93-3194DD74909F}" type="datetimeFigureOut">
              <a:rPr lang="cs-CZ"/>
              <a:pPr>
                <a:defRPr/>
              </a:pPr>
              <a:t>16.6.2012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4DF20E07-DF13-4B7C-B9D4-18747082C5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ovací čára 3"/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ovací čára 4"/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Elipsa 5"/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7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247494-65B4-4E6A-B1FC-20E1F7B8A166}" type="datetimeFigureOut">
              <a:rPr lang="cs-CZ"/>
              <a:pPr>
                <a:defRPr/>
              </a:pPr>
              <a:t>16.6.2012</a:t>
            </a:fld>
            <a:endParaRPr lang="cs-CZ"/>
          </a:p>
        </p:txBody>
      </p:sp>
      <p:sp>
        <p:nvSpPr>
          <p:cNvPr id="8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14BF1-5871-475E-8E1F-7AF8DA7F2D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F6DF6A-90BE-4A4E-A756-DE2A380C48F7}" type="datetimeFigureOut">
              <a:rPr lang="cs-CZ"/>
              <a:pPr>
                <a:defRPr/>
              </a:pPr>
              <a:t>16.6.2012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F645CB-A681-4129-9B3F-20CB4EE8BB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ovací čára 3"/>
          <p:cNvCxnSpPr/>
          <p:nvPr/>
        </p:nvCxnSpPr>
        <p:spPr>
          <a:xfrm>
            <a:off x="685800" y="4916488"/>
            <a:ext cx="7924800" cy="4762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97C1B8-90EF-4670-92E7-26ED41734DFF}" type="datetimeFigureOut">
              <a:rPr lang="cs-CZ"/>
              <a:pPr>
                <a:defRPr/>
              </a:pPr>
              <a:t>16.6.2012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BDFD8-CFF4-4933-A156-7EF7AB9EB2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9CC065-AFBD-40A3-83CE-62B513C2E6FC}" type="datetimeFigureOut">
              <a:rPr lang="cs-CZ"/>
              <a:pPr>
                <a:defRPr/>
              </a:pPr>
              <a:t>16.6.2012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A9AC0F-4C75-494F-AB64-D66BCB43E3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ovací čára 6"/>
          <p:cNvCxnSpPr/>
          <p:nvPr/>
        </p:nvCxnSpPr>
        <p:spPr>
          <a:xfrm>
            <a:off x="563563" y="2179638"/>
            <a:ext cx="3748087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4754563" y="2179638"/>
            <a:ext cx="3749675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AC587B-384F-4D11-8511-CC4675368E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5A0DE-ABDD-46FD-8304-2A309DA5CAF0}" type="datetimeFigureOut">
              <a:rPr lang="cs-CZ"/>
              <a:pPr>
                <a:defRPr/>
              </a:pPr>
              <a:t>16.6.2012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86D38-1D6C-4DAF-AC33-6FA1B23AFE1A}" type="datetimeFigureOut">
              <a:rPr lang="cs-CZ"/>
              <a:pPr>
                <a:defRPr/>
              </a:pPr>
              <a:t>16.6.2012</a:t>
            </a:fld>
            <a:endParaRPr lang="cs-CZ"/>
          </a:p>
        </p:txBody>
      </p:sp>
      <p:sp>
        <p:nvSpPr>
          <p:cNvPr id="4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E6C219-DEF1-4106-BF12-4D1C54F0715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B57F0D-9493-490F-A888-B2A3999CE54D}" type="datetimeFigureOut">
              <a:rPr lang="cs-CZ"/>
              <a:pPr>
                <a:defRPr/>
              </a:pPr>
              <a:t>16.6.2012</a:t>
            </a:fld>
            <a:endParaRPr lang="cs-CZ"/>
          </a:p>
        </p:txBody>
      </p:sp>
      <p:sp>
        <p:nvSpPr>
          <p:cNvPr id="3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C9906-5ECC-439D-8F9E-A7EE100562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EFF71-0C6B-47C0-858D-B8DB02631373}" type="datetimeFigureOut">
              <a:rPr lang="cs-CZ"/>
              <a:pPr>
                <a:defRPr/>
              </a:pPr>
              <a:t>16.6.2012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6B67C-FD99-41D9-BEA1-3D5248C0F2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60E537-E114-4F25-A7EA-78857FE21E13}" type="datetimeFigureOut">
              <a:rPr lang="cs-CZ"/>
              <a:pPr>
                <a:defRPr/>
              </a:pPr>
              <a:t>16.6.2012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161DE-569B-4A1C-BF47-6E75AF63D1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094ABC-BBF4-4BEB-99CA-5137A42F5133}" type="datetimeFigureOut">
              <a:rPr lang="cs-CZ"/>
              <a:pPr>
                <a:defRPr/>
              </a:pPr>
              <a:t>16.6.2012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3BC0F-A26A-4E30-938D-79FB592C96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BEF968-BF7B-4599-A33A-0D8A92481331}" type="datetimeFigureOut">
              <a:rPr lang="cs-CZ"/>
              <a:pPr>
                <a:defRPr/>
              </a:pPr>
              <a:t>16.6.2012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0639C5-292E-4A9F-B8AD-DAEAADA001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text 8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fld id="{945C6140-051B-4B33-BE93-0E712F56DC91}" type="datetimeFigureOut">
              <a:rPr lang="cs-CZ"/>
              <a:pPr>
                <a:defRPr/>
              </a:pPr>
              <a:t>16.6.2012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fld id="{D65A2421-F3C4-4B5E-B5A8-39C13B28E4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33" r:id="rId1"/>
    <p:sldLayoutId id="2147484025" r:id="rId2"/>
    <p:sldLayoutId id="2147484034" r:id="rId3"/>
    <p:sldLayoutId id="2147484026" r:id="rId4"/>
    <p:sldLayoutId id="2147484035" r:id="rId5"/>
    <p:sldLayoutId id="2147484027" r:id="rId6"/>
    <p:sldLayoutId id="2147484028" r:id="rId7"/>
    <p:sldLayoutId id="2147484029" r:id="rId8"/>
    <p:sldLayoutId id="2147484030" r:id="rId9"/>
    <p:sldLayoutId id="2147484031" r:id="rId10"/>
    <p:sldLayoutId id="214748403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300"/>
        </a:spcBef>
        <a:spcAft>
          <a:spcPct val="0"/>
        </a:spcAft>
        <a:buClr>
          <a:srgbClr val="E0A208"/>
        </a:buClr>
        <a:buSzPct val="85000"/>
        <a:buFont typeface="Wingdings 2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ts val="300"/>
        </a:spcBef>
        <a:spcAft>
          <a:spcPct val="0"/>
        </a:spcAft>
        <a:buClr>
          <a:srgbClr val="BB8605"/>
        </a:buClr>
        <a:buSzPct val="85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ts val="300"/>
        </a:spcBef>
        <a:spcAft>
          <a:spcPct val="0"/>
        </a:spcAft>
        <a:buClr>
          <a:srgbClr val="E0A208"/>
        </a:buClr>
        <a:buSzPct val="85000"/>
        <a:buFont typeface="Wingdings 2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ts val="338"/>
        </a:spcBef>
        <a:spcAft>
          <a:spcPct val="0"/>
        </a:spcAft>
        <a:buClr>
          <a:srgbClr val="E0A208"/>
        </a:buClr>
        <a:buSzPct val="85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5.jpeg"/><Relationship Id="rId7" Type="http://schemas.openxmlformats.org/officeDocument/2006/relationships/hyperlink" Target="http://commons.wikimedia.org/wiki/File:Meyers_b10_s0120a.jpg" TargetMode="External"/><Relationship Id="rId2" Type="http://schemas.openxmlformats.org/officeDocument/2006/relationships/hyperlink" Target="//upload.wikimedia.org/wikipedia/commons/d/de/ArSestertiusDioscuri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hyperlink" Target="file:///\\upload.wikimedia.org\wikipedia\commons\e\e5\Meyers_b10_s0120a.jpg" TargetMode="External"/><Relationship Id="rId4" Type="http://schemas.openxmlformats.org/officeDocument/2006/relationships/hyperlink" Target="http://cs.wikipedia.org/wiki/Soubor:ArSestertiusDioscuri.jp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Maccari-Cicero.jpg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Vexilloid_of_the_Roman_Empire.svg" TargetMode="External"/><Relationship Id="rId5" Type="http://schemas.openxmlformats.org/officeDocument/2006/relationships/image" Target="../media/image9.png"/><Relationship Id="rId4" Type="http://schemas.openxmlformats.org/officeDocument/2006/relationships/hyperlink" Target="//upload.wikimedia.org/wikipedia/commons/8/83/Vexilloid_of_the_Roman_Empire.sv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file:///\\upload.wikimedia.org\wikipedia\commons\c\c9\Ancient_Times,_Roman._-_017_-_Costumes_of_All_Nations_(1882)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Layout" Target="../diagrams/layout1.xml"/><Relationship Id="rId7" Type="http://schemas.openxmlformats.org/officeDocument/2006/relationships/hyperlink" Target="http://en.wikipedia.org/wiki/File:Toga_(PSF).png" TargetMode="External"/><Relationship Id="rId12" Type="http://schemas.openxmlformats.org/officeDocument/2006/relationships/image" Target="../media/image1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hyperlink" Target="file:///\\upload.wikimedia.org\wikipedia\commons\1\18\Vibia_Sabina_(Villa_Adriana)_01.jpg" TargetMode="External"/><Relationship Id="rId5" Type="http://schemas.openxmlformats.org/officeDocument/2006/relationships/diagramColors" Target="../diagrams/colors1.xml"/><Relationship Id="rId10" Type="http://schemas.openxmlformats.org/officeDocument/2006/relationships/image" Target="../media/image12.jpeg"/><Relationship Id="rId4" Type="http://schemas.openxmlformats.org/officeDocument/2006/relationships/diagramQuickStyle" Target="../diagrams/quickStyle1.xml"/><Relationship Id="rId9" Type="http://schemas.openxmlformats.org/officeDocument/2006/relationships/hyperlink" Target="http://cs.wikipedia.org/wiki/Soubor:Boulanger_Gustave_Clarence_Rudolphe_The_Slave_Market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hyperlink" Target="http://commons.wikimedia.org/wiki/File:Roman_Villa_Rustica_Model_.jpg" TargetMode="External"/><Relationship Id="rId2" Type="http://schemas.openxmlformats.org/officeDocument/2006/relationships/hyperlink" Target="file:///\\upload.wikimedia.org\wikipedia\commons\f\fa\Toga_Illustration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hyperlink" Target="file:///\\upload.wikimedia.org\wikipedia\commons\f\f0\Roman_Villa_Rustica_Model_.jpg" TargetMode="External"/><Relationship Id="rId4" Type="http://schemas.openxmlformats.org/officeDocument/2006/relationships/hyperlink" Target="http://en.wikipedia.org/wiki/File:Toga_Illustration.pn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roma.org/~bmcmanus/clothing.html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file:///\\upload.wikimedia.org\wikipedia\commons\9\94\Romaantiga8ic9.jpg" TargetMode="External"/><Relationship Id="rId2" Type="http://schemas.openxmlformats.org/officeDocument/2006/relationships/hyperlink" Target="http://commons.wikimedia.org/wiki/File:Romaantiga8ic9.jpg?uselang=c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file:///\\upload.wikimedia.org\wikipedia\commons\8\81\Roman_forum_sketch_up_model.png" TargetMode="External"/><Relationship Id="rId2" Type="http://schemas.openxmlformats.org/officeDocument/2006/relationships/hyperlink" Target="http://commons.wikimedia.org/wiki/File:Roman_forum_sketch_up_model.png?uselang=c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file:///\\upload.wikimedia.org\wikipedia\commons\4\44\Forum_Romanum_panorama_2.jpg" TargetMode="External"/><Relationship Id="rId2" Type="http://schemas.openxmlformats.org/officeDocument/2006/relationships/hyperlink" Target="http://cs.wikipedia.org/wiki/Soubor:Forum_Romanum_panorama_2.jpg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6/66/ForumRomana1.jpg" TargetMode="External"/><Relationship Id="rId2" Type="http://schemas.openxmlformats.org/officeDocument/2006/relationships/hyperlink" Target="http://cs.wikipedia.org/wiki/Soubor:ForumRomana1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Romaantiga8ic9.jpg?uselang=cs" TargetMode="External"/><Relationship Id="rId13" Type="http://schemas.openxmlformats.org/officeDocument/2006/relationships/hyperlink" Target="http://cs.wikipedia.org/wiki/Soubor:Maccari-Cicero.jpg" TargetMode="External"/><Relationship Id="rId3" Type="http://schemas.openxmlformats.org/officeDocument/2006/relationships/hyperlink" Target="http://cs.wikipedia.org/wiki/Otrok%C3%A1%C5%99stv%C3%AD" TargetMode="External"/><Relationship Id="rId7" Type="http://schemas.openxmlformats.org/officeDocument/2006/relationships/hyperlink" Target="http://commons.wikimedia.org/wiki/File:Roman_forum_sketch_up_model.png?uselang=cs" TargetMode="External"/><Relationship Id="rId12" Type="http://schemas.openxmlformats.org/officeDocument/2006/relationships/hyperlink" Target="http://en.wikipedia.org/wiki/File:Toga_(PSF).png" TargetMode="External"/><Relationship Id="rId2" Type="http://schemas.openxmlformats.org/officeDocument/2006/relationships/hyperlink" Target="http://cs.wikipedia.org/wiki/Soubor:Vexilloid_of_the_Roman_Empire.sv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Forum_Romanum_panorama_2.jpg" TargetMode="External"/><Relationship Id="rId11" Type="http://schemas.openxmlformats.org/officeDocument/2006/relationships/hyperlink" Target="http://www.vroma.org/~bmcmanus/clothing.html%20citov&#225;no%2012.3.2012" TargetMode="External"/><Relationship Id="rId5" Type="http://schemas.openxmlformats.org/officeDocument/2006/relationships/hyperlink" Target="http://cs.wikipedia.org/wiki/Soubor:ForumRomana1.jpg" TargetMode="External"/><Relationship Id="rId10" Type="http://schemas.openxmlformats.org/officeDocument/2006/relationships/hyperlink" Target="http://en.wikipedia.org/wiki/File:Toga_Illustration.png" TargetMode="External"/><Relationship Id="rId4" Type="http://schemas.openxmlformats.org/officeDocument/2006/relationships/hyperlink" Target="http://en.wikipedia.org/wiki/File:Vibia_Sabina_(Villa_Adriana)_01.jpg" TargetMode="External"/><Relationship Id="rId9" Type="http://schemas.openxmlformats.org/officeDocument/2006/relationships/hyperlink" Target="http://commons.wikimedia.org/wiki/File:Roman_Villa_Rustica_Model_.jpg" TargetMode="External"/><Relationship Id="rId14" Type="http://schemas.openxmlformats.org/officeDocument/2006/relationships/hyperlink" Target="http://commons.wikimedia.org/wiki/File:Meyers_b10_s0120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obrázek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88" y="6072188"/>
            <a:ext cx="4000500" cy="7858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5123" name="Obrázek 7"/>
          <p:cNvPicPr>
            <a:picLocks noChangeAspect="1" noChangeArrowheads="1"/>
          </p:cNvPicPr>
          <p:nvPr/>
        </p:nvPicPr>
        <p:blipFill>
          <a:blip r:embed="rId4" cstate="print">
            <a:lum bright="40000" contrast="-70000"/>
          </a:blip>
          <a:srcRect/>
          <a:stretch>
            <a:fillRect/>
          </a:stretch>
        </p:blipFill>
        <p:spPr bwMode="auto">
          <a:xfrm>
            <a:off x="8072438" y="-14288"/>
            <a:ext cx="1071562" cy="1371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Nadpis 3"/>
          <p:cNvSpPr>
            <a:spLocks noGrp="1"/>
          </p:cNvSpPr>
          <p:nvPr>
            <p:ph type="ctrTitle"/>
          </p:nvPr>
        </p:nvSpPr>
        <p:spPr>
          <a:xfrm>
            <a:off x="285720" y="500043"/>
            <a:ext cx="7954993" cy="2428896"/>
          </a:xfrm>
        </p:spPr>
        <p:txBody>
          <a:bodyPr/>
          <a:lstStyle/>
          <a:p>
            <a:pPr algn="l">
              <a:defRPr/>
            </a:pPr>
            <a:r>
              <a:rPr lang="cs-CZ" sz="28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b="1" i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b="1" i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b="1" i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Lenka </a:t>
            </a:r>
            <a:r>
              <a:rPr lang="cs-CZ" sz="2800" b="1" i="1" dirty="0" err="1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Špillerová</a:t>
            </a:r>
            <a:r>
              <a:rPr lang="cs-CZ" sz="28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b="1" i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VY_32_INOVACE_16-35_ Řím v době rané republiky</a:t>
            </a:r>
            <a:r>
              <a:rPr lang="cs-CZ" sz="28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Číslo projektu: CZ.1.07/1.4.00/21.1115 </a:t>
            </a:r>
            <a:br>
              <a:rPr lang="cs-CZ" sz="28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</a:br>
            <a:endParaRPr lang="cs-CZ" sz="2800" b="1" dirty="0" smtClean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Podnadpis 4"/>
          <p:cNvSpPr>
            <a:spLocks noGrp="1"/>
          </p:cNvSpPr>
          <p:nvPr>
            <p:ph type="subTitle" idx="1"/>
          </p:nvPr>
        </p:nvSpPr>
        <p:spPr>
          <a:xfrm>
            <a:off x="250825" y="3933825"/>
            <a:ext cx="8642350" cy="1209675"/>
          </a:xfrm>
        </p:spPr>
        <p:txBody>
          <a:bodyPr/>
          <a:lstStyle/>
          <a:p>
            <a:pPr algn="l">
              <a:buFont typeface="Arial" pitchFamily="34" charset="0"/>
              <a:buNone/>
              <a:defRPr/>
            </a:pPr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Anotace: </a:t>
            </a:r>
            <a:r>
              <a:rPr lang="cs-CZ" sz="2400" dirty="0" smtClean="0">
                <a:solidFill>
                  <a:schemeClr val="accent5">
                    <a:lumMod val="50000"/>
                  </a:schemeClr>
                </a:solidFill>
              </a:rPr>
              <a:t>Prezentace pro 6. ročník k výkladu a procvičení učiva. </a:t>
            </a:r>
          </a:p>
          <a:p>
            <a:pPr algn="l">
              <a:buFont typeface="Arial" pitchFamily="34" charset="0"/>
              <a:buNone/>
              <a:defRPr/>
            </a:pPr>
            <a:endParaRPr lang="cs-CZ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l">
              <a:buFont typeface="Arial" pitchFamily="34" charset="0"/>
              <a:buNone/>
              <a:defRPr/>
            </a:pPr>
            <a:endParaRPr lang="cs-CZ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Podnadpis 2"/>
          <p:cNvSpPr>
            <a:spLocks noGrp="1"/>
          </p:cNvSpPr>
          <p:nvPr>
            <p:ph type="subTitle" idx="1"/>
          </p:nvPr>
        </p:nvSpPr>
        <p:spPr>
          <a:xfrm>
            <a:off x="457200" y="3857625"/>
            <a:ext cx="8305800" cy="98583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solidFill>
                  <a:srgbClr val="C00000"/>
                </a:solidFill>
              </a:rPr>
              <a:t>(5.- 3. století </a:t>
            </a:r>
            <a:r>
              <a:rPr lang="cs-CZ" dirty="0" err="1" smtClean="0">
                <a:solidFill>
                  <a:srgbClr val="C00000"/>
                </a:solidFill>
              </a:rPr>
              <a:t>př.n.l</a:t>
            </a:r>
            <a:r>
              <a:rPr lang="cs-CZ" dirty="0" smtClean="0">
                <a:solidFill>
                  <a:srgbClr val="C00000"/>
                </a:solidFill>
              </a:rPr>
              <a:t>)</a:t>
            </a:r>
            <a:br>
              <a:rPr lang="cs-CZ" dirty="0" smtClean="0">
                <a:solidFill>
                  <a:srgbClr val="C00000"/>
                </a:solidFill>
              </a:rPr>
            </a:br>
            <a:endParaRPr lang="cs-CZ" dirty="0" smtClean="0">
              <a:solidFill>
                <a:srgbClr val="C000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57200" y="2357430"/>
            <a:ext cx="8305800" cy="114300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mtClean="0"/>
              <a:t>Období rané republiky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obsah 1"/>
          <p:cNvSpPr>
            <a:spLocks noGrp="1"/>
          </p:cNvSpPr>
          <p:nvPr>
            <p:ph idx="1"/>
          </p:nvPr>
        </p:nvSpPr>
        <p:spPr>
          <a:xfrm>
            <a:off x="0" y="285750"/>
            <a:ext cx="8929688" cy="4071938"/>
          </a:xfrm>
        </p:spPr>
        <p:txBody>
          <a:bodyPr/>
          <a:lstStyle/>
          <a:p>
            <a:r>
              <a:rPr lang="cs-CZ" sz="2800" dirty="0" smtClean="0">
                <a:solidFill>
                  <a:srgbClr val="C00000"/>
                </a:solidFill>
              </a:rPr>
              <a:t>územní rozsah - Latium </a:t>
            </a:r>
          </a:p>
          <a:p>
            <a:pPr>
              <a:buFont typeface="Wingdings 2" pitchFamily="18" charset="2"/>
              <a:buNone/>
            </a:pPr>
            <a:r>
              <a:rPr lang="cs-CZ" sz="2800" dirty="0" smtClean="0">
                <a:solidFill>
                  <a:srgbClr val="C00000"/>
                </a:solidFill>
              </a:rPr>
              <a:t>                            (= oblast kolem Říma osídlená Latiny)</a:t>
            </a:r>
          </a:p>
          <a:p>
            <a:r>
              <a:rPr lang="cs-CZ" sz="2800" dirty="0" smtClean="0">
                <a:solidFill>
                  <a:srgbClr val="C00000"/>
                </a:solidFill>
              </a:rPr>
              <a:t>„Národ v tóze“ = přezdívka Římanů</a:t>
            </a:r>
          </a:p>
          <a:p>
            <a:r>
              <a:rPr lang="cs-CZ" sz="2800" dirty="0" smtClean="0">
                <a:solidFill>
                  <a:srgbClr val="C00000"/>
                </a:solidFill>
              </a:rPr>
              <a:t>náboženská tolerance</a:t>
            </a:r>
          </a:p>
          <a:p>
            <a:r>
              <a:rPr lang="cs-CZ" sz="2800" dirty="0" smtClean="0">
                <a:solidFill>
                  <a:srgbClr val="C00000"/>
                </a:solidFill>
              </a:rPr>
              <a:t>dobyvačné války</a:t>
            </a:r>
          </a:p>
          <a:p>
            <a:r>
              <a:rPr lang="cs-CZ" sz="2800" dirty="0" smtClean="0">
                <a:solidFill>
                  <a:srgbClr val="C00000"/>
                </a:solidFill>
              </a:rPr>
              <a:t>vlastní peníze</a:t>
            </a:r>
          </a:p>
          <a:p>
            <a:r>
              <a:rPr lang="cs-CZ" sz="2800" dirty="0" smtClean="0">
                <a:solidFill>
                  <a:srgbClr val="C00000"/>
                </a:solidFill>
              </a:rPr>
              <a:t>boje mezi patriciji a plebeji</a:t>
            </a:r>
          </a:p>
          <a:p>
            <a:endParaRPr lang="cs-CZ" sz="3200" dirty="0" smtClean="0"/>
          </a:p>
        </p:txBody>
      </p:sp>
      <p:pic>
        <p:nvPicPr>
          <p:cNvPr id="3" name="Picture 5" descr="Soubor:ArSestertiusDioscuri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4214818"/>
            <a:ext cx="3790588" cy="1857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714375" y="6138863"/>
            <a:ext cx="3286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900" dirty="0">
                <a:hlinkClick r:id="rId4"/>
              </a:rPr>
              <a:t>http://cs.wikipedia.org/wiki/Soubor:ArSestertiusDioscuri.jpg</a:t>
            </a:r>
            <a:r>
              <a:rPr lang="cs-CZ" sz="900" dirty="0"/>
              <a:t> citováno 12.3.2012</a:t>
            </a:r>
          </a:p>
        </p:txBody>
      </p:sp>
      <p:pic>
        <p:nvPicPr>
          <p:cNvPr id="5" name="Picture 2" descr="File:Meyers b10 s0120a.jpg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6" cstate="print"/>
          <a:srcRect l="69907" t="5040" r="2704" b="50861"/>
          <a:stretch>
            <a:fillRect/>
          </a:stretch>
        </p:blipFill>
        <p:spPr bwMode="auto">
          <a:xfrm>
            <a:off x="6858000" y="3857625"/>
            <a:ext cx="2093913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6715125" y="6429375"/>
            <a:ext cx="22860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900" dirty="0">
                <a:hlinkClick r:id="rId7"/>
              </a:rPr>
              <a:t>http://commons.wikimedia.org/wiki/File:Meyers_b10_s0120a.jpg</a:t>
            </a:r>
            <a:r>
              <a:rPr lang="cs-CZ" sz="900" dirty="0"/>
              <a:t> citováno 12.3.2012</a:t>
            </a:r>
          </a:p>
        </p:txBody>
      </p:sp>
      <p:pic>
        <p:nvPicPr>
          <p:cNvPr id="7" name="Picture 15" descr="Zobrazit podrobnosti"/>
          <p:cNvPicPr>
            <a:picLocks noChangeAspect="1" noChangeArrowheads="1"/>
          </p:cNvPicPr>
          <p:nvPr/>
        </p:nvPicPr>
        <p:blipFill>
          <a:blip r:embed="rId8" cstate="print"/>
          <a:srcRect t="14285" b="14285"/>
          <a:stretch>
            <a:fillRect/>
          </a:stretch>
        </p:blipFill>
        <p:spPr bwMode="auto">
          <a:xfrm>
            <a:off x="4714875" y="1785938"/>
            <a:ext cx="2571750" cy="183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800" decel="100000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800" decel="100000"/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800" decel="100000" fill="hold"/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00" decel="100000" fill="hold"/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800" decel="100000"/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800" decel="100000" fill="hold"/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800" decel="100000"/>
                                        <p:tgtEl>
                                          <p:spTgt spid="6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800" decel="100000" fill="hold"/>
                                        <p:tgtEl>
                                          <p:spTgt spid="6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800" decel="100000" fill="hold"/>
                                        <p:tgtEl>
                                          <p:spTgt spid="6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800" decel="100000" fill="hold"/>
                                        <p:tgtEl>
                                          <p:spTgt spid="6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uild="p"/>
      <p:bldP spid="4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313" y="285750"/>
            <a:ext cx="8643937" cy="6215063"/>
          </a:xfrm>
        </p:spPr>
        <p:txBody>
          <a:bodyPr/>
          <a:lstStyle/>
          <a:p>
            <a:pPr marL="419100" indent="-382588" eaLnBrk="1" hangingPunct="1">
              <a:buFont typeface="Wingdings 2" pitchFamily="18" charset="2"/>
              <a:buNone/>
              <a:defRPr/>
            </a:pPr>
            <a:r>
              <a:rPr lang="cs-CZ" sz="2800" b="1" i="1" dirty="0" smtClean="0">
                <a:solidFill>
                  <a:srgbClr val="7030A0"/>
                </a:solidFill>
              </a:rPr>
              <a:t>Res Publica</a:t>
            </a:r>
            <a:r>
              <a:rPr lang="cs-CZ" sz="2800" i="1" dirty="0" smtClean="0">
                <a:solidFill>
                  <a:srgbClr val="00B0F0"/>
                </a:solidFill>
              </a:rPr>
              <a:t> </a:t>
            </a:r>
            <a:r>
              <a:rPr lang="cs-CZ" sz="2800" i="1" dirty="0" smtClean="0"/>
              <a:t>= věc veřejná</a:t>
            </a:r>
            <a:r>
              <a:rPr lang="cs-CZ" sz="2800" dirty="0" smtClean="0"/>
              <a:t> </a:t>
            </a:r>
          </a:p>
          <a:p>
            <a:pPr marL="419100" indent="-382588" eaLnBrk="1" hangingPunct="1">
              <a:buFont typeface="Wingdings 2" pitchFamily="18" charset="2"/>
              <a:buNone/>
              <a:defRPr/>
            </a:pPr>
            <a:r>
              <a:rPr lang="cs-CZ" sz="2800" dirty="0" smtClean="0"/>
              <a:t>stát spravován svobodnými plnoprávnými občany</a:t>
            </a:r>
          </a:p>
          <a:p>
            <a:pPr marL="419100" indent="-382588" eaLnBrk="1" hangingPunct="1">
              <a:buFont typeface="Wingdings 2" pitchFamily="18" charset="2"/>
              <a:buNone/>
              <a:defRPr/>
            </a:pPr>
            <a:r>
              <a:rPr lang="en-US" sz="2800" b="1" cap="small" dirty="0" err="1" smtClean="0"/>
              <a:t>Senatus</a:t>
            </a:r>
            <a:r>
              <a:rPr lang="en-US" sz="2800" b="1" cap="small" dirty="0" smtClean="0"/>
              <a:t> </a:t>
            </a:r>
            <a:r>
              <a:rPr lang="en-US" sz="2800" b="1" cap="small" dirty="0" err="1" smtClean="0"/>
              <a:t>Populus</a:t>
            </a:r>
            <a:r>
              <a:rPr lang="cs-CZ" sz="2800" b="1" cap="small" dirty="0" smtClean="0"/>
              <a:t> </a:t>
            </a:r>
            <a:r>
              <a:rPr lang="en-US" sz="2800" b="1" cap="small" dirty="0" err="1" smtClean="0"/>
              <a:t>Que</a:t>
            </a:r>
            <a:r>
              <a:rPr lang="en-US" sz="2800" b="1" cap="small" dirty="0" smtClean="0"/>
              <a:t> </a:t>
            </a:r>
            <a:r>
              <a:rPr lang="en-US" sz="2800" b="1" cap="small" dirty="0" err="1" smtClean="0"/>
              <a:t>Romanus</a:t>
            </a:r>
            <a:r>
              <a:rPr lang="cs-CZ" sz="2800" b="1" cap="small" dirty="0" smtClean="0"/>
              <a:t>  (</a:t>
            </a:r>
            <a:r>
              <a:rPr lang="cs-CZ" sz="2800" dirty="0" smtClean="0"/>
              <a:t>senát a římský lid)</a:t>
            </a:r>
          </a:p>
          <a:p>
            <a:pPr marL="419100" indent="-382588" eaLnBrk="1" hangingPunct="1">
              <a:buFont typeface="Wingdings 2" pitchFamily="18" charset="2"/>
              <a:buChar char=""/>
              <a:defRPr/>
            </a:pPr>
            <a:r>
              <a:rPr lang="cs-CZ" sz="2800" dirty="0" smtClean="0"/>
              <a:t>sněmy (shromáždění lidu)</a:t>
            </a:r>
          </a:p>
          <a:p>
            <a:pPr marL="419100" indent="-382588" eaLnBrk="1" hangingPunct="1">
              <a:buFont typeface="Wingdings 2" pitchFamily="18" charset="2"/>
              <a:buChar char=""/>
              <a:defRPr/>
            </a:pPr>
            <a:r>
              <a:rPr lang="cs-CZ" sz="2800" b="1" dirty="0" smtClean="0">
                <a:solidFill>
                  <a:srgbClr val="7030A0"/>
                </a:solidFill>
              </a:rPr>
              <a:t>senát</a:t>
            </a:r>
            <a:r>
              <a:rPr lang="cs-CZ" sz="2800" dirty="0" smtClean="0"/>
              <a:t> = poradní sbor nejvyšších úředníků, doživotní funkce</a:t>
            </a:r>
          </a:p>
          <a:p>
            <a:pPr marL="419100" indent="-382588" eaLnBrk="1" hangingPunct="1">
              <a:buFont typeface="Wingdings 2" pitchFamily="18" charset="2"/>
              <a:buChar char=""/>
              <a:defRPr/>
            </a:pPr>
            <a:r>
              <a:rPr lang="cs-CZ" sz="2800" dirty="0" smtClean="0"/>
              <a:t>úředníci </a:t>
            </a:r>
          </a:p>
        </p:txBody>
      </p:sp>
      <p:pic>
        <p:nvPicPr>
          <p:cNvPr id="7171" name="Zástupný symbol pro obsah 3" descr="sena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27338" y="3000375"/>
            <a:ext cx="6030912" cy="333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TextovéPole 4"/>
          <p:cNvSpPr txBox="1">
            <a:spLocks noChangeArrowheads="1"/>
          </p:cNvSpPr>
          <p:nvPr/>
        </p:nvSpPr>
        <p:spPr bwMode="auto">
          <a:xfrm>
            <a:off x="3214678" y="6357958"/>
            <a:ext cx="5572163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1100" dirty="0">
                <a:hlinkClick r:id="rId3"/>
              </a:rPr>
              <a:t>http://cs.wikipedia.org/wiki/Soubor:Maccari-Cicero.jpg</a:t>
            </a:r>
            <a:r>
              <a:rPr lang="cs-CZ" sz="1100" dirty="0"/>
              <a:t> citováno 12.3.2012</a:t>
            </a:r>
          </a:p>
        </p:txBody>
      </p:sp>
      <p:pic>
        <p:nvPicPr>
          <p:cNvPr id="6" name="Picture 5" descr="Soubor:Vexilloid of the Roman Empire.sv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88" y="3714750"/>
            <a:ext cx="2028825" cy="284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357188" y="6500813"/>
            <a:ext cx="2643187" cy="47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800" dirty="0">
                <a:hlinkClick r:id="rId6"/>
              </a:rPr>
              <a:t>http://cs.wikipedia.org/wiki/Soubor:Vexilloid_of_the_Roman_Empire.svg</a:t>
            </a:r>
            <a:r>
              <a:rPr lang="cs-CZ" sz="800" dirty="0"/>
              <a:t> citováno 12.3.2012</a:t>
            </a:r>
          </a:p>
          <a:p>
            <a:endParaRPr lang="cs-CZ" sz="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8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80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80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172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57188" y="357188"/>
            <a:ext cx="8043862" cy="5835650"/>
          </a:xfrm>
        </p:spPr>
        <p:txBody>
          <a:bodyPr>
            <a:normAutofit lnSpcReduction="10000"/>
          </a:bodyPr>
          <a:lstStyle/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sz="2800" dirty="0" smtClean="0">
                <a:solidFill>
                  <a:srgbClr val="874582"/>
                </a:solidFill>
              </a:rPr>
              <a:t>úředníci </a:t>
            </a:r>
            <a:r>
              <a:rPr lang="cs-CZ" sz="2800" i="1" dirty="0" smtClean="0">
                <a:solidFill>
                  <a:srgbClr val="874582"/>
                </a:solidFill>
              </a:rPr>
              <a:t>(</a:t>
            </a:r>
            <a:r>
              <a:rPr lang="cs-CZ" sz="2800" i="1" dirty="0" err="1" smtClean="0">
                <a:solidFill>
                  <a:srgbClr val="874582"/>
                </a:solidFill>
              </a:rPr>
              <a:t>magistráti</a:t>
            </a:r>
            <a:r>
              <a:rPr lang="cs-CZ" sz="2800" dirty="0" smtClean="0">
                <a:solidFill>
                  <a:srgbClr val="874582"/>
                </a:solidFill>
              </a:rPr>
              <a:t>) 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800" dirty="0" smtClean="0"/>
              <a:t>    volení na 1 rok, bezplatná, čestná funkce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dirty="0" smtClean="0"/>
              <a:t>        ↓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i="1" dirty="0" smtClean="0"/>
              <a:t>♦ </a:t>
            </a:r>
            <a:r>
              <a:rPr lang="cs-CZ" sz="2800" i="1" dirty="0" smtClean="0">
                <a:solidFill>
                  <a:srgbClr val="874582"/>
                </a:solidFill>
              </a:rPr>
              <a:t>konzul </a:t>
            </a:r>
            <a:r>
              <a:rPr lang="cs-CZ" sz="2800" i="1" dirty="0" smtClean="0"/>
              <a:t>(2) </a:t>
            </a:r>
            <a:r>
              <a:rPr lang="cs-CZ" sz="2800" dirty="0" smtClean="0"/>
              <a:t>= nejvyšší úředník, velitel vojska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i="1" dirty="0" smtClean="0"/>
              <a:t>♦ </a:t>
            </a:r>
            <a:r>
              <a:rPr lang="cs-CZ" sz="2800" i="1" dirty="0" smtClean="0">
                <a:solidFill>
                  <a:srgbClr val="874582"/>
                </a:solidFill>
              </a:rPr>
              <a:t>diktátor</a:t>
            </a:r>
            <a:r>
              <a:rPr lang="cs-CZ" sz="2800" dirty="0" smtClean="0"/>
              <a:t> = neomezený vládce v době ohrožení (max.6 měsíců)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i="1" dirty="0" smtClean="0"/>
              <a:t>             ♦ </a:t>
            </a:r>
            <a:r>
              <a:rPr lang="cs-CZ" sz="2800" i="1" dirty="0" smtClean="0">
                <a:solidFill>
                  <a:srgbClr val="874582"/>
                </a:solidFill>
              </a:rPr>
              <a:t>cenzor </a:t>
            </a:r>
            <a:r>
              <a:rPr lang="cs-CZ" sz="2800" i="1" dirty="0" smtClean="0"/>
              <a:t>(2)</a:t>
            </a:r>
            <a:r>
              <a:rPr lang="cs-CZ" sz="2800" dirty="0" smtClean="0"/>
              <a:t>= úředník - sepisuje majetek, 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dirty="0" smtClean="0"/>
              <a:t>                      sčítá lid a dohlíží na mravy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dirty="0" smtClean="0"/>
              <a:t>            ♦ </a:t>
            </a:r>
            <a:r>
              <a:rPr lang="cs-CZ" sz="2800" i="1" dirty="0" smtClean="0">
                <a:solidFill>
                  <a:srgbClr val="874582"/>
                </a:solidFill>
              </a:rPr>
              <a:t>prétor</a:t>
            </a:r>
            <a:r>
              <a:rPr lang="cs-CZ" sz="2800" i="1" dirty="0" smtClean="0">
                <a:solidFill>
                  <a:srgbClr val="00B0F0"/>
                </a:solidFill>
              </a:rPr>
              <a:t> </a:t>
            </a:r>
            <a:r>
              <a:rPr lang="cs-CZ" sz="2800" dirty="0" smtClean="0"/>
              <a:t>= dozor nad soudy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dirty="0" smtClean="0"/>
              <a:t>            ♦ </a:t>
            </a:r>
            <a:r>
              <a:rPr lang="cs-CZ" sz="2800" dirty="0" err="1" smtClean="0">
                <a:solidFill>
                  <a:srgbClr val="874582"/>
                </a:solidFill>
              </a:rPr>
              <a:t>kvéstor</a:t>
            </a:r>
            <a:r>
              <a:rPr lang="cs-CZ" sz="2800" dirty="0" smtClean="0"/>
              <a:t> = správce pokladny, soudí těžké 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dirty="0" smtClean="0"/>
              <a:t>                               zločiny    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dirty="0" smtClean="0"/>
              <a:t>             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cs-CZ" dirty="0"/>
          </a:p>
        </p:txBody>
      </p:sp>
      <p:pic>
        <p:nvPicPr>
          <p:cNvPr id="4" name="Picture 2" descr="File:Ancient Times, Roman. - 017 - Costumes of All Nations (1882).JP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 l="68502" t="42894" r="4054" b="12149"/>
          <a:stretch>
            <a:fillRect/>
          </a:stretch>
        </p:blipFill>
        <p:spPr bwMode="auto">
          <a:xfrm>
            <a:off x="7650084" y="764704"/>
            <a:ext cx="1493916" cy="32129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File:Ancient Times, Roman. - 017 - Costumes of All Nations (1882).JP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 l="22711" t="41231" r="52925" b="9059"/>
          <a:stretch>
            <a:fillRect/>
          </a:stretch>
        </p:blipFill>
        <p:spPr bwMode="auto">
          <a:xfrm>
            <a:off x="179512" y="3284984"/>
            <a:ext cx="1224136" cy="32791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obsah 2"/>
          <p:cNvSpPr>
            <a:spLocks noGrp="1"/>
          </p:cNvSpPr>
          <p:nvPr>
            <p:ph idx="1"/>
          </p:nvPr>
        </p:nvSpPr>
        <p:spPr>
          <a:xfrm>
            <a:off x="285750" y="285750"/>
            <a:ext cx="6500813" cy="928688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b="1" i="1" smtClean="0"/>
              <a:t> </a:t>
            </a:r>
            <a:r>
              <a:rPr lang="cs-CZ" smtClean="0"/>
              <a:t>  rozdělení obyvatel: </a:t>
            </a:r>
          </a:p>
          <a:p>
            <a:pPr eaLnBrk="1" hangingPunct="1">
              <a:buFont typeface="Arial" charset="0"/>
              <a:buNone/>
            </a:pPr>
            <a:r>
              <a:rPr lang="cs-CZ" smtClean="0"/>
              <a:t/>
            </a:r>
            <a:br>
              <a:rPr lang="cs-CZ" smtClean="0"/>
            </a:br>
            <a:endParaRPr lang="cs-CZ" smtClean="0"/>
          </a:p>
          <a:p>
            <a:pPr eaLnBrk="1" hangingPunct="1">
              <a:buFont typeface="Arial" charset="0"/>
              <a:buNone/>
            </a:pPr>
            <a:r>
              <a:rPr lang="cs-CZ" smtClean="0"/>
              <a:t>  </a:t>
            </a:r>
            <a:br>
              <a:rPr lang="cs-CZ" smtClean="0"/>
            </a:br>
            <a:endParaRPr lang="cs-CZ" smtClean="0"/>
          </a:p>
          <a:p>
            <a:pPr eaLnBrk="1" hangingPunct="1">
              <a:buFont typeface="Arial" charset="0"/>
              <a:buNone/>
            </a:pPr>
            <a:r>
              <a:rPr lang="cs-CZ" smtClean="0"/>
              <a:t> </a:t>
            </a:r>
          </a:p>
          <a:p>
            <a:pPr eaLnBrk="1" hangingPunct="1">
              <a:buFont typeface="Arial" charset="0"/>
              <a:buNone/>
            </a:pPr>
            <a:endParaRPr lang="cs-CZ" smtClean="0"/>
          </a:p>
          <a:p>
            <a:pPr eaLnBrk="1" hangingPunct="1">
              <a:buFont typeface="Arial" charset="0"/>
              <a:buNone/>
            </a:pPr>
            <a:endParaRPr lang="cs-CZ" smtClean="0"/>
          </a:p>
          <a:p>
            <a:pPr eaLnBrk="1" hangingPunct="1">
              <a:buFont typeface="Arial" charset="0"/>
              <a:buNone/>
            </a:pPr>
            <a:endParaRPr lang="cs-CZ" smtClean="0"/>
          </a:p>
          <a:p>
            <a:pPr eaLnBrk="1" hangingPunct="1">
              <a:buFont typeface="Arial" charset="0"/>
              <a:buNone/>
            </a:pPr>
            <a:endParaRPr lang="cs-CZ" smtClean="0"/>
          </a:p>
          <a:p>
            <a:pPr eaLnBrk="1" hangingPunct="1">
              <a:buFont typeface="Arial" charset="0"/>
              <a:buNone/>
            </a:pPr>
            <a:endParaRPr lang="cs-CZ" smtClean="0"/>
          </a:p>
          <a:p>
            <a:pPr eaLnBrk="1" hangingPunct="1">
              <a:buFont typeface="Arial" charset="0"/>
              <a:buNone/>
            </a:pPr>
            <a:r>
              <a:rPr lang="cs-CZ" smtClean="0"/>
              <a:t/>
            </a:r>
            <a:br>
              <a:rPr lang="cs-CZ" smtClean="0"/>
            </a:br>
            <a:r>
              <a:rPr lang="cs-CZ" b="1" i="1" smtClean="0"/>
              <a:t> </a:t>
            </a:r>
            <a:endParaRPr lang="cs-CZ" smtClean="0"/>
          </a:p>
        </p:txBody>
      </p:sp>
      <p:graphicFrame>
        <p:nvGraphicFramePr>
          <p:cNvPr id="4" name="Diagram 3"/>
          <p:cNvGraphicFramePr/>
          <p:nvPr/>
        </p:nvGraphicFramePr>
        <p:xfrm>
          <a:off x="1643042" y="1071546"/>
          <a:ext cx="6286544" cy="5572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2" name="Skupina 4"/>
          <p:cNvGrpSpPr>
            <a:grpSpLocks/>
          </p:cNvGrpSpPr>
          <p:nvPr/>
        </p:nvGrpSpPr>
        <p:grpSpPr bwMode="auto">
          <a:xfrm>
            <a:off x="142875" y="1000125"/>
            <a:ext cx="2928938" cy="1571625"/>
            <a:chOff x="918954" y="165137"/>
            <a:chExt cx="1804237" cy="1008887"/>
          </a:xfrm>
        </p:grpSpPr>
        <p:sp>
          <p:nvSpPr>
            <p:cNvPr id="7" name="Zaoblený obdélník 6"/>
            <p:cNvSpPr/>
            <p:nvPr/>
          </p:nvSpPr>
          <p:spPr>
            <a:xfrm>
              <a:off x="1048038" y="239530"/>
              <a:ext cx="1546070" cy="934494"/>
            </a:xfrm>
            <a:prstGeom prst="roundRect">
              <a:avLst/>
            </a:prstGeom>
            <a:solidFill>
              <a:schemeClr val="tx2">
                <a:alpha val="90000"/>
              </a:schemeClr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Zaoblený obdélník 4"/>
            <p:cNvSpPr/>
            <p:nvPr/>
          </p:nvSpPr>
          <p:spPr>
            <a:xfrm>
              <a:off x="918954" y="165137"/>
              <a:ext cx="1804237" cy="86519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34290" tIns="34290" rIns="34290" bIns="34290" spcCol="1270" anchor="ctr"/>
            <a:lstStyle/>
            <a:p>
              <a:pPr algn="ctr" defTabSz="40005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cs-CZ" sz="2400" dirty="0">
                <a:solidFill>
                  <a:srgbClr val="874582"/>
                </a:solidFill>
              </a:endParaRPr>
            </a:p>
            <a:p>
              <a:pPr algn="ctr" defTabSz="4000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2400" dirty="0">
                  <a:solidFill>
                    <a:srgbClr val="874582"/>
                  </a:solidFill>
                </a:rPr>
                <a:t>♦ PATRICIJOVÉ</a:t>
              </a:r>
            </a:p>
            <a:p>
              <a:pPr algn="ctr" defTabSz="4000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2400" dirty="0">
                  <a:solidFill>
                    <a:srgbClr val="874582"/>
                  </a:solidFill>
                </a:rPr>
                <a:t>urození, ze starých rodů, vlastníci půdy</a:t>
              </a:r>
            </a:p>
          </p:txBody>
        </p:sp>
      </p:grpSp>
      <p:grpSp>
        <p:nvGrpSpPr>
          <p:cNvPr id="3" name="Skupina 8"/>
          <p:cNvGrpSpPr>
            <a:grpSpLocks/>
          </p:cNvGrpSpPr>
          <p:nvPr/>
        </p:nvGrpSpPr>
        <p:grpSpPr bwMode="auto">
          <a:xfrm>
            <a:off x="6072188" y="1143000"/>
            <a:ext cx="3071812" cy="1500188"/>
            <a:chOff x="1161753" y="608483"/>
            <a:chExt cx="1400625" cy="1184871"/>
          </a:xfrm>
        </p:grpSpPr>
        <p:sp>
          <p:nvSpPr>
            <p:cNvPr id="10" name="Zaoblený obdélník 9"/>
            <p:cNvSpPr/>
            <p:nvPr/>
          </p:nvSpPr>
          <p:spPr>
            <a:xfrm>
              <a:off x="1161753" y="608483"/>
              <a:ext cx="1323175" cy="1184871"/>
            </a:xfrm>
            <a:prstGeom prst="roundRect">
              <a:avLst/>
            </a:prstGeom>
            <a:solidFill>
              <a:schemeClr val="tx1">
                <a:lumMod val="85000"/>
                <a:alpha val="90000"/>
              </a:schemeClr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Zaoblený obdélník 4"/>
            <p:cNvSpPr/>
            <p:nvPr/>
          </p:nvSpPr>
          <p:spPr>
            <a:xfrm>
              <a:off x="1161753" y="854234"/>
              <a:ext cx="1400625" cy="73474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41910" tIns="41910" rIns="41910" bIns="41910" spcCol="1270" anchor="ctr"/>
            <a:lstStyle/>
            <a:p>
              <a:pPr algn="ctr" defTabSz="4889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2400" dirty="0">
                  <a:solidFill>
                    <a:srgbClr val="874582"/>
                  </a:solidFill>
                </a:rPr>
                <a:t>♦ PLEBEJOVÉ</a:t>
              </a:r>
            </a:p>
            <a:p>
              <a:pPr algn="ctr" defTabSz="4889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2400" dirty="0">
                  <a:solidFill>
                    <a:srgbClr val="874582"/>
                  </a:solidFill>
                </a:rPr>
                <a:t>svobodní, neurození, bez politických práv         </a:t>
              </a:r>
            </a:p>
          </p:txBody>
        </p:sp>
      </p:grpSp>
      <p:cxnSp>
        <p:nvCxnSpPr>
          <p:cNvPr id="13" name="Přímá spojovací šipka 12"/>
          <p:cNvCxnSpPr/>
          <p:nvPr/>
        </p:nvCxnSpPr>
        <p:spPr>
          <a:xfrm rot="10800000">
            <a:off x="2928926" y="2000240"/>
            <a:ext cx="928694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>
            <a:off x="5286380" y="1857364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20" name="Picture 2" descr="http://upload.wikimedia.org/wikipedia/commons/thumb/3/31/Toga_%28PSF%29.png/200px-Toga_%28PSF%29.pn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14414" y="2571744"/>
            <a:ext cx="1143008" cy="2570456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" descr="http://upload.wikimedia.org/wikipedia/commons/thumb/c/cd/Boulanger_Gustave_Clarence_Rudolphe_The_Slave_Market.jpg/400px-Boulanger_Gustave_Clarence_Rudolphe_The_Slave_Market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00826" y="2822850"/>
            <a:ext cx="2643174" cy="1962556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" descr="File:Vibia Sabina (Villa Adriana) 01.jpg">
            <a:hlinkClick r:id="rId11" action="ppaction://hlinkfile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286256"/>
            <a:ext cx="1412886" cy="188090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50E599F-7FCC-462F-97F0-09D78F13D0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>
                                            <p:graphicEl>
                                              <a:dgm id="{350E599F-7FCC-462F-97F0-09D78F13D0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AB76FC4-4DE0-4338-99B5-4DF52621C9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4">
                                            <p:graphicEl>
                                              <a:dgm id="{8AB76FC4-4DE0-4338-99B5-4DF52621C96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82A756C-A676-4ADE-8FB4-0435A180BC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">
                                            <p:graphicEl>
                                              <a:dgm id="{582A756C-A676-4ADE-8FB4-0435A180BC2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build="p"/>
      <p:bldGraphic spid="4" grpId="0">
        <p:bldSub>
          <a:bldDgm bld="lvl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313" y="260350"/>
            <a:ext cx="8389937" cy="5026025"/>
          </a:xfrm>
        </p:spPr>
        <p:txBody>
          <a:bodyPr>
            <a:normAutofit lnSpcReduction="10000"/>
          </a:bodyPr>
          <a:lstStyle/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u="dbl" dirty="0" smtClean="0"/>
              <a:t>boj mezi plebeji a </a:t>
            </a:r>
            <a:r>
              <a:rPr lang="cs-CZ" u="dbl" dirty="0" err="1" smtClean="0"/>
              <a:t>patricii</a:t>
            </a:r>
            <a:r>
              <a:rPr lang="cs-CZ" dirty="0" smtClean="0"/>
              <a:t> (</a:t>
            </a:r>
            <a:r>
              <a:rPr lang="cs-CZ" i="1" dirty="0" smtClean="0"/>
              <a:t>200 let)</a:t>
            </a:r>
            <a:r>
              <a:rPr lang="cs-CZ" dirty="0" smtClean="0"/>
              <a:t>→plebejové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žádají rovnoprávnost → hrozba odchodu z Říma  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solidFill>
                  <a:srgbClr val="874582"/>
                </a:solidFill>
              </a:rPr>
              <a:t>♦ </a:t>
            </a:r>
            <a:r>
              <a:rPr lang="cs-CZ" b="1" i="1" dirty="0" smtClean="0">
                <a:solidFill>
                  <a:srgbClr val="874582"/>
                </a:solidFill>
              </a:rPr>
              <a:t>tribun lidu</a:t>
            </a:r>
            <a:r>
              <a:rPr lang="cs-CZ" dirty="0" smtClean="0">
                <a:solidFill>
                  <a:srgbClr val="874582"/>
                </a:solidFill>
              </a:rPr>
              <a:t> </a:t>
            </a:r>
            <a:r>
              <a:rPr lang="cs-CZ" dirty="0" smtClean="0"/>
              <a:t>= úředník zastupující v senátu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 plebeje,  </a:t>
            </a:r>
            <a:r>
              <a:rPr lang="cs-CZ" b="1" i="1" dirty="0" smtClean="0">
                <a:solidFill>
                  <a:srgbClr val="874582"/>
                </a:solidFill>
              </a:rPr>
              <a:t>právo veta</a:t>
            </a:r>
            <a:r>
              <a:rPr lang="cs-CZ" dirty="0" smtClean="0">
                <a:solidFill>
                  <a:srgbClr val="00B0F0"/>
                </a:solidFill>
              </a:rPr>
              <a:t> </a:t>
            </a:r>
            <a:r>
              <a:rPr lang="cs-CZ" dirty="0" smtClean="0"/>
              <a:t>(</a:t>
            </a:r>
            <a:r>
              <a:rPr lang="cs-CZ" i="1" dirty="0" smtClean="0"/>
              <a:t>zakazuji</a:t>
            </a:r>
            <a:r>
              <a:rPr lang="cs-CZ" dirty="0" smtClean="0"/>
              <a:t>), může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 znemožnit přijetí zákona.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hlavním odvětvím hospodářství </a:t>
            </a:r>
            <a:r>
              <a:rPr lang="cs-CZ" b="1" dirty="0" smtClean="0"/>
              <a:t>zemědělství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b="1" i="1" dirty="0" err="1" smtClean="0">
                <a:solidFill>
                  <a:srgbClr val="874582"/>
                </a:solidFill>
              </a:rPr>
              <a:t>villa</a:t>
            </a:r>
            <a:r>
              <a:rPr lang="cs-CZ" i="1" dirty="0" smtClean="0">
                <a:solidFill>
                  <a:srgbClr val="874582"/>
                </a:solidFill>
              </a:rPr>
              <a:t> </a:t>
            </a:r>
            <a:r>
              <a:rPr lang="cs-CZ" dirty="0" smtClean="0"/>
              <a:t>= středně velký statek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b="1" i="1" dirty="0" smtClean="0">
                <a:solidFill>
                  <a:srgbClr val="874582"/>
                </a:solidFill>
              </a:rPr>
              <a:t>latifundie</a:t>
            </a:r>
            <a:r>
              <a:rPr lang="cs-CZ" dirty="0" smtClean="0"/>
              <a:t> = velkostatek (několik </a:t>
            </a:r>
            <a:r>
              <a:rPr lang="cs-CZ" dirty="0" err="1" smtClean="0"/>
              <a:t>vill</a:t>
            </a:r>
            <a:r>
              <a:rPr lang="cs-CZ" dirty="0" smtClean="0"/>
              <a:t>), levná práce otroků 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                      </a:t>
            </a:r>
            <a:endParaRPr lang="cs-CZ" dirty="0"/>
          </a:p>
        </p:txBody>
      </p:sp>
      <p:pic>
        <p:nvPicPr>
          <p:cNvPr id="10243" name="Picture 4" descr="File:Toga Illustration.pn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5206" y="174166"/>
            <a:ext cx="1714512" cy="3086541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TextovéPole 4"/>
          <p:cNvSpPr txBox="1">
            <a:spLocks noChangeArrowheads="1"/>
          </p:cNvSpPr>
          <p:nvPr/>
        </p:nvSpPr>
        <p:spPr bwMode="auto">
          <a:xfrm>
            <a:off x="6948488" y="3573463"/>
            <a:ext cx="1800225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900" dirty="0">
                <a:hlinkClick r:id="rId4"/>
              </a:rPr>
              <a:t>http://en.wikipedia.org/wiki/File:Toga_Illustration.png</a:t>
            </a:r>
            <a:r>
              <a:rPr lang="cs-CZ" sz="900" dirty="0"/>
              <a:t> citováno 12.3.2012</a:t>
            </a:r>
          </a:p>
        </p:txBody>
      </p:sp>
      <p:pic>
        <p:nvPicPr>
          <p:cNvPr id="5" name="Picture 2" descr="File:Roman Villa Rustica Model .jpg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6" cstate="print"/>
          <a:srcRect b="21333"/>
          <a:stretch>
            <a:fillRect/>
          </a:stretch>
        </p:blipFill>
        <p:spPr bwMode="auto">
          <a:xfrm>
            <a:off x="2143125" y="4572000"/>
            <a:ext cx="3500438" cy="206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4" name="TextovéPole 5"/>
          <p:cNvSpPr txBox="1">
            <a:spLocks noChangeArrowheads="1"/>
          </p:cNvSpPr>
          <p:nvPr/>
        </p:nvSpPr>
        <p:spPr bwMode="auto">
          <a:xfrm>
            <a:off x="2000250" y="6572250"/>
            <a:ext cx="371475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900" dirty="0">
                <a:hlinkClick r:id="rId7"/>
              </a:rPr>
              <a:t>http://commons.wikimedia.org/wiki/File:Roman_Villa_Rustica_Model_.jpg</a:t>
            </a:r>
            <a:r>
              <a:rPr lang="cs-CZ" sz="900" dirty="0"/>
              <a:t> </a:t>
            </a:r>
          </a:p>
          <a:p>
            <a:endParaRPr lang="cs-CZ" sz="9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2292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sah 2"/>
          <p:cNvSpPr>
            <a:spLocks noGrp="1"/>
          </p:cNvSpPr>
          <p:nvPr>
            <p:ph idx="1"/>
          </p:nvPr>
        </p:nvSpPr>
        <p:spPr>
          <a:xfrm>
            <a:off x="214313" y="214313"/>
            <a:ext cx="8643937" cy="3357562"/>
          </a:xfrm>
        </p:spPr>
        <p:txBody>
          <a:bodyPr/>
          <a:lstStyle/>
          <a:p>
            <a:pPr marL="419100" indent="-382588" eaLnBrk="1" hangingPunct="1">
              <a:buFont typeface="Wingdings 2" pitchFamily="18" charset="2"/>
              <a:buNone/>
            </a:pPr>
            <a:r>
              <a:rPr lang="cs-CZ" b="1" smtClean="0"/>
              <a:t>   obyvatelé Říma:</a:t>
            </a:r>
          </a:p>
          <a:p>
            <a:pPr marL="419100" indent="-382588" eaLnBrk="1" hangingPunct="1">
              <a:buFont typeface="Wingdings 2" pitchFamily="18" charset="2"/>
              <a:buChar char=""/>
            </a:pPr>
            <a:r>
              <a:rPr lang="cs-CZ" i="1" smtClean="0"/>
              <a:t>nobilita </a:t>
            </a:r>
            <a:r>
              <a:rPr lang="cs-CZ" smtClean="0"/>
              <a:t>= nová bohatá vládnoucí vrstva, patricijové i plebejové </a:t>
            </a:r>
          </a:p>
          <a:p>
            <a:pPr marL="419100" indent="-382588" eaLnBrk="1" hangingPunct="1">
              <a:buFont typeface="Wingdings 2" pitchFamily="18" charset="2"/>
              <a:buChar char=""/>
            </a:pPr>
            <a:r>
              <a:rPr lang="cs-CZ" i="1" smtClean="0"/>
              <a:t>klienti </a:t>
            </a:r>
            <a:r>
              <a:rPr lang="cs-CZ" smtClean="0"/>
              <a:t>= svobodní, ale chudí občané podporovaní patrony  (bohatými Římany)</a:t>
            </a:r>
          </a:p>
          <a:p>
            <a:pPr marL="419100" indent="-382588" eaLnBrk="1" hangingPunct="1">
              <a:buFont typeface="Wingdings 2" pitchFamily="18" charset="2"/>
              <a:buChar char=""/>
            </a:pPr>
            <a:r>
              <a:rPr lang="cs-CZ" b="1" i="1" smtClean="0"/>
              <a:t> </a:t>
            </a:r>
            <a:r>
              <a:rPr lang="cs-CZ" i="1" smtClean="0"/>
              <a:t>proletariát</a:t>
            </a:r>
            <a:r>
              <a:rPr lang="cs-CZ" smtClean="0"/>
              <a:t> = chudina    </a:t>
            </a:r>
          </a:p>
          <a:p>
            <a:pPr marL="419100" indent="-382588" eaLnBrk="1" hangingPunct="1">
              <a:buFont typeface="Wingdings 2" pitchFamily="18" charset="2"/>
              <a:buNone/>
            </a:pPr>
            <a:r>
              <a:rPr lang="cs-CZ" b="1" smtClean="0"/>
              <a:t>   </a:t>
            </a:r>
          </a:p>
          <a:p>
            <a:pPr marL="419100" indent="-382588" eaLnBrk="1" hangingPunct="1">
              <a:buFont typeface="Wingdings 2" pitchFamily="18" charset="2"/>
              <a:buNone/>
            </a:pPr>
            <a:endParaRPr lang="cs-CZ" smtClean="0"/>
          </a:p>
        </p:txBody>
      </p:sp>
      <p:pic>
        <p:nvPicPr>
          <p:cNvPr id="8195" name="Picture 2" descr="drawing of different types of cloth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0" y="2917825"/>
            <a:ext cx="7586663" cy="326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TextovéPole 4"/>
          <p:cNvSpPr txBox="1">
            <a:spLocks noChangeArrowheads="1"/>
          </p:cNvSpPr>
          <p:nvPr/>
        </p:nvSpPr>
        <p:spPr bwMode="auto">
          <a:xfrm>
            <a:off x="571500" y="6143625"/>
            <a:ext cx="77152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 dirty="0" smtClean="0"/>
              <a:t>občan            matrona    senátor    císař   vojevůdce   dělník      otrok</a:t>
            </a:r>
            <a:endParaRPr lang="cs-CZ" dirty="0"/>
          </a:p>
        </p:txBody>
      </p:sp>
      <p:sp>
        <p:nvSpPr>
          <p:cNvPr id="8197" name="TextovéPole 5"/>
          <p:cNvSpPr txBox="1">
            <a:spLocks noChangeArrowheads="1"/>
          </p:cNvSpPr>
          <p:nvPr/>
        </p:nvSpPr>
        <p:spPr bwMode="auto">
          <a:xfrm>
            <a:off x="1000124" y="6500813"/>
            <a:ext cx="6429395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1100" dirty="0">
                <a:hlinkClick r:id="rId3"/>
              </a:rPr>
              <a:t>http://www.</a:t>
            </a:r>
            <a:r>
              <a:rPr lang="cs-CZ" sz="1100" dirty="0" err="1">
                <a:hlinkClick r:id="rId3"/>
              </a:rPr>
              <a:t>vroma.org</a:t>
            </a:r>
            <a:r>
              <a:rPr lang="cs-CZ" sz="1100" dirty="0">
                <a:hlinkClick r:id="rId3"/>
              </a:rPr>
              <a:t>/~</a:t>
            </a:r>
            <a:r>
              <a:rPr lang="cs-CZ" sz="1100" dirty="0" err="1">
                <a:hlinkClick r:id="rId3"/>
              </a:rPr>
              <a:t>bmcmanus</a:t>
            </a:r>
            <a:r>
              <a:rPr lang="cs-CZ" sz="1100" dirty="0">
                <a:hlinkClick r:id="rId3"/>
              </a:rPr>
              <a:t>/</a:t>
            </a:r>
            <a:r>
              <a:rPr lang="cs-CZ" sz="1100" dirty="0" err="1">
                <a:hlinkClick r:id="rId3"/>
              </a:rPr>
              <a:t>clothing.html</a:t>
            </a:r>
            <a:r>
              <a:rPr lang="cs-CZ" sz="1100" dirty="0"/>
              <a:t> citováno 12.3.2012</a:t>
            </a:r>
          </a:p>
          <a:p>
            <a:endParaRPr lang="cs-CZ" sz="11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build="p"/>
      <p:bldP spid="8196" grpId="0"/>
      <p:bldP spid="819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/>
          </p:cNvSpPr>
          <p:nvPr>
            <p:ph idx="1"/>
          </p:nvPr>
        </p:nvSpPr>
        <p:spPr>
          <a:xfrm>
            <a:off x="2500313" y="5643563"/>
            <a:ext cx="5424487" cy="482600"/>
          </a:xfrm>
        </p:spPr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45058" name="Rectangle 2"/>
          <p:cNvSpPr>
            <a:spLocks noGrp="1"/>
          </p:cNvSpPr>
          <p:nvPr>
            <p:ph type="title"/>
          </p:nvPr>
        </p:nvSpPr>
        <p:spPr>
          <a:xfrm>
            <a:off x="457200" y="6286520"/>
            <a:ext cx="8229600" cy="214314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1100" dirty="0" smtClean="0">
                <a:latin typeface="Arial" charset="0"/>
                <a:hlinkClick r:id="rId2"/>
              </a:rPr>
              <a:t>http://commons.wikimedia.org/wiki/File:Romaantiga8ic9.jpg?uselang=cs</a:t>
            </a:r>
            <a:r>
              <a:rPr lang="cs-CZ" sz="1100" dirty="0" smtClean="0">
                <a:latin typeface="Arial" charset="0"/>
              </a:rPr>
              <a:t> </a:t>
            </a:r>
            <a:r>
              <a:rPr lang="cs-CZ" sz="1100" dirty="0" smtClean="0"/>
              <a:t>citováno 12.3.2012</a:t>
            </a:r>
            <a:endParaRPr lang="cs-CZ" sz="1100" dirty="0" smtClean="0">
              <a:latin typeface="Arial" charset="0"/>
            </a:endParaRPr>
          </a:p>
        </p:txBody>
      </p:sp>
      <p:pic>
        <p:nvPicPr>
          <p:cNvPr id="14340" name="Picture 5" descr="File:Romaantiga8ic9.jpg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8" y="469900"/>
            <a:ext cx="8396287" cy="573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TextovéPole 4"/>
          <p:cNvSpPr txBox="1">
            <a:spLocks noChangeArrowheads="1"/>
          </p:cNvSpPr>
          <p:nvPr/>
        </p:nvSpPr>
        <p:spPr bwMode="auto">
          <a:xfrm>
            <a:off x="428625" y="500063"/>
            <a:ext cx="471487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dirty="0">
                <a:latin typeface="Baskerville Old Face" pitchFamily="18" charset="0"/>
              </a:rPr>
              <a:t>FORUM ROMANUM</a:t>
            </a:r>
          </a:p>
          <a:p>
            <a:r>
              <a:rPr lang="cs-CZ" sz="2400" dirty="0">
                <a:latin typeface="Baskerville Old Face" pitchFamily="18" charset="0"/>
              </a:rPr>
              <a:t> náměstí, shromažďovací místo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6237288"/>
            <a:ext cx="8278812" cy="62071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1400" dirty="0" smtClean="0">
                <a:hlinkClick r:id="rId2"/>
              </a:rPr>
              <a:t>http://commons.wikimedia.org/wiki/File:Roman_forum_sketch_up_model.png?uselang=cs</a:t>
            </a:r>
            <a:r>
              <a:rPr lang="cs-CZ" sz="1400" dirty="0" smtClean="0"/>
              <a:t> citováno 12.3.2012</a:t>
            </a:r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704832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mtClean="0"/>
              <a:t>model Fóra Romana </a:t>
            </a:r>
            <a:endParaRPr lang="cs-CZ"/>
          </a:p>
        </p:txBody>
      </p:sp>
      <p:pic>
        <p:nvPicPr>
          <p:cNvPr id="15364" name="Picture 5" descr="File:Roman forum sketch up model.png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071563"/>
            <a:ext cx="9144000" cy="508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/>
          </p:cNvSpPr>
          <p:nvPr>
            <p:ph type="subTitle" idx="1"/>
          </p:nvPr>
        </p:nvSpPr>
        <p:spPr>
          <a:xfrm>
            <a:off x="214313" y="5072063"/>
            <a:ext cx="8358187" cy="357187"/>
          </a:xfrm>
        </p:spPr>
        <p:txBody>
          <a:bodyPr/>
          <a:lstStyle/>
          <a:p>
            <a:pPr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cs-CZ" sz="1300" dirty="0" smtClean="0">
                <a:latin typeface="Arial" charset="0"/>
                <a:hlinkClick r:id="rId2"/>
              </a:rPr>
              <a:t>http://cs.wikipedia.org/wiki/Soubor:Forum_Romanum_panorama_2.jpg</a:t>
            </a:r>
            <a:r>
              <a:rPr lang="cs-CZ" sz="1300" dirty="0" smtClean="0">
                <a:latin typeface="Arial" charset="0"/>
              </a:rPr>
              <a:t> </a:t>
            </a:r>
            <a:r>
              <a:rPr lang="cs-CZ" sz="1400" dirty="0" smtClean="0"/>
              <a:t>citováno 12.3.2012</a:t>
            </a:r>
            <a:endParaRPr lang="cs-CZ" sz="1300" dirty="0" smtClean="0">
              <a:latin typeface="Arial" charset="0"/>
            </a:endParaRPr>
          </a:p>
        </p:txBody>
      </p:sp>
      <p:sp>
        <p:nvSpPr>
          <p:cNvPr id="32770" name="Rectangle 2"/>
          <p:cNvSpPr>
            <a:spLocks noGrp="1"/>
          </p:cNvSpPr>
          <p:nvPr>
            <p:ph type="ctrTitle"/>
          </p:nvPr>
        </p:nvSpPr>
        <p:spPr>
          <a:xfrm>
            <a:off x="457200" y="428605"/>
            <a:ext cx="8305800" cy="714379"/>
          </a:xfrm>
        </p:spPr>
        <p:txBody>
          <a:bodyPr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cs-CZ" sz="3600" smtClean="0">
                <a:solidFill>
                  <a:srgbClr val="C00000"/>
                </a:solidFill>
                <a:latin typeface="Baskerville Old Face" pitchFamily="18" charset="0"/>
              </a:rPr>
              <a:t>dnešní podoba </a:t>
            </a:r>
          </a:p>
        </p:txBody>
      </p:sp>
      <p:pic>
        <p:nvPicPr>
          <p:cNvPr id="16388" name="Picture 5" descr="Soubor:Forum Romanum panorama 2.jpg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00188"/>
            <a:ext cx="8759825" cy="334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Zástupný symbol pro obsah 1"/>
          <p:cNvSpPr>
            <a:spLocks noGrp="1"/>
          </p:cNvSpPr>
          <p:nvPr>
            <p:ph idx="1"/>
          </p:nvPr>
        </p:nvSpPr>
        <p:spPr>
          <a:xfrm>
            <a:off x="0" y="5949950"/>
            <a:ext cx="8686800" cy="146050"/>
          </a:xfrm>
        </p:spPr>
        <p:txBody>
          <a:bodyPr/>
          <a:lstStyle/>
          <a:p>
            <a:r>
              <a:rPr lang="cs-CZ" sz="1000" dirty="0" smtClean="0">
                <a:hlinkClick r:id="rId2"/>
              </a:rPr>
              <a:t>http://cs.wikipedia.org/wiki/Soubor:ForumRomana1.jpg</a:t>
            </a:r>
            <a:r>
              <a:rPr lang="cs-CZ" sz="1000" dirty="0" smtClean="0"/>
              <a:t> citováno 12.3.2012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pic>
        <p:nvPicPr>
          <p:cNvPr id="17412" name="Picture 2" descr="Soubor:ForumRomana1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268413"/>
            <a:ext cx="9144000" cy="449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57158" y="1071546"/>
            <a:ext cx="8329642" cy="5024454"/>
          </a:xfrm>
        </p:spPr>
        <p:txBody>
          <a:bodyPr/>
          <a:lstStyle/>
          <a:p>
            <a:r>
              <a:rPr lang="cs-CZ" sz="1400" dirty="0" smtClean="0">
                <a:hlinkClick r:id="rId2"/>
              </a:rPr>
              <a:t>http://cs.wikipedia.org/wiki/Soubor:Vexilloid_of_the_Roman_Empire.svg</a:t>
            </a:r>
            <a:r>
              <a:rPr lang="cs-CZ" sz="1400" dirty="0" smtClean="0"/>
              <a:t> citováno 12.3.2012</a:t>
            </a:r>
          </a:p>
          <a:p>
            <a:r>
              <a:rPr lang="cs-CZ" sz="1400" dirty="0" smtClean="0">
                <a:hlinkClick r:id="rId3"/>
              </a:rPr>
              <a:t>http://cs.wikipedia.org/wiki/Otrok%C3%A1%C5%99stv%C3%AD</a:t>
            </a:r>
            <a:r>
              <a:rPr lang="cs-CZ" sz="1400" dirty="0" smtClean="0"/>
              <a:t> citováno 12.3.2012</a:t>
            </a:r>
          </a:p>
          <a:p>
            <a:r>
              <a:rPr lang="cs-CZ" sz="1400" dirty="0" smtClean="0">
                <a:hlinkClick r:id="rId4"/>
              </a:rPr>
              <a:t>http://en.wikipedia.org/wiki/File:Vibia_Sabina_(Villa_Adriana)_01.jpg</a:t>
            </a:r>
            <a:r>
              <a:rPr lang="cs-CZ" sz="1400" dirty="0" smtClean="0"/>
              <a:t> citováno 12.3.2012</a:t>
            </a:r>
          </a:p>
          <a:p>
            <a:r>
              <a:rPr lang="cs-CZ" sz="1400" dirty="0" smtClean="0">
                <a:hlinkClick r:id="rId5"/>
              </a:rPr>
              <a:t>http://cs.wikipedia.org/wiki/Soubor:ForumRomana1.jpg</a:t>
            </a:r>
            <a:r>
              <a:rPr lang="cs-CZ" sz="1400" dirty="0" smtClean="0"/>
              <a:t> citováno 12.3.2012</a:t>
            </a:r>
          </a:p>
          <a:p>
            <a:r>
              <a:rPr lang="cs-CZ" sz="1400" dirty="0" smtClean="0">
                <a:latin typeface="Arial" charset="0"/>
                <a:hlinkClick r:id="rId6"/>
              </a:rPr>
              <a:t>http://cs.wikipedia.org/wiki/Soubor:Forum_Romanum_panorama_2.jpg</a:t>
            </a:r>
            <a:r>
              <a:rPr lang="cs-CZ" sz="1400" dirty="0" smtClean="0">
                <a:latin typeface="Arial" charset="0"/>
              </a:rPr>
              <a:t> </a:t>
            </a:r>
            <a:r>
              <a:rPr lang="cs-CZ" sz="1600" dirty="0" smtClean="0"/>
              <a:t>citováno 12.3.2012</a:t>
            </a:r>
          </a:p>
          <a:p>
            <a:r>
              <a:rPr lang="cs-CZ" sz="1400" dirty="0" smtClean="0">
                <a:hlinkClick r:id="rId7"/>
              </a:rPr>
              <a:t>http://commons.wikimedia.org/wiki/File:Roman_forum_sketch_up_model.png?uselang=cs</a:t>
            </a:r>
            <a:r>
              <a:rPr lang="cs-CZ" sz="1400" dirty="0" smtClean="0"/>
              <a:t> citováno 12.3.2012</a:t>
            </a:r>
          </a:p>
          <a:p>
            <a:r>
              <a:rPr lang="cs-CZ" sz="1400" dirty="0" smtClean="0">
                <a:latin typeface="Arial" charset="0"/>
                <a:hlinkClick r:id="rId8"/>
              </a:rPr>
              <a:t>http://commons.wikimedia.org/wiki/File:Romaantiga8ic9.jpg?uselang=cs</a:t>
            </a:r>
            <a:r>
              <a:rPr lang="cs-CZ" sz="1400" dirty="0" smtClean="0">
                <a:latin typeface="Arial" charset="0"/>
              </a:rPr>
              <a:t> </a:t>
            </a:r>
            <a:r>
              <a:rPr lang="cs-CZ" sz="1400" dirty="0" smtClean="0"/>
              <a:t>citováno 12.3.2012</a:t>
            </a:r>
          </a:p>
          <a:p>
            <a:r>
              <a:rPr lang="cs-CZ" sz="1400" dirty="0" smtClean="0">
                <a:hlinkClick r:id="rId9"/>
              </a:rPr>
              <a:t>http://commons.wikimedia.org/wiki/File:Roman_Villa_Rustica_Model_.jpg</a:t>
            </a:r>
            <a:r>
              <a:rPr lang="cs-CZ" sz="1400" dirty="0" smtClean="0"/>
              <a:t>  citováno 5.3.2012</a:t>
            </a:r>
          </a:p>
          <a:p>
            <a:r>
              <a:rPr lang="cs-CZ" sz="1400" dirty="0" smtClean="0">
                <a:hlinkClick r:id="rId10"/>
              </a:rPr>
              <a:t>http://en.wikipedia.org/wiki/File:Toga_Illustration.png</a:t>
            </a:r>
            <a:r>
              <a:rPr lang="cs-CZ" sz="1400" dirty="0" smtClean="0"/>
              <a:t> citováno 12.3.2012</a:t>
            </a:r>
          </a:p>
          <a:p>
            <a:r>
              <a:rPr lang="cs-CZ" sz="1400" dirty="0" smtClean="0">
                <a:hlinkClick r:id="rId11"/>
              </a:rPr>
              <a:t>http://www.</a:t>
            </a:r>
            <a:r>
              <a:rPr lang="cs-CZ" sz="1400" dirty="0" err="1" smtClean="0">
                <a:hlinkClick r:id="rId11"/>
              </a:rPr>
              <a:t>vroma.org</a:t>
            </a:r>
            <a:r>
              <a:rPr lang="cs-CZ" sz="1400" dirty="0" smtClean="0">
                <a:hlinkClick r:id="rId11"/>
              </a:rPr>
              <a:t>/~</a:t>
            </a:r>
            <a:r>
              <a:rPr lang="cs-CZ" sz="1400" dirty="0" err="1" smtClean="0">
                <a:hlinkClick r:id="rId11"/>
              </a:rPr>
              <a:t>bmcmanus</a:t>
            </a:r>
            <a:r>
              <a:rPr lang="cs-CZ" sz="1400" dirty="0" smtClean="0">
                <a:hlinkClick r:id="rId11"/>
              </a:rPr>
              <a:t>/</a:t>
            </a:r>
            <a:r>
              <a:rPr lang="cs-CZ" sz="1400" dirty="0" err="1" smtClean="0">
                <a:hlinkClick r:id="rId11"/>
              </a:rPr>
              <a:t>clothing.html</a:t>
            </a:r>
            <a:r>
              <a:rPr lang="cs-CZ" sz="1400" dirty="0" smtClean="0">
                <a:hlinkClick r:id="rId11"/>
              </a:rPr>
              <a:t> citováno 12.3.2012</a:t>
            </a:r>
            <a:endParaRPr lang="cs-CZ" sz="1400" dirty="0" smtClean="0"/>
          </a:p>
          <a:p>
            <a:r>
              <a:rPr lang="cs-CZ" sz="1400" dirty="0" smtClean="0">
                <a:hlinkClick r:id="rId12"/>
              </a:rPr>
              <a:t>http://en.wikipedia.org/wiki/File:Toga_(PSF).png</a:t>
            </a:r>
            <a:r>
              <a:rPr lang="cs-CZ" sz="1400" dirty="0" smtClean="0"/>
              <a:t> citováno 12.3.2012</a:t>
            </a:r>
          </a:p>
          <a:p>
            <a:r>
              <a:rPr lang="cs-CZ" sz="1400" dirty="0" smtClean="0">
                <a:hlinkClick r:id="rId13"/>
              </a:rPr>
              <a:t>http://cs.wikipedia.org/wiki/Soubor:Maccari-Cicero.jpg</a:t>
            </a:r>
            <a:r>
              <a:rPr lang="cs-CZ" sz="1400" dirty="0" smtClean="0"/>
              <a:t> citováno 12.3.2012</a:t>
            </a:r>
          </a:p>
          <a:p>
            <a:r>
              <a:rPr lang="cs-CZ" sz="1400" dirty="0" smtClean="0">
                <a:hlinkClick r:id="rId14"/>
              </a:rPr>
              <a:t>http://commons.wikimedia.org/wiki/File:Meyers_b10_s0120a.jpg</a:t>
            </a:r>
            <a:r>
              <a:rPr lang="cs-CZ" sz="1400" dirty="0" smtClean="0"/>
              <a:t> citováno </a:t>
            </a:r>
            <a:r>
              <a:rPr lang="cs-CZ" sz="1400" dirty="0" smtClean="0"/>
              <a:t>12.3.2012</a:t>
            </a:r>
          </a:p>
          <a:p>
            <a:r>
              <a:rPr lang="cs-CZ" sz="1400" dirty="0" smtClean="0"/>
              <a:t>http://office.</a:t>
            </a:r>
            <a:r>
              <a:rPr lang="cs-CZ" sz="1400" dirty="0" err="1" smtClean="0"/>
              <a:t>microsoft.com</a:t>
            </a:r>
            <a:r>
              <a:rPr lang="cs-CZ" sz="1400" dirty="0" smtClean="0"/>
              <a:t>/</a:t>
            </a:r>
            <a:r>
              <a:rPr lang="cs-CZ" sz="1400" dirty="0" err="1" smtClean="0"/>
              <a:t>cs</a:t>
            </a:r>
            <a:r>
              <a:rPr lang="cs-CZ" sz="1400" dirty="0" smtClean="0"/>
              <a:t>-</a:t>
            </a:r>
            <a:r>
              <a:rPr lang="cs-CZ" sz="1400" dirty="0" err="1" smtClean="0"/>
              <a:t>cz</a:t>
            </a:r>
            <a:r>
              <a:rPr lang="cs-CZ" sz="1400" dirty="0" smtClean="0"/>
              <a:t>/</a:t>
            </a:r>
            <a:r>
              <a:rPr lang="cs-CZ" sz="1400" dirty="0" err="1" smtClean="0"/>
              <a:t>images</a:t>
            </a:r>
            <a:r>
              <a:rPr lang="cs-CZ" sz="1400" smtClean="0"/>
              <a:t>/</a:t>
            </a:r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>
              <a:latin typeface="Arial" charset="0"/>
            </a:endParaRPr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76270"/>
          </a:xfrm>
        </p:spPr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Vlastní 4">
      <a:dk1>
        <a:srgbClr val="FFC000"/>
      </a:dk1>
      <a:lt1>
        <a:sysClr val="window" lastClr="FFFFFF"/>
      </a:lt1>
      <a:dk2>
        <a:srgbClr val="FFFF00"/>
      </a:dk2>
      <a:lt2>
        <a:srgbClr val="E7DEC9"/>
      </a:lt2>
      <a:accent1>
        <a:srgbClr val="C32D2E"/>
      </a:accent1>
      <a:accent2>
        <a:srgbClr val="FEB80A"/>
      </a:accent2>
      <a:accent3>
        <a:srgbClr val="C32D2E"/>
      </a:accent3>
      <a:accent4>
        <a:srgbClr val="FFFF00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969</TotalTime>
  <Words>383</Words>
  <Application>Microsoft Office PowerPoint</Application>
  <PresentationFormat>Předvádění na obrazovce (4:3)</PresentationFormat>
  <Paragraphs>106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Papír</vt:lpstr>
      <vt:lpstr>Název školy: ZŠ Klášterec nad Ohří, Krátká 676 Autor: Lenka Špillerová Název materiálu: VY_32_INOVACE_16-35_ Řím v době rané republiky Číslo projektu: CZ.1.07/1.4.00/21.1115  </vt:lpstr>
      <vt:lpstr>Období rané republiky</vt:lpstr>
      <vt:lpstr>Snímek 3</vt:lpstr>
      <vt:lpstr>Snímek 4</vt:lpstr>
      <vt:lpstr>Snímek 5</vt:lpstr>
      <vt:lpstr>Snímek 6</vt:lpstr>
      <vt:lpstr>Snímek 7</vt:lpstr>
      <vt:lpstr>Snímek 8</vt:lpstr>
      <vt:lpstr>http://commons.wikimedia.org/wiki/File:Romaantiga8ic9.jpg?uselang=cs citováno 12.3.2012</vt:lpstr>
      <vt:lpstr>model Fóra Romana </vt:lpstr>
      <vt:lpstr>dnešní podoba </vt:lpstr>
      <vt:lpstr>Snímek 12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Období republiky (od r.510 př.n.l) </dc:title>
  <cp:lastModifiedBy>Uživatel</cp:lastModifiedBy>
  <cp:revision>51</cp:revision>
  <dcterms:modified xsi:type="dcterms:W3CDTF">2012-06-15T22:53:49Z</dcterms:modified>
</cp:coreProperties>
</file>