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314" r:id="rId2"/>
    <p:sldId id="256" r:id="rId3"/>
    <p:sldId id="258" r:id="rId4"/>
    <p:sldId id="311" r:id="rId5"/>
    <p:sldId id="312" r:id="rId6"/>
    <p:sldId id="302" r:id="rId7"/>
    <p:sldId id="259" r:id="rId8"/>
    <p:sldId id="313" r:id="rId9"/>
    <p:sldId id="303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F7C32967-B5DD-4207-B128-6D0374F476B5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E6439BC8-28E0-4A92-BE35-0E90B200A0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2E0622-9885-43D3-B758-B05659569BA3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5ACAC-5C54-4B33-AC81-5A29A6B79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1DA47-0E49-42EB-9A2F-04F012A83CAD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13458-59A0-40F6-9184-997FB1A84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06245-401C-4EFF-84F8-719DDAC6587F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DC6BED-3D58-4230-89DD-621271119D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D26E3-1364-4B32-8DE3-AEEB42BFDD3C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FEE629-50EA-47C3-9633-54504797D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F1367-13B9-42B7-B5BA-C120ACDCD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AC561-BC04-455A-B554-AC04BDEC6E59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12E05-88D7-4095-A43B-370FE4A2AA8B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F184D-9B74-48B3-9A57-78D8756E89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EC4109-3022-4477-89E7-9753F38847CB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FA2F1-6023-41FB-8000-EA0CAC0680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B36F5-ED5B-414A-9CD5-82D4F0846746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98E1C0-AF48-4AAB-9B92-1538457301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6CE28C-F235-405F-BD01-5DFBDAC2E134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80F2C0-578E-4A0B-83B7-D89CFD0AAF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73CEE-5855-4046-AC69-F7B7583D3E25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A37B0-091A-404C-85D9-82AE52685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D3961B-3F3A-4572-AD98-7C818F3F9E16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BE858-C9E3-40EF-9CA1-B7DDB190C4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BACB0E1C-7212-46E6-9B12-60BE8C620009}" type="datetimeFigureOut">
              <a:rPr lang="cs-CZ"/>
              <a:pPr>
                <a:defRPr/>
              </a:pPr>
              <a:t>15.6.2012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  <a:latin typeface="Arial" charset="0"/>
              </a:defRPr>
            </a:lvl1pPr>
          </a:lstStyle>
          <a:p>
            <a:pPr>
              <a:defRPr/>
            </a:pPr>
            <a:fld id="{919BB1F2-D430-4561-A721-BE3F0E0E4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15" r:id="rId2"/>
    <p:sldLayoutId id="2147483824" r:id="rId3"/>
    <p:sldLayoutId id="2147483816" r:id="rId4"/>
    <p:sldLayoutId id="2147483825" r:id="rId5"/>
    <p:sldLayoutId id="2147483817" r:id="rId6"/>
    <p:sldLayoutId id="2147483818" r:id="rId7"/>
    <p:sldLayoutId id="2147483819" r:id="rId8"/>
    <p:sldLayoutId id="2147483820" r:id="rId9"/>
    <p:sldLayoutId id="2147483821" r:id="rId10"/>
    <p:sldLayoutId id="214748382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8/83/Vexilloid_of_the_Roman_Empire.sv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a/af/Istanbul_-_Museo_archeol._-_Diocleziano_%28284-305_d.C.%29_-_Foto_G._Dall%27Orto_28-5-200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Istanbul_-_Museo_archeol._-_Diocleziano_(284-305_d.C.)_-_Foto_G._Dall%27Orto_28-5-2006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a/a6/Constantine_multiple_CdM_Beistegui_233.jpg" TargetMode="External"/><Relationship Id="rId3" Type="http://schemas.openxmlformats.org/officeDocument/2006/relationships/image" Target="../media/image7.jpeg"/><Relationship Id="rId7" Type="http://schemas.openxmlformats.org/officeDocument/2006/relationships/hyperlink" Target="http://cs.wikipedia.org/wiki/Soubor:Byzantinischer_Mosaizist_um_1000_002.jpg" TargetMode="External"/><Relationship Id="rId12" Type="http://schemas.openxmlformats.org/officeDocument/2006/relationships/image" Target="../media/image10.jpeg"/><Relationship Id="rId2" Type="http://schemas.openxmlformats.org/officeDocument/2006/relationships/hyperlink" Target="//upload.wikimedia.org/wikipedia/commons/6/6f/Konstantinus_I.%2C_centenionali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hyperlink" Target="http://cs.wikipedia.org/wiki/Soubor:Nicaea_icon.jpg" TargetMode="External"/><Relationship Id="rId5" Type="http://schemas.openxmlformats.org/officeDocument/2006/relationships/hyperlink" Target="//upload.wikimedia.org/wikipedia/commons/3/3e/Byzantinischer_Mosaizist_um_1000_002.jpg" TargetMode="External"/><Relationship Id="rId10" Type="http://schemas.openxmlformats.org/officeDocument/2006/relationships/hyperlink" Target="http://cs.wikipedia.org/wiki/Soubor:Constantine_multiple_CdM_Beistegui_233.jpg" TargetMode="External"/><Relationship Id="rId4" Type="http://schemas.openxmlformats.org/officeDocument/2006/relationships/hyperlink" Target="http://cs.wikipedia.org/wiki/Soubor:Konstantinus_I.,_centenionalis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4/The_Roman_Empire_ca_400_AD.png" TargetMode="External"/><Relationship Id="rId2" Type="http://schemas.openxmlformats.org/officeDocument/2006/relationships/hyperlink" Target="http://cs.wikipedia.org/wiki/Soubor:The_Roman_Empire_ca_400_AD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7" Type="http://schemas.openxmlformats.org/officeDocument/2006/relationships/hyperlink" Target="http://cs.wikipedia.org/wiki/Z%C3%A1pado%C5%99%C3%ADmsk%C3%A1_%C5%99%C3%AD%C5%A1e" TargetMode="External"/><Relationship Id="rId2" Type="http://schemas.openxmlformats.org/officeDocument/2006/relationships/hyperlink" Target="//upload.wikimedia.org/wikipedia/commons/b/b2/Byzantine_Empire_animated2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hyperlink" Target="http://cs.wikipedia.org/wiki/Soubor:Extent_of_Western_Roman_Empire_395.png" TargetMode="External"/><Relationship Id="rId4" Type="http://schemas.openxmlformats.org/officeDocument/2006/relationships/hyperlink" Target="http://cs.wikipedia.org/wiki/Soubor:Byzantine_Empire_animated2.gi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hyperlink" Target="http://cs.wikipedia.org/wiki/Attila" TargetMode="External"/><Relationship Id="rId2" Type="http://schemas.openxmlformats.org/officeDocument/2006/relationships/hyperlink" Target="//upload.wikimedia.org/wikipedia/commons/2/2d/Hunne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://cs.wikipedia.org/wiki/Soubor:Atli.jpg" TargetMode="External"/><Relationship Id="rId4" Type="http://schemas.openxmlformats.org/officeDocument/2006/relationships/hyperlink" Target="http://cs.wikipedia.org/wiki/Soubor:Hunnen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hyperlink" Target="http://upload.wikimedia.org/wikipedia/commons/6/6e/Odoakar.jpg" TargetMode="External"/><Relationship Id="rId7" Type="http://schemas.openxmlformats.org/officeDocument/2006/relationships/hyperlink" Target="//upload.wikimedia.org/wikipedia/commons/c/c4/Costantinopoli_nel_medioevo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mulusAugustus.jpg" TargetMode="Externa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c/c6/RomulusAugustus.jpg" TargetMode="External"/><Relationship Id="rId9" Type="http://schemas.openxmlformats.org/officeDocument/2006/relationships/hyperlink" Target="http://cs.wikipedia.org/wiki/Soubor:Costantinopoli_nel_medioevo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d/Invasions_of_the_Roman_Empire_1.png" TargetMode="External"/><Relationship Id="rId2" Type="http://schemas.openxmlformats.org/officeDocument/2006/relationships/hyperlink" Target="http://en.wikipedia.org/wiki/File:Invasions_of_the_Roman_Empire_1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ttila%20citov&#225;no%204.4.2012" TargetMode="External"/><Relationship Id="rId13" Type="http://schemas.openxmlformats.org/officeDocument/2006/relationships/hyperlink" Target="http://cs.wikipedia.org/wiki/Z%C3%A1pado%C5%99%C3%ADmsk%C3%A1_%C5%99%C3%AD%C5%A1e" TargetMode="External"/><Relationship Id="rId3" Type="http://schemas.openxmlformats.org/officeDocument/2006/relationships/hyperlink" Target="http://cs.wikipedia.org/wiki/Soubor:Istanbul_-_Museo_archeol._-_Diocleziano_(284-305_d.C.)_-_Foto_G._Dall'Orto_28-5-2006.jpg" TargetMode="External"/><Relationship Id="rId7" Type="http://schemas.openxmlformats.org/officeDocument/2006/relationships/hyperlink" Target="http://cs.wikipedia.org/wiki/Soubor:Costantinopoli_nel_medioevo.jpg" TargetMode="External"/><Relationship Id="rId12" Type="http://schemas.openxmlformats.org/officeDocument/2006/relationships/hyperlink" Target="http://cs.wikipedia.org/wiki/Soubor:Konstantinus_I.,_centenionalis.jpg" TargetMode="External"/><Relationship Id="rId2" Type="http://schemas.openxmlformats.org/officeDocument/2006/relationships/hyperlink" Target="http://cs.wikipedia.org/wiki/Soubor:Vexilloid_of_the_Roman_Empire.svg" TargetMode="External"/><Relationship Id="rId16" Type="http://schemas.openxmlformats.org/officeDocument/2006/relationships/hyperlink" Target="http://cs.wikipedia.org/wiki/Soubor:Constantine_multiple_CdM_Beistegui_23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RomulusAugustus.jpg" TargetMode="External"/><Relationship Id="rId11" Type="http://schemas.openxmlformats.org/officeDocument/2006/relationships/hyperlink" Target="http://cs.wikipedia.org/wiki/Soubor:The_Roman_Empire_ca_400_AD.png" TargetMode="External"/><Relationship Id="rId5" Type="http://schemas.openxmlformats.org/officeDocument/2006/relationships/hyperlink" Target="http://upload.wikimedia.org/wikipedia/commons/6/6e/Odoakar.jpg%20citov&#225;no%204.4.201" TargetMode="External"/><Relationship Id="rId15" Type="http://schemas.openxmlformats.org/officeDocument/2006/relationships/hyperlink" Target="http://cs.wikipedia.org/wiki/Soubor:Byzantinischer_Mosaizist_um_1000_002.jpg" TargetMode="External"/><Relationship Id="rId10" Type="http://schemas.openxmlformats.org/officeDocument/2006/relationships/hyperlink" Target="http://cs.wikipedia.org/wiki/Soubor:Byzantine_Empire_animated2.gif" TargetMode="External"/><Relationship Id="rId4" Type="http://schemas.openxmlformats.org/officeDocument/2006/relationships/hyperlink" Target="http://en.wikipedia.org/wiki/File:Invasions_of_the_Roman_Empire_1.png" TargetMode="External"/><Relationship Id="rId9" Type="http://schemas.openxmlformats.org/officeDocument/2006/relationships/hyperlink" Target="http://cs.wikipedia.org/wiki/Soubor:Hunnen.jpg" TargetMode="External"/><Relationship Id="rId14" Type="http://schemas.openxmlformats.org/officeDocument/2006/relationships/hyperlink" Target="http://cs.wikipedia.org/wiki/Soubor:Nicaea_ic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123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50" y="500063"/>
            <a:ext cx="8534722" cy="2428875"/>
          </a:xfrm>
        </p:spPr>
        <p:txBody>
          <a:bodyPr/>
          <a:lstStyle/>
          <a:p>
            <a:pPr algn="l">
              <a:defRPr/>
            </a:pP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1" i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1" i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i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b="1" i="1" err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1" i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VY_32_INOVACE_19-35_Pozdní císařství</a:t>
            </a: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b="1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smtClean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/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 a zápisu.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mtClean="0"/>
              <a:t>Pozdní císařství</a:t>
            </a:r>
          </a:p>
        </p:txBody>
      </p:sp>
      <p:pic>
        <p:nvPicPr>
          <p:cNvPr id="6147" name="Picture 5" descr="Soubor:Vexilloid of the Roman Empir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3716338"/>
            <a:ext cx="2244725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268413"/>
            <a:ext cx="8642350" cy="53038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200" b="1" smtClean="0"/>
              <a:t>císař Diocletianus </a:t>
            </a:r>
            <a:r>
              <a:rPr lang="cs-CZ" sz="3200" smtClean="0"/>
              <a:t>(konec 3.stol)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smtClean="0"/>
              <a:t>zavedl  </a:t>
            </a:r>
            <a:r>
              <a:rPr lang="cs-CZ" sz="3200" b="1" i="1" smtClean="0"/>
              <a:t>dominát </a:t>
            </a:r>
            <a:r>
              <a:rPr lang="cs-CZ" sz="3200" smtClean="0"/>
              <a:t>= nová forma vlády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i="1" smtClean="0"/>
              <a:t>dominus</a:t>
            </a:r>
            <a:r>
              <a:rPr lang="cs-CZ" sz="3200" smtClean="0"/>
              <a:t> = císař neomezený vládce</a:t>
            </a:r>
            <a:r>
              <a:rPr lang="cs-CZ" sz="3200" b="1" i="1" smtClean="0"/>
              <a:t>, </a:t>
            </a:r>
            <a:r>
              <a:rPr lang="cs-CZ" sz="3200" b="1" smtClean="0"/>
              <a:t>pán a bůh</a:t>
            </a:r>
          </a:p>
          <a:p>
            <a:pPr eaLnBrk="1" hangingPunct="1">
              <a:buFont typeface="Wingdings 2" pitchFamily="18" charset="2"/>
              <a:buNone/>
            </a:pPr>
            <a:endParaRPr lang="cs-CZ" sz="3200" smtClean="0"/>
          </a:p>
          <a:p>
            <a:pPr eaLnBrk="1" hangingPunct="1">
              <a:buFontTx/>
              <a:buChar char="-"/>
            </a:pPr>
            <a:r>
              <a:rPr lang="cs-CZ" sz="3200" smtClean="0"/>
              <a:t>všichni platí daně</a:t>
            </a:r>
          </a:p>
          <a:p>
            <a:pPr eaLnBrk="1" hangingPunct="1">
              <a:buFontTx/>
              <a:buChar char="-"/>
            </a:pPr>
            <a:r>
              <a:rPr lang="cs-CZ" sz="3200" smtClean="0"/>
              <a:t>pronásledování křesťanů</a:t>
            </a:r>
          </a:p>
          <a:p>
            <a:pPr eaLnBrk="1" hangingPunct="1">
              <a:buFont typeface="Arial" pitchFamily="34" charset="0"/>
              <a:buNone/>
            </a:pPr>
            <a:endParaRPr lang="cs-CZ" sz="23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36904" cy="648072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b="1" u="sng" smtClean="0"/>
              <a:t/>
            </a:r>
            <a:br>
              <a:rPr lang="cs-CZ" sz="3600" b="1" u="sng" smtClean="0"/>
            </a:br>
            <a:r>
              <a:rPr lang="cs-CZ" sz="3600" b="1" u="sng" smtClean="0"/>
              <a:t/>
            </a:r>
            <a:br>
              <a:rPr lang="cs-CZ" sz="3600" b="1" u="sng" smtClean="0"/>
            </a:br>
            <a:r>
              <a:rPr lang="cs-CZ" sz="3600" b="1" smtClean="0"/>
              <a:t/>
            </a:r>
            <a:br>
              <a:rPr lang="cs-CZ" sz="3600" b="1" smtClean="0"/>
            </a:br>
            <a:r>
              <a:rPr lang="cs-CZ" sz="3600" b="1" smtClean="0"/>
              <a:t/>
            </a:r>
            <a:br>
              <a:rPr lang="cs-CZ" sz="3600" b="1" smtClean="0"/>
            </a:br>
            <a:r>
              <a:rPr lang="cs-CZ" sz="3600" b="1" smtClean="0"/>
              <a:t/>
            </a:r>
            <a:br>
              <a:rPr lang="cs-CZ" sz="3600" b="1" smtClean="0"/>
            </a:br>
            <a:r>
              <a:rPr lang="cs-CZ" sz="4000" b="1" smtClean="0"/>
              <a:t>OBDOBÍ DOMINÁTU</a:t>
            </a:r>
            <a:endParaRPr lang="cs-CZ" sz="4000"/>
          </a:p>
        </p:txBody>
      </p:sp>
      <p:sp>
        <p:nvSpPr>
          <p:cNvPr id="7172" name="Obdélník 4"/>
          <p:cNvSpPr>
            <a:spLocks noChangeArrowheads="1"/>
          </p:cNvSpPr>
          <p:nvPr/>
        </p:nvSpPr>
        <p:spPr bwMode="auto">
          <a:xfrm>
            <a:off x="2286000" y="6072188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800"/>
          </a:p>
        </p:txBody>
      </p:sp>
      <p:pic>
        <p:nvPicPr>
          <p:cNvPr id="24586" name="Picture 10" descr="Soubor:Istanbul - Museo archeol. - Diocleziano (284-305 d.C.) - Foto G. Dall'Orto 28-5-20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9216" r="12150" b="31896"/>
          <a:stretch>
            <a:fillRect/>
          </a:stretch>
        </p:blipFill>
        <p:spPr bwMode="auto">
          <a:xfrm>
            <a:off x="5796136" y="2996952"/>
            <a:ext cx="3024336" cy="349252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435600" y="6165850"/>
            <a:ext cx="3168650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4"/>
              </a:rPr>
              <a:t>http://cs.wikipedia.org/wiki/Soubor:Istanbul_-_Museo_archeol._-_Diocleziano_(284-305_d.C.)_-_Foto_G._Dall%27Orto_28-5-2006.jpg</a:t>
            </a:r>
            <a:r>
              <a:rPr lang="cs-CZ" sz="900"/>
              <a:t> citováno 6.4.2012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6" dur="2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875"/>
            <a:ext cx="6875463" cy="5159375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cs-CZ" sz="2800" smtClean="0">
                <a:solidFill>
                  <a:srgbClr val="FFC000"/>
                </a:solidFill>
              </a:rPr>
              <a:t> ◊ </a:t>
            </a:r>
            <a:r>
              <a:rPr lang="cs-CZ" sz="2800" b="1" smtClean="0"/>
              <a:t>r.</a:t>
            </a:r>
            <a:r>
              <a:rPr lang="cs-CZ" sz="2800" smtClean="0"/>
              <a:t> </a:t>
            </a:r>
            <a:r>
              <a:rPr lang="cs-CZ" sz="2800" b="1" smtClean="0"/>
              <a:t>313 </a:t>
            </a:r>
            <a:r>
              <a:rPr lang="cs-CZ" sz="2800" smtClean="0"/>
              <a:t>vydal</a:t>
            </a:r>
            <a:r>
              <a:rPr lang="cs-CZ" sz="2800" b="1" smtClean="0"/>
              <a:t> edikt milánský</a:t>
            </a:r>
            <a:r>
              <a:rPr lang="cs-CZ" sz="2800" smtClean="0"/>
              <a:t> =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smtClean="0"/>
              <a:t>    zákon povolující křesťanské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smtClean="0"/>
              <a:t>    náboženství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smtClean="0"/>
              <a:t> </a:t>
            </a:r>
            <a:r>
              <a:rPr lang="cs-CZ" sz="2800" smtClean="0">
                <a:solidFill>
                  <a:srgbClr val="FFC000"/>
                </a:solidFill>
              </a:rPr>
              <a:t>◊</a:t>
            </a:r>
            <a:r>
              <a:rPr lang="cs-CZ" sz="2800" smtClean="0"/>
              <a:t> nové hlavní město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b="1" smtClean="0"/>
              <a:t>    Konstantinopolis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800" b="1" smtClean="0"/>
              <a:t>  </a:t>
            </a:r>
            <a:r>
              <a:rPr lang="cs-CZ" sz="2800" smtClean="0"/>
              <a:t> (dnes turecký </a:t>
            </a:r>
            <a:r>
              <a:rPr lang="cs-CZ" sz="2800" i="1" smtClean="0"/>
              <a:t>Istanbul</a:t>
            </a:r>
            <a:r>
              <a:rPr lang="cs-CZ" sz="2800" smtClean="0"/>
              <a:t>)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16360"/>
          </a:xfrm>
        </p:spPr>
        <p:txBody>
          <a:bodyPr/>
          <a:lstStyle/>
          <a:p>
            <a:pPr>
              <a:defRPr/>
            </a:pPr>
            <a:r>
              <a:rPr lang="cs-CZ" sz="4400" smtClean="0"/>
              <a:t>císař Konstantin Veliký</a:t>
            </a:r>
            <a:endParaRPr lang="cs-CZ"/>
          </a:p>
        </p:txBody>
      </p:sp>
      <p:pic>
        <p:nvPicPr>
          <p:cNvPr id="43014" name="Picture 6" descr="Soubor:Konstantinus I., centeniona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444835"/>
            <a:ext cx="2088232" cy="197624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11188" y="6165850"/>
            <a:ext cx="20161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4"/>
              </a:rPr>
              <a:t>h</a:t>
            </a:r>
            <a:r>
              <a:rPr lang="cs-CZ" sz="800">
                <a:hlinkClick r:id="rId4"/>
              </a:rPr>
              <a:t>cs.wikipedia.org/wiki/Soubor:Konstantinus_I.,_centenionalis.jpg</a:t>
            </a:r>
            <a:r>
              <a:rPr lang="cs-CZ" sz="800"/>
              <a:t> citováno 2.4.2012</a:t>
            </a:r>
            <a:r>
              <a:rPr lang="cs-CZ" sz="1000">
                <a:hlinkClick r:id="rId4"/>
              </a:rPr>
              <a:t>ttp://</a:t>
            </a:r>
            <a:endParaRPr lang="cs-CZ" sz="1000"/>
          </a:p>
        </p:txBody>
      </p:sp>
      <p:pic>
        <p:nvPicPr>
          <p:cNvPr id="43018" name="Picture 10" descr="Soubor:Byzantinischer Mosaizist um 1000 0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79912" y="2132856"/>
            <a:ext cx="2848223" cy="36611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924300" y="6308725"/>
            <a:ext cx="26638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7"/>
              </a:rPr>
              <a:t>http://cs.wikipedia.org/wiki/Soubor:Byzantinischer_Mosaizist_um_1000_002.jpg</a:t>
            </a:r>
            <a:r>
              <a:rPr lang="cs-CZ" sz="1000"/>
              <a:t> citováno 3.4.2012</a:t>
            </a:r>
          </a:p>
        </p:txBody>
      </p:sp>
      <p:pic>
        <p:nvPicPr>
          <p:cNvPr id="43020" name="Picture 12" descr="Soubor:Constantine multiple CdM Beistegui 233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71592" y="0"/>
            <a:ext cx="2348880" cy="234888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588125" y="2205038"/>
            <a:ext cx="2160588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0"/>
              </a:rPr>
              <a:t>http://cs.wikipedia.org/wiki/Soubor:Constantine_multiple_CdM_Beistegui_233.jpg</a:t>
            </a:r>
            <a:r>
              <a:rPr lang="cs-CZ" sz="900"/>
              <a:t> citováno 3.4.2012</a:t>
            </a:r>
          </a:p>
        </p:txBody>
      </p:sp>
      <p:pic>
        <p:nvPicPr>
          <p:cNvPr id="17" name="Picture 2" descr="http://upload.wikimedia.org/wikipedia/commons/thumb/3/31/Nicaea_icon.jpg/180px-Nicaea_icon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661414" y="3284984"/>
            <a:ext cx="2482586" cy="33652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804025" y="6453188"/>
            <a:ext cx="2016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1"/>
              </a:rPr>
              <a:t>http://cs.wikipedia.org/wiki/Soubor:Nicaea_icon.jpg</a:t>
            </a:r>
            <a:r>
              <a:rPr lang="cs-CZ" sz="900"/>
              <a:t> citováno 3.4.2012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3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4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547813" y="6381750"/>
            <a:ext cx="7138987" cy="476250"/>
          </a:xfrm>
        </p:spPr>
        <p:txBody>
          <a:bodyPr/>
          <a:lstStyle/>
          <a:p>
            <a:r>
              <a:rPr lang="cs-CZ" sz="1000" smtClean="0">
                <a:hlinkClick r:id="rId2"/>
              </a:rPr>
              <a:t>http://cs.wikipedia.org/wiki/Soubor:The_Roman_Empire_ca_400_AD.png</a:t>
            </a:r>
            <a:r>
              <a:rPr lang="cs-CZ" sz="1000" smtClean="0"/>
              <a:t> 3..4.2012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75632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smtClean="0"/>
              <a:t>územní rozsah říše římské ve 4.století</a:t>
            </a:r>
            <a:endParaRPr lang="cs-CZ"/>
          </a:p>
        </p:txBody>
      </p:sp>
      <p:pic>
        <p:nvPicPr>
          <p:cNvPr id="9220" name="Picture 2" descr="Soubor:The Roman Empire ca 400 AD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1163638"/>
            <a:ext cx="8135937" cy="504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116013" y="4724400"/>
            <a:ext cx="2447925" cy="401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C00000"/>
                </a:solidFill>
              </a:rPr>
              <a:t>západořímská říše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80063" y="2133600"/>
            <a:ext cx="2879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7030A0"/>
                </a:solidFill>
              </a:rPr>
              <a:t>východořímská říše</a:t>
            </a:r>
          </a:p>
        </p:txBody>
      </p:sp>
      <p:cxnSp>
        <p:nvCxnSpPr>
          <p:cNvPr id="8" name="Přímá spojovací šipka 7"/>
          <p:cNvCxnSpPr>
            <a:stCxn id="5" idx="0"/>
          </p:cNvCxnSpPr>
          <p:nvPr/>
        </p:nvCxnSpPr>
        <p:spPr>
          <a:xfrm flipV="1">
            <a:off x="2073275" y="3933056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6" idx="2"/>
          </p:cNvCxnSpPr>
          <p:nvPr/>
        </p:nvCxnSpPr>
        <p:spPr>
          <a:xfrm>
            <a:off x="6754813" y="2532966"/>
            <a:ext cx="0" cy="6800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1075"/>
            <a:ext cx="8435975" cy="3527425"/>
          </a:xfrm>
        </p:spPr>
        <p:txBody>
          <a:bodyPr/>
          <a:lstStyle/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 zákaz olympijských her</a:t>
            </a: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 křesťanství jediné povolené náboženství</a:t>
            </a:r>
          </a:p>
          <a:p>
            <a:pPr marL="274320" indent="-27432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 </a:t>
            </a:r>
            <a:r>
              <a:rPr lang="cs-CZ" sz="2800" b="1" dirty="0" smtClean="0"/>
              <a:t>r. 395</a:t>
            </a:r>
            <a:r>
              <a:rPr lang="cs-CZ" sz="2800" dirty="0" smtClean="0"/>
              <a:t> – rozdělení </a:t>
            </a:r>
            <a:r>
              <a:rPr lang="cs-CZ" sz="2800" b="1" dirty="0" smtClean="0"/>
              <a:t>říše</a:t>
            </a:r>
            <a:r>
              <a:rPr lang="cs-CZ" sz="2800" dirty="0" smtClean="0"/>
              <a:t> na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800" b="1" dirty="0" smtClean="0"/>
              <a:t>    západní</a:t>
            </a:r>
            <a:r>
              <a:rPr lang="cs-CZ" sz="2800" dirty="0" smtClean="0"/>
              <a:t> (Řím)  a </a:t>
            </a:r>
            <a:r>
              <a:rPr lang="cs-CZ" sz="2800" b="1" dirty="0" smtClean="0"/>
              <a:t>východní</a:t>
            </a:r>
            <a:r>
              <a:rPr lang="cs-CZ" sz="2800" dirty="0" smtClean="0"/>
              <a:t> (</a:t>
            </a:r>
            <a:r>
              <a:rPr lang="cs-CZ" sz="2800" dirty="0" err="1" smtClean="0"/>
              <a:t>Konstantinopolis</a:t>
            </a:r>
            <a:r>
              <a:rPr lang="cs-CZ" sz="2800" dirty="0" smtClean="0"/>
              <a:t>)          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>
              <a:defRPr/>
            </a:pPr>
            <a:r>
              <a:rPr lang="cs-CZ" smtClean="0"/>
              <a:t>Císař </a:t>
            </a:r>
            <a:r>
              <a:rPr lang="cs-CZ" err="1" smtClean="0"/>
              <a:t>Theodosius</a:t>
            </a:r>
            <a:endParaRPr lang="cs-CZ"/>
          </a:p>
        </p:txBody>
      </p:sp>
      <p:pic>
        <p:nvPicPr>
          <p:cNvPr id="25604" name="Picture 2" descr="Soubor:Byzantine Empire animated2.gif">
            <a:hlinkClick r:id="rId2" action="ppaction://hlinkfile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67138" y="3573463"/>
            <a:ext cx="5138737" cy="237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Obdélník 5"/>
          <p:cNvSpPr>
            <a:spLocks noChangeArrowheads="1"/>
          </p:cNvSpPr>
          <p:nvPr/>
        </p:nvSpPr>
        <p:spPr bwMode="auto">
          <a:xfrm>
            <a:off x="4211638" y="6165850"/>
            <a:ext cx="3313112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4"/>
              </a:rPr>
              <a:t>http://cs.wikipedia.org/wiki/Soubor:Byzantine_Empire_animated2.gif</a:t>
            </a:r>
            <a:r>
              <a:rPr lang="cs-CZ" sz="1100"/>
              <a:t> citováno 3.4.2012</a:t>
            </a:r>
          </a:p>
        </p:txBody>
      </p:sp>
      <p:pic>
        <p:nvPicPr>
          <p:cNvPr id="25606" name="Picture 2" descr="http://upload.wikimedia.org/wikipedia/commons/thumb/8/8d/Extent_of_Western_Roman_Empire_395.png/300px-Extent_of_Western_Roman_Empire_395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7513" y="3109913"/>
            <a:ext cx="2947987" cy="327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8"/>
          <p:cNvSpPr txBox="1">
            <a:spLocks noChangeArrowheads="1"/>
          </p:cNvSpPr>
          <p:nvPr/>
        </p:nvSpPr>
        <p:spPr bwMode="auto">
          <a:xfrm>
            <a:off x="395288" y="6381750"/>
            <a:ext cx="2881312" cy="661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7"/>
              </a:rPr>
              <a:t>http://cs.wikipedia.org/wiki/Z%C3%A1pado%C5%99%C3%ADmsk%C3%A1_%C5%99%C3%AD%C5%A1e</a:t>
            </a:r>
            <a:r>
              <a:rPr lang="cs-CZ" sz="900"/>
              <a:t> citováno 3.4.2012</a:t>
            </a:r>
          </a:p>
          <a:p>
            <a:endParaRPr lang="cs-CZ" sz="9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5605" grpId="0"/>
      <p:bldP spid="2560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38"/>
            <a:ext cx="8229600" cy="3649662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cs-CZ" b="1" smtClean="0"/>
              <a:t>   </a:t>
            </a:r>
            <a:r>
              <a:rPr lang="cs-CZ" sz="3600" b="1" smtClean="0">
                <a:solidFill>
                  <a:srgbClr val="FFC000"/>
                </a:solidFill>
              </a:rPr>
              <a:t>Útoky barbarů</a:t>
            </a:r>
            <a:endParaRPr lang="cs-CZ" sz="3600" smtClean="0">
              <a:solidFill>
                <a:srgbClr val="FFC000"/>
              </a:solidFill>
            </a:endParaRPr>
          </a:p>
          <a:p>
            <a:pPr eaLnBrk="1" hangingPunct="1">
              <a:buFont typeface="Arial" pitchFamily="34" charset="0"/>
              <a:buChar char="•"/>
            </a:pPr>
            <a:r>
              <a:rPr lang="cs-CZ" sz="2800" b="1" i="1" smtClean="0"/>
              <a:t>Hunové </a:t>
            </a:r>
            <a:r>
              <a:rPr lang="cs-CZ" sz="2800" smtClean="0"/>
              <a:t>= kočovní válečníci, vpád do Evropy (r.375) → </a:t>
            </a:r>
            <a:r>
              <a:rPr lang="cs-CZ" sz="2800" u="sng" smtClean="0"/>
              <a:t>stěhování národů</a:t>
            </a:r>
            <a:endParaRPr lang="cs-CZ" sz="2800" smtClean="0"/>
          </a:p>
          <a:p>
            <a:pPr eaLnBrk="1" hangingPunct="1">
              <a:buFont typeface="Arial" pitchFamily="34" charset="0"/>
              <a:buChar char="•"/>
            </a:pPr>
            <a:r>
              <a:rPr lang="cs-CZ" sz="2800" i="1" smtClean="0"/>
              <a:t>„Kam vstoupí jejich kůň, sedm let tráva neroste“</a:t>
            </a:r>
            <a:endParaRPr lang="cs-CZ" sz="2800" smtClean="0"/>
          </a:p>
          <a:p>
            <a:pPr eaLnBrk="1" hangingPunct="1">
              <a:buFont typeface="Arial" pitchFamily="34" charset="0"/>
              <a:buChar char="•"/>
            </a:pPr>
            <a:r>
              <a:rPr lang="cs-CZ" sz="2800" b="1" smtClean="0"/>
              <a:t>r.451</a:t>
            </a:r>
            <a:r>
              <a:rPr lang="cs-CZ" sz="2800" smtClean="0"/>
              <a:t> – náčelník </a:t>
            </a:r>
            <a:r>
              <a:rPr lang="cs-CZ" sz="2800" b="1" smtClean="0"/>
              <a:t>Attila</a:t>
            </a:r>
            <a:r>
              <a:rPr lang="cs-CZ" sz="2800" smtClean="0"/>
              <a:t> </a:t>
            </a:r>
            <a:r>
              <a:rPr lang="cs-CZ" sz="2800" i="1" smtClean="0"/>
              <a:t>„bič boží</a:t>
            </a:r>
            <a:r>
              <a:rPr lang="cs-CZ" sz="2800" smtClean="0"/>
              <a:t>“  poražen v bitvě na Katalaunských polích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mtClean="0"/>
              <a:t> 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6629" name="Picture 5" descr="Soubor:Hunn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3644900"/>
            <a:ext cx="4319587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500563" y="6308725"/>
            <a:ext cx="3816350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4"/>
              </a:rPr>
              <a:t>http://cs.wikipedia.org/wiki/Soubor:Hunnen.jpg</a:t>
            </a:r>
            <a:r>
              <a:rPr lang="cs-CZ" sz="900"/>
              <a:t> citováno 4.4.2012</a:t>
            </a:r>
          </a:p>
        </p:txBody>
      </p:sp>
      <p:pic>
        <p:nvPicPr>
          <p:cNvPr id="26631" name="Picture 7" descr="Attila – ilustrace z islandského eposu poetická Edda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3682028"/>
            <a:ext cx="1800200" cy="28403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6308725"/>
            <a:ext cx="16557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7"/>
              </a:rPr>
              <a:t>http://cs.wikipedia.org/wiki/Attila</a:t>
            </a:r>
            <a:r>
              <a:rPr lang="cs-CZ" sz="900"/>
              <a:t> citováno 4.4.2012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813"/>
            <a:ext cx="7092950" cy="4103687"/>
          </a:xfrm>
        </p:spPr>
        <p:txBody>
          <a:bodyPr/>
          <a:lstStyle/>
          <a:p>
            <a:pPr eaLnBrk="1" hangingPunct="1">
              <a:buFont typeface="Arial" pitchFamily="34" charset="0"/>
              <a:buChar char="•"/>
            </a:pPr>
            <a:r>
              <a:rPr lang="cs-CZ" smtClean="0"/>
              <a:t> </a:t>
            </a:r>
            <a:r>
              <a:rPr lang="cs-CZ" sz="2800" b="1" smtClean="0"/>
              <a:t>r.476</a:t>
            </a:r>
            <a:r>
              <a:rPr lang="cs-CZ" sz="2800" smtClean="0"/>
              <a:t> germánský náčelník Odoaker sesadil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   posledního císaře západořímské říše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i="1" smtClean="0"/>
              <a:t>    Romula Augusta</a:t>
            </a:r>
            <a:r>
              <a:rPr lang="cs-CZ" sz="2800" smtClean="0"/>
              <a:t> → </a:t>
            </a:r>
            <a:r>
              <a:rPr lang="cs-CZ" sz="2800" b="1" smtClean="0"/>
              <a:t>zánik Západořímské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b="1" smtClean="0"/>
              <a:t>     říše</a:t>
            </a:r>
            <a:endParaRPr lang="cs-CZ" sz="2800" smtClean="0"/>
          </a:p>
          <a:p>
            <a:pPr eaLnBrk="1" hangingPunct="1">
              <a:buFont typeface="Arial" pitchFamily="34" charset="0"/>
              <a:buChar char="•"/>
            </a:pPr>
            <a:endParaRPr lang="cs-CZ" sz="2800" smtClean="0"/>
          </a:p>
          <a:p>
            <a:pPr eaLnBrk="1" hangingPunct="1">
              <a:buFont typeface="Arial" pitchFamily="34" charset="0"/>
              <a:buChar char="•"/>
            </a:pPr>
            <a:r>
              <a:rPr lang="cs-CZ" sz="2800" i="1" smtClean="0"/>
              <a:t>r.1453 – zánik Východořímské říše – Turci dobyli Cařihrad (= Konstantinopolis</a:t>
            </a:r>
            <a:r>
              <a:rPr lang="cs-CZ" sz="2800" smtClean="0"/>
              <a:t>)</a:t>
            </a:r>
          </a:p>
          <a:p>
            <a:pPr eaLnBrk="1" hangingPunct="1">
              <a:buFont typeface="Arial" pitchFamily="34" charset="0"/>
              <a:buNone/>
            </a:pPr>
            <a:endParaRPr lang="cs-CZ" sz="2800" smtClean="0"/>
          </a:p>
        </p:txBody>
      </p:sp>
      <p:pic>
        <p:nvPicPr>
          <p:cNvPr id="57346" name="Picture 2" descr="http://upload.wikimedia.org/wikipedia/commons/6/6e/Odoak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404813"/>
            <a:ext cx="172720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75463" y="2781300"/>
            <a:ext cx="1944687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3"/>
              </a:rPr>
              <a:t>http://upload.wikimedia.org/wikipedia/commons/6/6e/Odoakar.jpg</a:t>
            </a:r>
            <a:r>
              <a:rPr lang="cs-CZ" sz="1000"/>
              <a:t> citováno 4.4.2012</a:t>
            </a:r>
          </a:p>
        </p:txBody>
      </p:sp>
      <p:pic>
        <p:nvPicPr>
          <p:cNvPr id="57348" name="Picture 4" descr="Soubor:RomulusAugustu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3501008"/>
            <a:ext cx="2597274" cy="245182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56325" y="5949950"/>
            <a:ext cx="2519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6"/>
              </a:rPr>
              <a:t>http://cs.wikipedia.org/wiki/Soubor:RomulusAugustus.jpg</a:t>
            </a:r>
            <a:r>
              <a:rPr lang="cs-CZ" sz="900"/>
              <a:t> citováno 4.4.3023</a:t>
            </a:r>
          </a:p>
        </p:txBody>
      </p:sp>
      <p:pic>
        <p:nvPicPr>
          <p:cNvPr id="57350" name="Picture 6" descr="Soubor:Costantinopoli nel medioevo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450" y="4005263"/>
            <a:ext cx="3168650" cy="264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258888" y="6308725"/>
            <a:ext cx="32416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9"/>
              </a:rPr>
              <a:t>http://cs.wikipedia.org/wiki/Soubor:Costantinopoli_nel_medioevo.jpg</a:t>
            </a:r>
            <a:r>
              <a:rPr lang="cs-CZ" sz="900"/>
              <a:t> citováno 5.4.2012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7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5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sah 1"/>
          <p:cNvSpPr>
            <a:spLocks noGrp="1"/>
          </p:cNvSpPr>
          <p:nvPr>
            <p:ph idx="1"/>
          </p:nvPr>
        </p:nvSpPr>
        <p:spPr>
          <a:xfrm>
            <a:off x="468313" y="6237288"/>
            <a:ext cx="8218487" cy="215900"/>
          </a:xfrm>
        </p:spPr>
        <p:txBody>
          <a:bodyPr/>
          <a:lstStyle/>
          <a:p>
            <a:r>
              <a:rPr lang="cs-CZ" sz="1200" smtClean="0">
                <a:hlinkClick r:id="rId2"/>
              </a:rPr>
              <a:t>http://en.wikipedia.org/wiki/File:Invasions_of_the_Roman_Empire_1.png</a:t>
            </a:r>
            <a:r>
              <a:rPr lang="cs-CZ" sz="1200" smtClean="0"/>
              <a:t> citováno 4.4.2012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pic>
        <p:nvPicPr>
          <p:cNvPr id="13316" name="Picture 2" descr="File:Invasions of the Roman Empire 1.pn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461963"/>
            <a:ext cx="8351838" cy="5846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/>
          </p:cNvSpPr>
          <p:nvPr>
            <p:ph idx="1"/>
          </p:nvPr>
        </p:nvSpPr>
        <p:spPr>
          <a:xfrm>
            <a:off x="468313" y="1557338"/>
            <a:ext cx="8218487" cy="4568825"/>
          </a:xfrm>
        </p:spPr>
        <p:txBody>
          <a:bodyPr/>
          <a:lstStyle/>
          <a:p>
            <a:pPr eaLnBrk="1" hangingPunct="1">
              <a:defRPr/>
            </a:pPr>
            <a:r>
              <a:rPr lang="cs-CZ" sz="1050" dirty="0" smtClean="0">
                <a:latin typeface="Arial" pitchFamily="34" charset="0"/>
                <a:hlinkClick r:id="rId2"/>
              </a:rPr>
              <a:t>http://cs.wikipedia.org/wiki/Soubor:Vexilloid_of_the_Roman_Empire.svg</a:t>
            </a:r>
            <a:r>
              <a:rPr lang="cs-CZ" sz="1050" dirty="0" smtClean="0">
                <a:latin typeface="Arial" pitchFamily="34" charset="0"/>
              </a:rPr>
              <a:t> citováno 4.4.2012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3"/>
              </a:rPr>
              <a:t>http://cs.wikipedia.org/wiki/Soubor:Istanbul_-_Museo_archeol._-_Diocleziano_(284-305_d.C.)_-_Foto_G._Dall%27Orto_28-5-2006.jpg</a:t>
            </a:r>
            <a:r>
              <a:rPr lang="cs-CZ" sz="1050" dirty="0" smtClean="0"/>
              <a:t> citováno 6.4.2012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4"/>
              </a:rPr>
              <a:t>http://en.wikipedia.org/wiki/File:Invasions_of_the_Roman_Empire_1.png</a:t>
            </a:r>
            <a:r>
              <a:rPr lang="cs-CZ" sz="1050" dirty="0" smtClean="0"/>
              <a:t> citováno 4.4.2012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5"/>
              </a:rPr>
              <a:t>http://upload.wikimedia.org/wikipedia/commons/6/6e/Odoakar.jpg citováno 4.4.201</a:t>
            </a:r>
            <a:endParaRPr lang="cs-CZ" sz="1050" dirty="0" smtClean="0"/>
          </a:p>
          <a:p>
            <a:pPr eaLnBrk="1" hangingPunct="1">
              <a:defRPr/>
            </a:pPr>
            <a:r>
              <a:rPr lang="cs-CZ" sz="1050" dirty="0" smtClean="0">
                <a:hlinkClick r:id="rId6"/>
              </a:rPr>
              <a:t>http://cs.wikipedia.org/wiki/Soubor:RomulusAugustus.jpg</a:t>
            </a:r>
            <a:r>
              <a:rPr lang="cs-CZ" sz="1050" dirty="0" smtClean="0"/>
              <a:t> citováno 4.4.3023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7"/>
              </a:rPr>
              <a:t>http://cs.wikipedia.org/wiki/Soubor:Costantinopoli_nel_medioevo.jpg</a:t>
            </a:r>
            <a:r>
              <a:rPr lang="cs-CZ" sz="1050" dirty="0" smtClean="0"/>
              <a:t> citováno 5.4.2012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8"/>
              </a:rPr>
              <a:t>http://cs.wikipedia.org/wiki/Attila citováno 4.4.2012</a:t>
            </a:r>
            <a:endParaRPr lang="cs-CZ" sz="1050" dirty="0" smtClean="0"/>
          </a:p>
          <a:p>
            <a:pPr eaLnBrk="1" hangingPunct="1">
              <a:defRPr/>
            </a:pPr>
            <a:r>
              <a:rPr lang="cs-CZ" sz="1050" dirty="0" smtClean="0">
                <a:hlinkClick r:id="rId9"/>
              </a:rPr>
              <a:t>http://cs.wikipedia.org/wiki/Soubor:Hunnen.jpg</a:t>
            </a:r>
            <a:r>
              <a:rPr lang="cs-CZ" sz="1050" dirty="0" smtClean="0"/>
              <a:t> citováno 4.4.2012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0"/>
              </a:rPr>
              <a:t>http://cs.wikipedia.org/wiki/Soubor:Byzantine_Empire_animated2.gif</a:t>
            </a:r>
            <a:r>
              <a:rPr lang="cs-CZ" sz="1050" dirty="0" smtClean="0"/>
              <a:t> citováno 3.4.2012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1"/>
              </a:rPr>
              <a:t>http://cs.wikipedia.org/wiki/Soubor:The_Roman_Empire_ca_400_AD.png</a:t>
            </a:r>
            <a:r>
              <a:rPr lang="cs-CZ" sz="1050" dirty="0" smtClean="0"/>
              <a:t> 3..4.2012</a:t>
            </a:r>
          </a:p>
          <a:p>
            <a:pPr eaLnBrk="1" hangingPunct="1">
              <a:defRPr/>
            </a:pPr>
            <a:r>
              <a:rPr lang="cs-CZ" sz="1200" dirty="0" err="1" smtClean="0">
                <a:hlinkClick r:id="rId12"/>
              </a:rPr>
              <a:t>h</a:t>
            </a:r>
            <a:r>
              <a:rPr lang="cs-CZ" sz="1050" dirty="0" err="1" smtClean="0">
                <a:hlinkClick r:id="rId12"/>
              </a:rPr>
              <a:t>cs.wikipedia.org</a:t>
            </a:r>
            <a:r>
              <a:rPr lang="cs-CZ" sz="1050" dirty="0" smtClean="0">
                <a:hlinkClick r:id="rId12"/>
              </a:rPr>
              <a:t>/</a:t>
            </a:r>
            <a:r>
              <a:rPr lang="cs-CZ" sz="1050" dirty="0" err="1" smtClean="0">
                <a:hlinkClick r:id="rId12"/>
              </a:rPr>
              <a:t>wiki</a:t>
            </a:r>
            <a:r>
              <a:rPr lang="cs-CZ" sz="1050" dirty="0" smtClean="0">
                <a:hlinkClick r:id="rId12"/>
              </a:rPr>
              <a:t>/Soubor:</a:t>
            </a:r>
            <a:r>
              <a:rPr lang="cs-CZ" sz="1050" dirty="0" err="1" smtClean="0">
                <a:hlinkClick r:id="rId12"/>
              </a:rPr>
              <a:t>Konstantinus</a:t>
            </a:r>
            <a:r>
              <a:rPr lang="cs-CZ" sz="1050" dirty="0" smtClean="0">
                <a:hlinkClick r:id="rId12"/>
              </a:rPr>
              <a:t>_I.,_</a:t>
            </a:r>
            <a:r>
              <a:rPr lang="cs-CZ" sz="1050" dirty="0" err="1" smtClean="0">
                <a:hlinkClick r:id="rId12"/>
              </a:rPr>
              <a:t>centenionalis.jpg</a:t>
            </a:r>
            <a:r>
              <a:rPr lang="cs-CZ" sz="1050" dirty="0" smtClean="0"/>
              <a:t> citováno 2.4.2012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3"/>
              </a:rPr>
              <a:t>http://cs.wikipedia.org/wiki/Z%C3%A1pado%C5%99%C3%ADmsk%C3%A1_%C5%99%C3%AD%C5%A1e</a:t>
            </a:r>
            <a:r>
              <a:rPr lang="cs-CZ" sz="1050" dirty="0" smtClean="0"/>
              <a:t> citováno 3.4.2012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4"/>
              </a:rPr>
              <a:t>http://cs.wikipedia.org/wiki/Soubor:Nicaea_icon.jpg</a:t>
            </a:r>
            <a:r>
              <a:rPr lang="cs-CZ" sz="1050" dirty="0" smtClean="0"/>
              <a:t> citováno 3.4.2012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5"/>
              </a:rPr>
              <a:t>http://cs.wikipedia.org/wiki/Soubor:Byzantinischer_Mosaizist_um_1000_002.jpg</a:t>
            </a:r>
            <a:r>
              <a:rPr lang="cs-CZ" sz="1050" dirty="0" smtClean="0"/>
              <a:t> citováno 3.4.2012</a:t>
            </a:r>
          </a:p>
          <a:p>
            <a:pPr eaLnBrk="1" hangingPunct="1">
              <a:defRPr/>
            </a:pPr>
            <a:r>
              <a:rPr lang="cs-CZ" sz="1050" dirty="0" smtClean="0">
                <a:hlinkClick r:id="rId16"/>
              </a:rPr>
              <a:t>http://cs.wikipedia.org/wiki/Soubor:Constantine_multiple_CdM_Beistegui_233.jpg</a:t>
            </a:r>
            <a:r>
              <a:rPr lang="cs-CZ" sz="1050" dirty="0" smtClean="0"/>
              <a:t> citováno 3.4.2012</a:t>
            </a:r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/>
          </a:p>
          <a:p>
            <a:pPr eaLnBrk="1" hangingPunct="1">
              <a:defRPr/>
            </a:pPr>
            <a:endParaRPr lang="cs-CZ" sz="1050" dirty="0" smtClean="0">
              <a:latin typeface="Arial" pitchFamily="34" charset="0"/>
            </a:endParaRPr>
          </a:p>
        </p:txBody>
      </p:sp>
      <p:sp>
        <p:nvSpPr>
          <p:cNvPr id="3789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mtClean="0"/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8">
      <a:dk1>
        <a:sysClr val="windowText" lastClr="000000"/>
      </a:dk1>
      <a:lt1>
        <a:sysClr val="window" lastClr="FFFFFF"/>
      </a:lt1>
      <a:dk2>
        <a:srgbClr val="611617"/>
      </a:dk2>
      <a:lt2>
        <a:srgbClr val="E7DEC9"/>
      </a:lt2>
      <a:accent1>
        <a:srgbClr val="964305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403</TotalTime>
  <Words>367</Words>
  <Application>Microsoft Office PowerPoint</Application>
  <PresentationFormat>Předvádění na obrazovce (4:3)</PresentationFormat>
  <Paragraphs>72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Constantia</vt:lpstr>
      <vt:lpstr>Wingdings 2</vt:lpstr>
      <vt:lpstr>Calibri</vt:lpstr>
      <vt:lpstr>Papír</vt:lpstr>
      <vt:lpstr>Název školy: ZŠ Klášterec nad Ohří, Krátká 676 Autor: Lenka Špillerová Název materiálu: VY_32_INOVACE_19-35_Pozdní císařství Číslo projektu: CZ.1.07/1.4.00/21.1115  </vt:lpstr>
      <vt:lpstr>Pozdní císařství</vt:lpstr>
      <vt:lpstr>     OBDOBÍ DOMINÁTU</vt:lpstr>
      <vt:lpstr>císař Konstantin Veliký</vt:lpstr>
      <vt:lpstr>územní rozsah říše římské ve 4.století</vt:lpstr>
      <vt:lpstr>Císař Theodosius</vt:lpstr>
      <vt:lpstr>Snímek 7</vt:lpstr>
      <vt:lpstr>Snímek 8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39</cp:revision>
  <dcterms:modified xsi:type="dcterms:W3CDTF">2012-06-15T20:42:54Z</dcterms:modified>
</cp:coreProperties>
</file>