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75" r:id="rId6"/>
    <p:sldId id="276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18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1A24-8347-4A1A-9C56-DB83ACFB06C4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0B3C-5B26-4075-BAC9-AD0646A76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0910-E26B-4A48-985F-664576CEE69E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675-406A-4BB1-B892-60CCAEC31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A4A5C-FD2A-4952-935A-2FFB96FEB17F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91C1-FC67-4DB2-B935-565639E7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BC4-1675-4D50-8237-47C8BD6E77D4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9624-E8C8-4523-9399-72FA75576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1ABC-58B7-461C-99D6-28125D79BBB4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E597E-1656-452F-A2EE-E308C436B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76C90-F230-40AA-80B8-9AF4C4D25007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CD20-9224-4761-A18A-1AF8C8347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019A-1F0B-489D-9901-AD41260C879D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AAC3-C4AE-413C-9B82-71638AACB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667D-8C98-426E-BB9B-9869329C7AE7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4ECE1-CDDC-463E-A7F0-12901F82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94F2-E326-474E-B1CF-430AB0D2AFEB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3705C-B499-4848-9CFE-0F15B785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B3F6-1CF9-4964-8F15-BF141671D63E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DC1-D772-4B00-A592-36B10A07D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8711-B9AC-46C2-A7E3-D899E23936BB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ED0E9-6F9B-4AB7-BA0B-9B656FE33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E7A842-157F-41B8-8F59-376D0AEA8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20.5.2012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VY_32_INOVACE_07_17_Klasicismus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Dějepis/Dějepis/Klasicismus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výuková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>
                <a:latin typeface="Calibri" pitchFamily="34" charset="0"/>
              </a:rPr>
              <a:t>Seznámení </a:t>
            </a:r>
            <a:r>
              <a:rPr lang="cs-CZ" sz="1600" dirty="0" smtClean="0">
                <a:latin typeface="Calibri" pitchFamily="34" charset="0"/>
              </a:rPr>
              <a:t>se se znaky klasicistního malířství, sochařství, módy, hudby a architektury. Žák bude schopen poznat základní klasicistní památky. </a:t>
            </a:r>
            <a:r>
              <a:rPr lang="cs-CZ" sz="1600" dirty="0">
                <a:latin typeface="Calibri" pitchFamily="34" charset="0"/>
              </a:rPr>
              <a:t>Inovace spočívá v nahrazení klasického výkladu se zápisem ilustrativnějším zobrazením pomocí </a:t>
            </a:r>
            <a:r>
              <a:rPr lang="cs-CZ" sz="1600" dirty="0" err="1">
                <a:latin typeface="Calibri" pitchFamily="34" charset="0"/>
              </a:rPr>
              <a:t>dataprojektoru</a:t>
            </a:r>
            <a:r>
              <a:rPr lang="cs-CZ" sz="1600" dirty="0">
                <a:latin typeface="Calibri" pitchFamily="34" charset="0"/>
              </a:rPr>
              <a:t>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17.01.2012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17.01.2012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2819400"/>
            <a:ext cx="9144000" cy="3752872"/>
          </a:xfrm>
        </p:spPr>
        <p:txBody>
          <a:bodyPr>
            <a:normAutofit/>
          </a:bodyPr>
          <a:lstStyle/>
          <a:p>
            <a:pPr algn="l">
              <a:lnSpc>
                <a:spcPct val="170000"/>
              </a:lnSpc>
              <a:buFont typeface="Wingdings" pitchFamily="2" charset="2"/>
              <a:buChar char="Ø"/>
            </a:pPr>
            <a:r>
              <a:rPr lang="cs-CZ" i="1" dirty="0" smtClean="0">
                <a:latin typeface="Georgia" pitchFamily="18" charset="0"/>
              </a:rPr>
              <a:t>  </a:t>
            </a:r>
            <a:r>
              <a:rPr lang="cs-CZ" sz="2600" i="1" dirty="0" smtClean="0">
                <a:latin typeface="Georgia" pitchFamily="18" charset="0"/>
              </a:rPr>
              <a:t>r</a:t>
            </a:r>
            <a:r>
              <a:rPr lang="cs-CZ" sz="2600" dirty="0" smtClean="0">
                <a:latin typeface="Georgia" pitchFamily="18" charset="0"/>
              </a:rPr>
              <a:t>ozšířen v 18. – poč.19. století po celé Evropě</a:t>
            </a:r>
          </a:p>
          <a:p>
            <a:pPr algn="l"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2600" dirty="0" smtClean="0">
                <a:latin typeface="Georgia" pitchFamily="18" charset="0"/>
              </a:rPr>
              <a:t>  umění ovlivněné ideály VFR a osvícenstvím</a:t>
            </a:r>
          </a:p>
          <a:p>
            <a:pPr algn="l"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2600" dirty="0" smtClean="0">
                <a:latin typeface="Georgia" pitchFamily="18" charset="0"/>
              </a:rPr>
              <a:t>  snaha o dokonalost, jednoduchost, napodobování  vzorů                                                                                                    </a:t>
            </a:r>
          </a:p>
          <a:p>
            <a:pPr algn="l"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2600" dirty="0" smtClean="0">
                <a:latin typeface="Georgia" pitchFamily="18" charset="0"/>
              </a:rPr>
              <a:t>  odklon od náboženské tematiky, inspirace </a:t>
            </a:r>
            <a:r>
              <a:rPr lang="cs-CZ" sz="2600" i="1" u="sng" dirty="0" smtClean="0">
                <a:latin typeface="Georgia" pitchFamily="18" charset="0"/>
              </a:rPr>
              <a:t>antikou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1)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Malířství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snaha o dokonalé zpodobnění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historická témata, osobnosti, portréty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Soubor:David-Oath of the Horatii-178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4340" y="2571744"/>
            <a:ext cx="5529270" cy="4286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00694" y="600076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Jacques</a:t>
            </a:r>
            <a:r>
              <a:rPr lang="cs-CZ" i="1" dirty="0" smtClean="0">
                <a:latin typeface="Georgia" pitchFamily="18" charset="0"/>
              </a:rPr>
              <a:t>-Louis David</a:t>
            </a:r>
          </a:p>
          <a:p>
            <a:r>
              <a:rPr lang="cs-CZ" i="1" dirty="0" smtClean="0">
                <a:latin typeface="Georgia" pitchFamily="18" charset="0"/>
              </a:rPr>
              <a:t>Přísaha Horatiů</a:t>
            </a:r>
            <a:endParaRPr lang="cs-CZ" i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1)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Malířství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snaha o dokonalé zpodobnění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historická témata, osobnosti, portréty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0694" y="600076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Jacques</a:t>
            </a:r>
            <a:r>
              <a:rPr lang="cs-CZ" i="1" dirty="0" smtClean="0">
                <a:latin typeface="Georgia" pitchFamily="18" charset="0"/>
              </a:rPr>
              <a:t>-Louis David</a:t>
            </a:r>
          </a:p>
          <a:p>
            <a:r>
              <a:rPr lang="cs-CZ" i="1" dirty="0" smtClean="0">
                <a:latin typeface="Georgia" pitchFamily="18" charset="0"/>
              </a:rPr>
              <a:t>Přísaha Horatiů</a:t>
            </a:r>
            <a:endParaRPr lang="cs-CZ" i="1" dirty="0"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Jacques</a:t>
            </a:r>
            <a:r>
              <a:rPr lang="cs-CZ" i="1" dirty="0" smtClean="0">
                <a:latin typeface="Georgia" pitchFamily="18" charset="0"/>
              </a:rPr>
              <a:t>-Louis David</a:t>
            </a:r>
          </a:p>
          <a:p>
            <a:r>
              <a:rPr lang="cs-CZ" i="1" dirty="0" smtClean="0">
                <a:latin typeface="Georgia" pitchFamily="18" charset="0"/>
              </a:rPr>
              <a:t>Napoleon ve své studovně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1030" name="Picture 6" descr="Soubor:Jacques-Louis David 01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57919" y="2100724"/>
            <a:ext cx="2886081" cy="47572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1)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Malířství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snaha o dokonalé zpodobnění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historická témata, osobnosti, portréty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0694" y="600076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Jacques</a:t>
            </a:r>
            <a:r>
              <a:rPr lang="cs-CZ" i="1" dirty="0" smtClean="0">
                <a:latin typeface="Georgia" pitchFamily="18" charset="0"/>
              </a:rPr>
              <a:t>-Louis David</a:t>
            </a:r>
          </a:p>
          <a:p>
            <a:r>
              <a:rPr lang="cs-CZ" i="1" dirty="0" smtClean="0">
                <a:latin typeface="Georgia" pitchFamily="18" charset="0"/>
              </a:rPr>
              <a:t>Přísaha Horatiů</a:t>
            </a:r>
            <a:endParaRPr lang="cs-CZ" i="1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8860" y="6211669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Jacques</a:t>
            </a:r>
            <a:r>
              <a:rPr lang="cs-CZ" i="1" dirty="0" smtClean="0">
                <a:latin typeface="Georgia" pitchFamily="18" charset="0"/>
              </a:rPr>
              <a:t>-Louis David</a:t>
            </a:r>
          </a:p>
          <a:p>
            <a:r>
              <a:rPr lang="cs-CZ" i="1" dirty="0" smtClean="0">
                <a:latin typeface="Georgia" pitchFamily="18" charset="0"/>
              </a:rPr>
              <a:t>Napoleon překračuje Alpy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1028" name="Picture 4" descr="Soubor:Napoleon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87445" y="2571744"/>
            <a:ext cx="3656555" cy="4286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2)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Sochařství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inspirace antikou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objevují se pomníky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4546" y="6000768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Maurice</a:t>
            </a:r>
            <a:r>
              <a:rPr lang="cs-CZ" i="1" dirty="0" smtClean="0">
                <a:latin typeface="Georgia" pitchFamily="18" charset="0"/>
              </a:rPr>
              <a:t> </a:t>
            </a:r>
            <a:r>
              <a:rPr lang="cs-CZ" i="1" dirty="0" err="1" smtClean="0">
                <a:latin typeface="Georgia" pitchFamily="18" charset="0"/>
              </a:rPr>
              <a:t>Falconet</a:t>
            </a:r>
            <a:endParaRPr lang="cs-CZ" i="1" dirty="0" smtClean="0">
              <a:latin typeface="Georgia" pitchFamily="18" charset="0"/>
            </a:endParaRPr>
          </a:p>
          <a:p>
            <a:r>
              <a:rPr lang="cs-CZ" i="1" dirty="0" err="1" smtClean="0">
                <a:latin typeface="Georgia" pitchFamily="18" charset="0"/>
              </a:rPr>
              <a:t>Pygmalion</a:t>
            </a:r>
            <a:r>
              <a:rPr lang="cs-CZ" i="1" dirty="0" smtClean="0">
                <a:latin typeface="Georgia" pitchFamily="18" charset="0"/>
              </a:rPr>
              <a:t> a </a:t>
            </a:r>
            <a:r>
              <a:rPr lang="cs-CZ" i="1" dirty="0" err="1" smtClean="0">
                <a:latin typeface="Georgia" pitchFamily="18" charset="0"/>
              </a:rPr>
              <a:t>Galatea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1968" y="1500174"/>
            <a:ext cx="385765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2)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Sochařství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inspirace antikou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objevují se pomníky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00232" y="6000768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>
                <a:latin typeface="Georgia" pitchFamily="18" charset="0"/>
              </a:rPr>
              <a:t>Jean</a:t>
            </a:r>
            <a:r>
              <a:rPr lang="cs-CZ" i="1" dirty="0" smtClean="0">
                <a:latin typeface="Georgia" pitchFamily="18" charset="0"/>
              </a:rPr>
              <a:t>-</a:t>
            </a:r>
            <a:r>
              <a:rPr lang="cs-CZ" i="1" dirty="0" err="1" smtClean="0">
                <a:latin typeface="Georgia" pitchFamily="18" charset="0"/>
              </a:rPr>
              <a:t>Antoine</a:t>
            </a:r>
            <a:r>
              <a:rPr lang="cs-CZ" i="1" dirty="0" smtClean="0">
                <a:latin typeface="Georgia" pitchFamily="18" charset="0"/>
              </a:rPr>
              <a:t> </a:t>
            </a:r>
            <a:r>
              <a:rPr lang="cs-CZ" i="1" dirty="0" err="1" smtClean="0">
                <a:latin typeface="Georgia" pitchFamily="18" charset="0"/>
              </a:rPr>
              <a:t>Houdon</a:t>
            </a:r>
            <a:endParaRPr lang="cs-CZ" i="1" dirty="0" smtClean="0">
              <a:latin typeface="Georgia" pitchFamily="18" charset="0"/>
            </a:endParaRPr>
          </a:p>
          <a:p>
            <a:r>
              <a:rPr lang="cs-CZ" i="1" dirty="0" err="1" smtClean="0">
                <a:latin typeface="Georgia" pitchFamily="18" charset="0"/>
              </a:rPr>
              <a:t>George</a:t>
            </a:r>
            <a:r>
              <a:rPr lang="cs-CZ" i="1" dirty="0" smtClean="0">
                <a:latin typeface="Georgia" pitchFamily="18" charset="0"/>
              </a:rPr>
              <a:t> Washington</a:t>
            </a:r>
            <a:endParaRPr lang="cs-CZ" i="1" dirty="0">
              <a:latin typeface="Georgia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1" y="1500174"/>
            <a:ext cx="3857622" cy="5143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3)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Móda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4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Georgia" pitchFamily="18" charset="0"/>
              </a:rPr>
              <a:t>ženy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opuštěny obručové sukně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splývavé oblečení inspirované 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    antikou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518714"/>
            <a:ext cx="3038477" cy="5120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500174"/>
            <a:ext cx="3214710" cy="5151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3)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Móda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4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Georgia" pitchFamily="18" charset="0"/>
              </a:rPr>
              <a:t>muži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bílé punčochy, těsné kalhoty,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objevuje se frak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klobouky, cylindry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539250"/>
            <a:ext cx="2986085" cy="5104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00668" y="1428736"/>
            <a:ext cx="3128960" cy="5214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3) 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Móda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zpočátku nošení bílých paruk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    (muži i ženy)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786058"/>
            <a:ext cx="3214677" cy="389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786058"/>
            <a:ext cx="3270872" cy="388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4) H</a:t>
            </a:r>
            <a:r>
              <a:rPr lang="cs-CZ" b="1" cap="small" dirty="0" smtClean="0">
                <a:solidFill>
                  <a:schemeClr val="accent5"/>
                </a:solidFill>
                <a:latin typeface="Georgia" pitchFamily="18" charset="0"/>
              </a:rPr>
              <a:t>udba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orchestrální hudba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veřejné produkce (divadla)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sonáty, později symfonie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endParaRPr lang="cs-CZ" sz="2400" dirty="0" smtClean="0">
              <a:latin typeface="Georgia" pitchFamily="18" charset="0"/>
            </a:endParaRP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u="sng" dirty="0" smtClean="0">
                <a:latin typeface="Georgia" pitchFamily="18" charset="0"/>
              </a:rPr>
              <a:t>představitelé: </a:t>
            </a:r>
            <a:r>
              <a:rPr lang="cs-CZ" sz="2400" dirty="0" smtClean="0">
                <a:latin typeface="Georgia" pitchFamily="18" charset="0"/>
              </a:rPr>
              <a:t>W.A. Mozart, L. van </a:t>
            </a:r>
            <a:r>
              <a:rPr lang="cs-CZ" sz="2400" dirty="0" err="1" smtClean="0">
                <a:latin typeface="Georgia" pitchFamily="18" charset="0"/>
              </a:rPr>
              <a:t>Beethowen</a:t>
            </a:r>
            <a:endParaRPr lang="cs-CZ" sz="2400" dirty="0" smtClean="0">
              <a:latin typeface="Georgia" pitchFamily="18" charset="0"/>
            </a:endParaRP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    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cmpd="dbl">
            <a:noFill/>
          </a:ln>
        </p:spPr>
        <p:txBody>
          <a:bodyPr/>
          <a:lstStyle/>
          <a:p>
            <a:r>
              <a:rPr lang="cs-CZ" cap="small" dirty="0" smtClean="0">
                <a:solidFill>
                  <a:schemeClr val="accent5"/>
                </a:solidFill>
                <a:latin typeface="Georgia" pitchFamily="18" charset="0"/>
              </a:rPr>
              <a:t>5) Architektura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6280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napodobování antiky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</a:pPr>
            <a:r>
              <a:rPr lang="cs-CZ" sz="2400" dirty="0" smtClean="0">
                <a:latin typeface="Georgia" pitchFamily="18" charset="0"/>
              </a:rPr>
              <a:t>stavby i pro veřejné účely 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(divadla, parky, muzea, …)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endParaRPr lang="cs-CZ" sz="2400" dirty="0" smtClean="0">
              <a:latin typeface="Georgia" pitchFamily="18" charset="0"/>
            </a:endParaRP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u="sng" dirty="0" smtClean="0">
                <a:latin typeface="Georgia" pitchFamily="18" charset="0"/>
              </a:rPr>
              <a:t>znaky: </a:t>
            </a:r>
            <a:r>
              <a:rPr lang="cs-CZ" sz="2400" dirty="0" smtClean="0">
                <a:latin typeface="Georgia" pitchFamily="18" charset="0"/>
              </a:rPr>
              <a:t> jednoduchost, hranatá okna, sloupy, trojúhelník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endParaRPr lang="cs-CZ" sz="2400" dirty="0" smtClean="0">
              <a:latin typeface="Georgia" pitchFamily="18" charset="0"/>
            </a:endParaRP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u="sng" dirty="0" smtClean="0">
                <a:latin typeface="Georgia" pitchFamily="18" charset="0"/>
              </a:rPr>
              <a:t>typické stavby: </a:t>
            </a:r>
            <a:r>
              <a:rPr lang="cs-CZ" sz="2400" dirty="0" smtClean="0">
                <a:latin typeface="Georgia" pitchFamily="18" charset="0"/>
              </a:rPr>
              <a:t>paláce, zámky, činžovní domy, vítězné oblouky, úřady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    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type="body" sz="half" idx="2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zimní palác v Petrohradu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6071" b="16071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type="body" sz="half" idx="2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zámek </a:t>
            </a:r>
            <a:r>
              <a:rPr lang="cs-CZ" sz="2400" dirty="0" err="1" smtClean="0">
                <a:latin typeface="Georgia" pitchFamily="18" charset="0"/>
              </a:rPr>
              <a:t>Kačina</a:t>
            </a:r>
            <a:endParaRPr lang="cs-CZ" sz="2400" dirty="0" smtClean="0">
              <a:latin typeface="Georgia" pitchFamily="18" charset="0"/>
            </a:endParaRP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1806" b="11806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type="body" sz="half" idx="2"/>
          </p:nvPr>
        </p:nvSpPr>
        <p:spPr>
          <a:xfrm>
            <a:off x="5786445" y="5388936"/>
            <a:ext cx="2740397" cy="912255"/>
          </a:xfrm>
          <a:ln>
            <a:noFill/>
          </a:ln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vítězný oblouk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v Paříži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l="4051" r="4051"/>
          <a:stretch>
            <a:fillRect/>
          </a:stretch>
        </p:blipFill>
        <p:spPr bwMode="auto">
          <a:xfrm>
            <a:off x="304800" y="249238"/>
            <a:ext cx="5053013" cy="6323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type="body" sz="half" idx="2"/>
          </p:nvPr>
        </p:nvSpPr>
        <p:spPr>
          <a:xfrm>
            <a:off x="5786445" y="5388936"/>
            <a:ext cx="2740397" cy="912255"/>
          </a:xfrm>
          <a:ln>
            <a:noFill/>
          </a:ln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Stavovské divadlo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v Praze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l="20045" r="20045"/>
          <a:stretch>
            <a:fillRect/>
          </a:stretch>
        </p:blipFill>
        <p:spPr bwMode="auto">
          <a:xfrm>
            <a:off x="304800" y="249238"/>
            <a:ext cx="5053013" cy="632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type="body" sz="half" idx="2"/>
          </p:nvPr>
        </p:nvSpPr>
        <p:spPr>
          <a:ln>
            <a:noFill/>
          </a:ln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klasicistní domy </a:t>
            </a:r>
          </a:p>
          <a:p>
            <a:pPr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None/>
            </a:pPr>
            <a:r>
              <a:rPr lang="cs-CZ" sz="2400" dirty="0" smtClean="0">
                <a:latin typeface="Georgia" pitchFamily="18" charset="0"/>
              </a:rPr>
              <a:t>v Praze</a:t>
            </a:r>
          </a:p>
          <a:p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11806" b="11806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cap="small" dirty="0" smtClean="0"/>
              <a:t>Hlavačka</a:t>
            </a:r>
            <a:r>
              <a:rPr lang="cs-CZ" sz="1500" dirty="0" smtClean="0"/>
              <a:t>, Milan: </a:t>
            </a:r>
            <a:r>
              <a:rPr lang="cs-CZ" sz="1500" i="1" dirty="0" smtClean="0"/>
              <a:t>Dějepis 3 pro gymnázia a střední školy.</a:t>
            </a:r>
            <a:r>
              <a:rPr lang="cs-CZ" sz="1500" dirty="0" smtClean="0"/>
              <a:t> Praha : SPN, 2006. ISBN  80-7235-172-9.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2012-01-01</a:t>
            </a:r>
            <a:r>
              <a:rPr lang="en-US" sz="1400" dirty="0" smtClean="0"/>
              <a:t>]</a:t>
            </a:r>
            <a:r>
              <a:rPr lang="cs-CZ" sz="1400" dirty="0" smtClean="0"/>
              <a:t> dostupné na WWW viz. tabulka</a:t>
            </a: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89"/>
          <a:ext cx="8715436" cy="6738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&lt;http://commons.wikipedia.org/wiki/Soubor:David-Oath_of_the_Horatii-1784.jpg&gt;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http://commons.wikipedia.org/wiki/Soubor:Napoleon4.jpg&gt;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&lt;http://commons.wikimedia.org/wiki/File:Napoleon_Bonaparte.jpg?uselang=cs&gt;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&lt;http://commons.wikimedia.org/wiki/File:%C3%89tienne-Maurice-_Falconet-Pygmalion-%26-Galatee_hermitage-4.jpg&gt;</a:t>
                      </a:r>
                      <a:endParaRPr lang="cs-CZ" sz="1200" dirty="0"/>
                    </a:p>
                  </a:txBody>
                  <a:tcPr/>
                </a:tc>
              </a:tr>
              <a:tr h="32133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&lt;http://commons.wikimedia.org/wiki/File:George_Washington_by_Jean-Antoine_Houdon_-_DSC05828.JPG&gt;</a:t>
                      </a:r>
                      <a:endParaRPr lang="cs-CZ" sz="1200" dirty="0"/>
                    </a:p>
                  </a:txBody>
                  <a:tcPr/>
                </a:tc>
              </a:tr>
              <a:tr h="62698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http://commons.wikimedia.org/wiki/File:MariaWalewska.jpg?uselang=cs&gt;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&lt;http://commons.wikimedia.org/wiki/File:Fran%C3%A7ois_Pascal_Simon_G%C3%A9rard_004b.jpg?uselang=cs&gt;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&lt;http://commons.wikimedia.org/wiki/File:Retrato_del_Duque_de_San_Carlos.jpg?uselang=cs&gt;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&lt;http://commons.wikimedia.org/wiki/File:Herr_in_Wien_1815.jpeg?uselang=cs&gt;</a:t>
                      </a:r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&lt;http://commons.wikimedia.org/wiki/File:Jean-Louis_Voille_25.jpg&gt;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&lt;http://commons.wikimedia.org/wiki/File:Zimn%C3%AD_pal%C3%A1c_%283%29.jpg&gt;</a:t>
                      </a:r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&lt;http://commons.wikimedia.org/wiki/File:Pohled_na_z%C3%A1mek_Ka%C4%8Dina_z_%C4%8Destn%C3%A9ho_dvora.jpg?uselang=cs&gt;</a:t>
                      </a:r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&lt;http://commons.wikimedia.org/wiki/File:Arc_Triomphe_edit.jpg?uselang=cs&gt;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89"/>
          <a:ext cx="8715436" cy="1438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&lt;http://commons.wikimedia.org/wiki/File:Stavovsk%C3%A9_divadlo_1.JPG&gt;</a:t>
                      </a:r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&lt;http://commons.wikimedia.org/wiki/File:Praha,_Karl%C3%ADn,_rohov%C3%BD_d%C5%AFm.jpg?uselang=cs&gt;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-klasicismus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460</Words>
  <Application>Microsoft Office PowerPoint</Application>
  <PresentationFormat>Předvádění na obrazovce (4:3)</PresentationFormat>
  <Paragraphs>174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Motiv-klasicismus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KLASICISMUS</vt:lpstr>
      <vt:lpstr>1) Malířství</vt:lpstr>
      <vt:lpstr>1) Malířství</vt:lpstr>
      <vt:lpstr>1) Malířství</vt:lpstr>
      <vt:lpstr>2) Sochařství</vt:lpstr>
      <vt:lpstr>2) Sochařství</vt:lpstr>
      <vt:lpstr>3) Móda</vt:lpstr>
      <vt:lpstr>3) Móda</vt:lpstr>
      <vt:lpstr>3) Móda</vt:lpstr>
      <vt:lpstr>4) Hudba</vt:lpstr>
      <vt:lpstr>5) Architektura</vt:lpstr>
      <vt:lpstr>Snímek 13</vt:lpstr>
      <vt:lpstr>Snímek 14</vt:lpstr>
      <vt:lpstr>Snímek 15</vt:lpstr>
      <vt:lpstr>Snímek 16</vt:lpstr>
      <vt:lpstr>Snímek 17</vt:lpstr>
      <vt:lpstr>Zdroje a obrázky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18</cp:revision>
  <dcterms:created xsi:type="dcterms:W3CDTF">2012-02-01T08:51:03Z</dcterms:created>
  <dcterms:modified xsi:type="dcterms:W3CDTF">2012-05-20T08:54:04Z</dcterms:modified>
</cp:coreProperties>
</file>