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6" r:id="rId17"/>
    <p:sldId id="271" r:id="rId18"/>
    <p:sldId id="275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9C53E01-2FAF-44F8-9070-102DA8A7B28D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06A9B39-04EB-42C1-92F0-6CFEE8AA3BB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611C03-CDA3-4929-B488-DC64685AC490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5940D9A-5369-4AC3-A53C-AF4BA691C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6323B2-B9F0-485D-A1D4-EF5D1FBBD7D9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AE29C7E-E9D5-4389-9C2C-834BEDA515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4EF44589-F41B-4D31-AE12-F7144DD19D6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2CE915E4-FE08-4CE6-9B38-9BA9E7FFAD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B7A91676-214A-4202-A8FE-8BB31936C0D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F2D94E2D-B642-4987-9F51-39C5DCE90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0FFE43-2C46-4B94-A19A-030D22734AC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97AFA3D-64A9-4E0C-9C26-AC60817A21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430202-B729-422B-B50A-F61BFA5FB0FC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C75B8FA-74A8-4804-8732-BB3F96300B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B0244C-3AC7-4097-9C7A-4CB985001F0F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CF96CC7-E54C-4E03-AF73-70DFECBCE9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fld id="{E455AC23-7397-4E08-8DBF-ACF18A70D75D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CC9A68E8-FDA7-480E-BAE7-01F37A4517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CA04FA-EB5E-4DD9-ACD6-9525936DAB4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142D68-812B-47B1-AA56-797A7D5731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fld id="{2D63EB35-CCB5-46D0-AA7F-ECD0B62B8F2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A808C2A5-CE87-4927-A074-98BA81FFB8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C53E01-2FAF-44F8-9070-102DA8A7B28D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6A9B39-04EB-42C1-92F0-6CFEE8AA3BB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611C03-CDA3-4929-B488-DC64685AC490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940D9A-5369-4AC3-A53C-AF4BA691C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6323B2-B9F0-485D-A1D4-EF5D1FBBD7D9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29C7E-E9D5-4389-9C2C-834BEDA515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F44589-F41B-4D31-AE12-F7144DD19D6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E915E4-FE08-4CE6-9B38-9BA9E7FFAD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A91676-214A-4202-A8FE-8BB31936C0D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D94E2D-B642-4987-9F51-39C5DCE90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0FFE43-2C46-4B94-A19A-030D22734AC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7AFA3D-64A9-4E0C-9C26-AC60817A21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430202-B729-422B-B50A-F61BFA5FB0FC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75B8FA-74A8-4804-8732-BB3F96300B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B0244C-3AC7-4097-9C7A-4CB985001F0F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F96CC7-E54C-4E03-AF73-70DFECBCE9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55AC23-7397-4E08-8DBF-ACF18A70D75D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9A68E8-FDA7-480E-BAE7-01F37A4517D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CA04FA-EB5E-4DD9-ACD6-9525936DAB4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142D68-812B-47B1-AA56-797A7D5731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63EB35-CCB5-46D0-AA7F-ECD0B62B8F24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08C2A5-CE87-4927-A074-98BA81FFB8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96C470D-760D-42FF-A49E-BD638E4BF14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965A156-BA74-44CD-8A88-984D53A480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96C470D-760D-42FF-A49E-BD638E4BF14A}" type="datetimeFigureOut">
              <a:rPr lang="cs-CZ" smtClean="0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965A156-BA74-44CD-8A88-984D53A480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VY_32_INOVACE_13_17_Technicko-vědecká revoluce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 Technicko-vědecká revoluce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>
                <a:latin typeface="Calibri" pitchFamily="34" charset="0"/>
              </a:rPr>
              <a:t>výuková 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>
                <a:latin typeface="Calibri" pitchFamily="34" charset="0"/>
              </a:rPr>
              <a:t>Seznámení </a:t>
            </a:r>
            <a:r>
              <a:rPr lang="cs-CZ" sz="1600" dirty="0" smtClean="0">
                <a:latin typeface="Calibri" pitchFamily="34" charset="0"/>
              </a:rPr>
              <a:t>se s rozvojem vědy a techniky na přelomu 19. a 20. století. Žák bude schopen charakterizovat nejznámější vědce a vynálezce tohoto období a popsat nejpodstatnější změny v technice</a:t>
            </a:r>
            <a:r>
              <a:rPr lang="cs-CZ" sz="1600" dirty="0" smtClean="0">
                <a:latin typeface="Calibri" pitchFamily="34" charset="0"/>
              </a:rPr>
              <a:t>. </a:t>
            </a:r>
            <a:r>
              <a:rPr lang="cs-CZ" sz="1600" dirty="0">
                <a:latin typeface="Calibri" pitchFamily="34" charset="0"/>
              </a:rPr>
              <a:t>Inovace spočívá v nahrazení klasického výkladu se zápisem ilustrativnějším zobrazením pomocí dataprojektoru.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23.04.2012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23.04.2012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Technicko</a:t>
            </a:r>
            <a:r>
              <a:rPr lang="cs-CZ" dirty="0" smtClean="0"/>
              <a:t> – vědecká revoluce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období rozmachu vědy a techniky na rozmezí 19. a 20. století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2650336" cy="3786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Biologie</a:t>
            </a:r>
          </a:p>
          <a:p>
            <a:pPr algn="ctr"/>
            <a:r>
              <a:rPr lang="cs-CZ" sz="2000" cap="small" dirty="0" smtClean="0"/>
              <a:t>a</a:t>
            </a:r>
          </a:p>
          <a:p>
            <a:pPr algn="ctr"/>
            <a:r>
              <a:rPr lang="cs-CZ" sz="2000" cap="small" dirty="0" smtClean="0"/>
              <a:t>medicína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jsou objeveny mikroorganismy (bakterie a viry)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Robert Koch </a:t>
            </a:r>
            <a:r>
              <a:rPr lang="cs-CZ" dirty="0" smtClean="0"/>
              <a:t>(D)  - </a:t>
            </a:r>
            <a:r>
              <a:rPr lang="cs-CZ" sz="2800" dirty="0" smtClean="0"/>
              <a:t>objev bakterií TBC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3502623"/>
            <a:ext cx="2447913" cy="3355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Biologie</a:t>
            </a:r>
          </a:p>
          <a:p>
            <a:pPr algn="ctr"/>
            <a:r>
              <a:rPr lang="cs-CZ" sz="2000" cap="small" dirty="0" smtClean="0"/>
              <a:t>a</a:t>
            </a:r>
          </a:p>
          <a:p>
            <a:pPr algn="ctr"/>
            <a:r>
              <a:rPr lang="cs-CZ" sz="2000" cap="small" dirty="0" smtClean="0"/>
              <a:t>medicína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Louis Pasteur </a:t>
            </a:r>
            <a:r>
              <a:rPr lang="cs-CZ" dirty="0" smtClean="0"/>
              <a:t>(FR)  - </a:t>
            </a:r>
            <a:r>
              <a:rPr lang="cs-CZ" sz="2800" dirty="0" smtClean="0"/>
              <a:t>objev očkování proti vzteklině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905881"/>
            <a:ext cx="3338519" cy="3952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Fyzika</a:t>
            </a:r>
          </a:p>
          <a:p>
            <a:pPr algn="ctr"/>
            <a:r>
              <a:rPr lang="cs-CZ" sz="2000" cap="small" dirty="0" smtClean="0"/>
              <a:t>a</a:t>
            </a:r>
          </a:p>
          <a:p>
            <a:pPr algn="ctr"/>
            <a:r>
              <a:rPr lang="cs-CZ" sz="2000" cap="small" dirty="0" smtClean="0"/>
              <a:t>chemie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b="1" dirty="0" err="1" smtClean="0"/>
              <a:t>Wilhelm</a:t>
            </a:r>
            <a:r>
              <a:rPr lang="cs-CZ" b="1" dirty="0" smtClean="0"/>
              <a:t> </a:t>
            </a:r>
            <a:r>
              <a:rPr lang="cs-CZ" b="1" dirty="0" err="1" smtClean="0"/>
              <a:t>Röntgen</a:t>
            </a:r>
            <a:r>
              <a:rPr lang="cs-CZ" b="1" dirty="0" smtClean="0"/>
              <a:t> </a:t>
            </a:r>
            <a:r>
              <a:rPr lang="cs-CZ" dirty="0" smtClean="0"/>
              <a:t>(D)  - </a:t>
            </a:r>
            <a:r>
              <a:rPr lang="cs-CZ" sz="2800" dirty="0" smtClean="0"/>
              <a:t>objev </a:t>
            </a:r>
            <a:r>
              <a:rPr lang="cs-CZ" sz="2800" b="1" i="1" dirty="0" smtClean="0"/>
              <a:t>paprsků X</a:t>
            </a:r>
          </a:p>
          <a:p>
            <a:pPr>
              <a:buNone/>
            </a:pPr>
            <a:r>
              <a:rPr lang="cs-CZ" sz="2800" b="1" i="1" dirty="0" smtClean="0"/>
              <a:t>		</a:t>
            </a:r>
            <a:r>
              <a:rPr lang="cs-CZ" dirty="0" smtClean="0"/>
              <a:t>- umožněno zkoumání těla pomocí rentgenu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3891" y="3000372"/>
            <a:ext cx="2513888" cy="3857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857628"/>
            <a:ext cx="3491864" cy="278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Fyzika</a:t>
            </a:r>
          </a:p>
          <a:p>
            <a:pPr algn="ctr"/>
            <a:r>
              <a:rPr lang="cs-CZ" sz="2000" cap="small" dirty="0" smtClean="0"/>
              <a:t>a</a:t>
            </a:r>
          </a:p>
          <a:p>
            <a:pPr algn="ctr"/>
            <a:r>
              <a:rPr lang="cs-CZ" sz="2000" cap="small" dirty="0" smtClean="0"/>
              <a:t>chemie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Alfred Nobel </a:t>
            </a:r>
            <a:r>
              <a:rPr lang="cs-CZ" dirty="0" smtClean="0"/>
              <a:t>(SWE)  - </a:t>
            </a:r>
            <a:r>
              <a:rPr lang="cs-CZ" sz="2800" dirty="0" smtClean="0"/>
              <a:t>objev </a:t>
            </a:r>
            <a:r>
              <a:rPr lang="cs-CZ" sz="2800" b="1" i="1" dirty="0" smtClean="0"/>
              <a:t>dynamitu</a:t>
            </a:r>
          </a:p>
          <a:p>
            <a:pPr>
              <a:buNone/>
            </a:pPr>
            <a:r>
              <a:rPr lang="cs-CZ" sz="2800" b="1" i="1" dirty="0" smtClean="0"/>
              <a:t>		</a:t>
            </a:r>
            <a:r>
              <a:rPr lang="cs-CZ" sz="2800" dirty="0" smtClean="0"/>
              <a:t>- umožněna snazší těžba, ale i válka</a:t>
            </a:r>
          </a:p>
          <a:p>
            <a:pPr>
              <a:buNone/>
            </a:pPr>
            <a:r>
              <a:rPr lang="cs-CZ" sz="2800" dirty="0" smtClean="0"/>
              <a:t>		- zakládá </a:t>
            </a:r>
            <a:r>
              <a:rPr lang="cs-CZ" sz="2800" b="1" i="1" dirty="0" smtClean="0"/>
              <a:t>Nobelovu cenu</a:t>
            </a:r>
            <a:endParaRPr lang="cs-CZ" sz="2800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292093"/>
            <a:ext cx="2619364" cy="3565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4000504"/>
            <a:ext cx="3357561" cy="26860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Využití</a:t>
            </a:r>
          </a:p>
          <a:p>
            <a:pPr algn="ctr"/>
            <a:r>
              <a:rPr lang="cs-CZ" sz="2000" cap="small" dirty="0" smtClean="0"/>
              <a:t>elektřiny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masové šíření výroby a využití elektřiny</a:t>
            </a:r>
          </a:p>
          <a:p>
            <a:pPr>
              <a:buFontTx/>
              <a:buChar char="-"/>
            </a:pPr>
            <a:r>
              <a:rPr lang="cs-CZ" sz="2800" dirty="0" smtClean="0"/>
              <a:t>elektřina vyráběna ve vodních a tepelných elektrárnách</a:t>
            </a:r>
          </a:p>
          <a:p>
            <a:pPr>
              <a:buFontTx/>
              <a:buChar char="-"/>
            </a:pPr>
            <a:r>
              <a:rPr lang="cs-CZ" sz="2800" dirty="0" smtClean="0"/>
              <a:t>objevují se elektrospotřebiče (vysavač, trouba,..)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071958"/>
            <a:ext cx="3510413" cy="2786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Využití</a:t>
            </a:r>
          </a:p>
          <a:p>
            <a:pPr algn="ctr"/>
            <a:r>
              <a:rPr lang="cs-CZ" sz="2000" cap="small" dirty="0" smtClean="0"/>
              <a:t>elektřiny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Viktor Kaplan </a:t>
            </a:r>
            <a:r>
              <a:rPr lang="cs-CZ" sz="2800" dirty="0" smtClean="0"/>
              <a:t>(R-U) – vynález </a:t>
            </a:r>
            <a:r>
              <a:rPr lang="cs-CZ" sz="2800" b="1" i="1" dirty="0" smtClean="0"/>
              <a:t>kaplanovy turbíny</a:t>
            </a:r>
          </a:p>
          <a:p>
            <a:pPr>
              <a:buNone/>
            </a:pPr>
            <a:endParaRPr lang="cs-CZ" sz="2800" b="1" i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706599"/>
            <a:ext cx="2786082" cy="4151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786058"/>
            <a:ext cx="3786214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Využití</a:t>
            </a:r>
          </a:p>
          <a:p>
            <a:pPr algn="ctr"/>
            <a:r>
              <a:rPr lang="cs-CZ" sz="2000" cap="small" dirty="0" smtClean="0"/>
              <a:t>elektřiny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Thomas </a:t>
            </a:r>
            <a:r>
              <a:rPr lang="cs-CZ" sz="2800" b="1" dirty="0" err="1" smtClean="0"/>
              <a:t>Alva</a:t>
            </a:r>
            <a:r>
              <a:rPr lang="cs-CZ" sz="2800" b="1" dirty="0" smtClean="0"/>
              <a:t> Edison </a:t>
            </a:r>
            <a:r>
              <a:rPr lang="cs-CZ" sz="2800" dirty="0" smtClean="0"/>
              <a:t>(USA)</a:t>
            </a:r>
            <a:endParaRPr lang="cs-CZ" sz="2800" b="1" i="1" dirty="0" smtClean="0"/>
          </a:p>
          <a:p>
            <a:pPr>
              <a:buNone/>
            </a:pPr>
            <a:r>
              <a:rPr lang="cs-CZ" sz="2800" dirty="0" smtClean="0"/>
              <a:t>-</a:t>
            </a:r>
            <a:r>
              <a:rPr lang="cs-CZ" sz="2800" b="1" i="1" dirty="0" smtClean="0"/>
              <a:t> </a:t>
            </a:r>
            <a:r>
              <a:rPr lang="cs-CZ" sz="2800" dirty="0" smtClean="0"/>
              <a:t>vynález žárovky 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801066"/>
            <a:ext cx="3105140" cy="3914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056852"/>
            <a:ext cx="2424104" cy="3801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Využití</a:t>
            </a:r>
          </a:p>
          <a:p>
            <a:pPr algn="ctr"/>
            <a:r>
              <a:rPr lang="cs-CZ" sz="2000" cap="small" dirty="0" smtClean="0"/>
              <a:t>elektřiny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Nikola Tesla </a:t>
            </a:r>
            <a:r>
              <a:rPr lang="cs-CZ" sz="2800" dirty="0" smtClean="0"/>
              <a:t>(USA)</a:t>
            </a:r>
            <a:endParaRPr lang="cs-CZ" sz="2800" b="1" i="1" dirty="0" smtClean="0"/>
          </a:p>
          <a:p>
            <a:pPr>
              <a:buNone/>
            </a:pPr>
            <a:r>
              <a:rPr lang="cs-CZ" sz="2800" dirty="0" smtClean="0"/>
              <a:t>-</a:t>
            </a:r>
            <a:r>
              <a:rPr lang="cs-CZ" sz="2800" b="1" i="1" dirty="0" smtClean="0"/>
              <a:t> </a:t>
            </a:r>
            <a:r>
              <a:rPr lang="cs-CZ" sz="2800" dirty="0" smtClean="0"/>
              <a:t>vynález generátoru a rozvodu elektřiny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927713"/>
            <a:ext cx="3005128" cy="393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Využití</a:t>
            </a:r>
          </a:p>
          <a:p>
            <a:pPr algn="ctr"/>
            <a:r>
              <a:rPr lang="cs-CZ" sz="2000" cap="small" dirty="0" smtClean="0"/>
              <a:t>elektřiny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František Křižík </a:t>
            </a:r>
            <a:r>
              <a:rPr lang="cs-CZ" sz="2800" dirty="0" smtClean="0"/>
              <a:t>(R-U)</a:t>
            </a:r>
            <a:endParaRPr lang="cs-CZ" sz="2800" b="1" i="1" dirty="0" smtClean="0"/>
          </a:p>
          <a:p>
            <a:pPr>
              <a:buFontTx/>
              <a:buChar char="-"/>
            </a:pPr>
            <a:r>
              <a:rPr lang="cs-CZ" sz="2800" dirty="0" smtClean="0"/>
              <a:t>český vynálezce a propagátor elektřiny</a:t>
            </a:r>
          </a:p>
          <a:p>
            <a:pPr>
              <a:buFontTx/>
              <a:buChar char="-"/>
            </a:pPr>
            <a:r>
              <a:rPr lang="cs-CZ" sz="2800" dirty="0" smtClean="0"/>
              <a:t>vynález obloukové lampy</a:t>
            </a:r>
          </a:p>
          <a:p>
            <a:pPr>
              <a:buFontTx/>
              <a:buChar char="-"/>
            </a:pPr>
            <a:r>
              <a:rPr lang="cs-CZ" sz="2800" dirty="0" smtClean="0"/>
              <a:t>zavedení první tramvaje v Praze</a:t>
            </a:r>
            <a:endParaRPr lang="cs-CZ" sz="2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720009"/>
            <a:ext cx="2357422" cy="3137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964761"/>
            <a:ext cx="3857652" cy="2893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867572"/>
            <a:ext cx="4500594" cy="2990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Zábava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vynálezy: - fotografie</a:t>
            </a:r>
          </a:p>
          <a:p>
            <a:pPr>
              <a:buNone/>
            </a:pPr>
            <a:r>
              <a:rPr lang="cs-CZ" sz="2800" dirty="0" smtClean="0"/>
              <a:t>               - film (</a:t>
            </a:r>
            <a:r>
              <a:rPr lang="cs-CZ" sz="2800" b="1" dirty="0" smtClean="0"/>
              <a:t>bratři </a:t>
            </a:r>
            <a:r>
              <a:rPr lang="cs-CZ" sz="2800" b="1" dirty="0" err="1" smtClean="0"/>
              <a:t>Lumiérové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               - gramofon</a:t>
            </a:r>
            <a:endParaRPr lang="cs-CZ" sz="28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3419483"/>
            <a:ext cx="5718947" cy="3438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3354318"/>
            <a:ext cx="2614601" cy="3503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Komunikace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vynálezy: - psací stroj</a:t>
            </a:r>
          </a:p>
          <a:p>
            <a:pPr>
              <a:buNone/>
            </a:pPr>
            <a:r>
              <a:rPr lang="cs-CZ" sz="2800" dirty="0" smtClean="0"/>
              <a:t>               - telegraf</a:t>
            </a:r>
          </a:p>
          <a:p>
            <a:pPr>
              <a:buNone/>
            </a:pPr>
            <a:r>
              <a:rPr lang="cs-CZ" sz="2800" dirty="0" smtClean="0"/>
              <a:t>               - vysílačka (</a:t>
            </a:r>
            <a:r>
              <a:rPr lang="cs-CZ" sz="2800" b="1" dirty="0" smtClean="0"/>
              <a:t>A. </a:t>
            </a:r>
            <a:r>
              <a:rPr lang="cs-CZ" sz="2800" b="1" dirty="0" err="1" smtClean="0"/>
              <a:t>Marconi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               - telefon (</a:t>
            </a:r>
            <a:r>
              <a:rPr lang="cs-CZ" sz="2800" b="1" dirty="0" smtClean="0"/>
              <a:t>G. Bell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77000" y="4276725"/>
            <a:ext cx="266700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804049"/>
            <a:ext cx="4071934" cy="3053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884098"/>
            <a:ext cx="4286248" cy="2973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3555248"/>
            <a:ext cx="3214678" cy="3302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Doprava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velký rozvoj železnice</a:t>
            </a:r>
          </a:p>
          <a:p>
            <a:pPr>
              <a:buFontTx/>
              <a:buChar char="-"/>
            </a:pPr>
            <a:r>
              <a:rPr lang="cs-CZ" sz="2800" dirty="0" smtClean="0"/>
              <a:t>parníky přes oceán</a:t>
            </a:r>
          </a:p>
          <a:p>
            <a:pPr>
              <a:buFontTx/>
              <a:buChar char="-"/>
            </a:pPr>
            <a:r>
              <a:rPr lang="cs-CZ" sz="2800" dirty="0" smtClean="0"/>
              <a:t>objevují se první automobily (</a:t>
            </a:r>
            <a:r>
              <a:rPr lang="cs-CZ" sz="2800" dirty="0" err="1" smtClean="0"/>
              <a:t>Benz</a:t>
            </a:r>
            <a:r>
              <a:rPr lang="cs-CZ" sz="2800" dirty="0" smtClean="0"/>
              <a:t>, Ford, </a:t>
            </a:r>
            <a:r>
              <a:rPr lang="cs-CZ" sz="2800" dirty="0" err="1" smtClean="0"/>
              <a:t>Laurin</a:t>
            </a:r>
            <a:r>
              <a:rPr lang="cs-CZ" sz="2800" dirty="0" smtClean="0"/>
              <a:t> a Klement)</a:t>
            </a:r>
            <a:endParaRPr lang="cs-CZ" sz="28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94890" y="3786190"/>
            <a:ext cx="7249109" cy="3071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600200" cy="4343400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Doprava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velký rozvoj železnice</a:t>
            </a:r>
          </a:p>
          <a:p>
            <a:pPr>
              <a:buFontTx/>
              <a:buChar char="-"/>
            </a:pPr>
            <a:r>
              <a:rPr lang="cs-CZ" sz="2800" dirty="0" smtClean="0"/>
              <a:t>parníky přes oceán</a:t>
            </a:r>
          </a:p>
          <a:p>
            <a:pPr>
              <a:buFontTx/>
              <a:buChar char="-"/>
            </a:pPr>
            <a:r>
              <a:rPr lang="cs-CZ" sz="2800" dirty="0" smtClean="0"/>
              <a:t>objevují se první automobily (</a:t>
            </a:r>
            <a:r>
              <a:rPr lang="cs-CZ" sz="2800" dirty="0" err="1" smtClean="0"/>
              <a:t>Benz</a:t>
            </a:r>
            <a:r>
              <a:rPr lang="cs-CZ" sz="2800" dirty="0" smtClean="0"/>
              <a:t>, Ford, </a:t>
            </a:r>
            <a:r>
              <a:rPr lang="cs-CZ" sz="2800" dirty="0" err="1" smtClean="0"/>
              <a:t>Laurin</a:t>
            </a:r>
            <a:r>
              <a:rPr lang="cs-CZ" sz="2800" dirty="0" smtClean="0"/>
              <a:t> a Klement)</a:t>
            </a:r>
            <a:endParaRPr lang="cs-CZ" sz="28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328620"/>
            <a:ext cx="4929190" cy="3529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3340058"/>
            <a:ext cx="4786314" cy="351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928794" cy="4572032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Vzduchoplavba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- zpočátku jen balóny a vzducholodě</a:t>
            </a:r>
          </a:p>
          <a:p>
            <a:pPr>
              <a:buFontTx/>
              <a:buChar char="-"/>
            </a:pPr>
            <a:r>
              <a:rPr lang="cs-CZ" sz="2800" dirty="0" smtClean="0"/>
              <a:t>1900 – první pevná vzducholoď (</a:t>
            </a:r>
            <a:r>
              <a:rPr lang="cs-CZ" sz="2800" b="1" dirty="0" smtClean="0"/>
              <a:t>F. </a:t>
            </a:r>
            <a:r>
              <a:rPr lang="cs-CZ" sz="2800" b="1" dirty="0" err="1" smtClean="0"/>
              <a:t>Zeppelin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1903 – první letadlo (</a:t>
            </a:r>
            <a:r>
              <a:rPr lang="cs-CZ" sz="2800" b="1" dirty="0" smtClean="0"/>
              <a:t>bratři </a:t>
            </a:r>
            <a:r>
              <a:rPr lang="cs-CZ" sz="2800" b="1" dirty="0" err="1" smtClean="0"/>
              <a:t>Wrightové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průkopníci: </a:t>
            </a:r>
            <a:r>
              <a:rPr lang="cs-CZ" sz="2800" b="1" dirty="0" err="1" smtClean="0"/>
              <a:t>Blériot</a:t>
            </a:r>
            <a:r>
              <a:rPr lang="cs-CZ" sz="2800" b="1" dirty="0" smtClean="0"/>
              <a:t>, Junkers, Kašpar</a:t>
            </a:r>
            <a:endParaRPr lang="cs-CZ" sz="2800" b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926205"/>
            <a:ext cx="4572000" cy="2931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0" y="1785926"/>
            <a:ext cx="1928794" cy="4572032"/>
          </a:xfrm>
        </p:spPr>
        <p:txBody>
          <a:bodyPr>
            <a:normAutofit/>
          </a:bodyPr>
          <a:lstStyle/>
          <a:p>
            <a:pPr algn="ctr"/>
            <a:r>
              <a:rPr lang="cs-CZ" sz="2000" cap="small" dirty="0" smtClean="0"/>
              <a:t>Vzduchoplavba</a:t>
            </a:r>
            <a:endParaRPr lang="cs-CZ" sz="2000" cap="sm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643042" y="1752600"/>
            <a:ext cx="7500958" cy="51054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- zpočátku jen balóny a vzducholodě</a:t>
            </a:r>
          </a:p>
          <a:p>
            <a:pPr>
              <a:buFontTx/>
              <a:buChar char="-"/>
            </a:pPr>
            <a:r>
              <a:rPr lang="cs-CZ" sz="2800" dirty="0" smtClean="0"/>
              <a:t>1900 – první pevná vzducholoď (</a:t>
            </a:r>
            <a:r>
              <a:rPr lang="cs-CZ" sz="2800" b="1" dirty="0" smtClean="0"/>
              <a:t>F. </a:t>
            </a:r>
            <a:r>
              <a:rPr lang="cs-CZ" sz="2800" b="1" dirty="0" err="1" smtClean="0"/>
              <a:t>Zeppelin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1903 – první letadlo (</a:t>
            </a:r>
            <a:r>
              <a:rPr lang="cs-CZ" sz="2800" b="1" dirty="0" smtClean="0"/>
              <a:t>bratři </a:t>
            </a:r>
            <a:r>
              <a:rPr lang="cs-CZ" sz="2800" b="1" dirty="0" err="1" smtClean="0"/>
              <a:t>Wrightové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průkopníci: </a:t>
            </a:r>
            <a:r>
              <a:rPr lang="cs-CZ" sz="2800" b="1" dirty="0" err="1" smtClean="0"/>
              <a:t>Blériot</a:t>
            </a:r>
            <a:r>
              <a:rPr lang="cs-CZ" sz="2800" b="1" dirty="0" smtClean="0"/>
              <a:t>, Junkers, Kašpar</a:t>
            </a:r>
            <a:endParaRPr lang="cs-CZ" sz="2800" b="1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794760"/>
            <a:ext cx="4572000" cy="3063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3952875"/>
            <a:ext cx="7620000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85720" y="214290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6">
                    <a:lumMod val="75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cit. 2012-19-04</a:t>
            </a:r>
            <a:r>
              <a:rPr lang="en-US" sz="1800" dirty="0" smtClean="0">
                <a:solidFill>
                  <a:schemeClr val="accent6">
                    <a:lumMod val="75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dostupné na WWW viz. tabulka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524000"/>
          <a:ext cx="8715436" cy="5334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&lt;http://commons.wikimedia.org/wiki/File:20000_Nautilus_engines.jpg&gt;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&lt;http://commons.wikimedia.org/wiki/File:Robert_Koch.jpg&gt;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&lt;http://commons.wikimedia.org/wiki/File:Tableau_Louis_Pasteur.jpg&gt;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&lt;http://commons.wikimedia.org/wiki/File:Wilhelm_Conrad_R%C3%B6ntgen.jpg&gt;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&lt;http://commons.wikimedia.org/wiki/File:Rippenserienfraktur_R%C3%B6ntgen_Thorax.jpg&gt;</a:t>
                      </a:r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&lt;http://commons.wikimedia.org/wiki/File:Alfred_Nobel_%28Bain%29.png?uselang=cs&gt;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&lt;http://commons.wikimedia.org/wiki/File:Dynamite.svg&gt;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&lt;http://commons.wikimedia.org/wiki/File:HAER_Croton_Dam_Muskegon_River_Turbines_Crop_341105pv.jpg&gt;</a:t>
                      </a:r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&lt;http://commons.wikimedia.org/wiki/File:Kaplanturbine_als_Denkmal.jpg?uselang=cs&gt;</a:t>
                      </a:r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&lt;http://commons.wikimedia.org/wiki/File:Edison_and_phonograph.jpg&gt;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&lt;http://commons.wikimedia.org/wiki/File:Edison_bulb.jpg&gt;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85720" y="214290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6">
                    <a:lumMod val="75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cit. 2012-19-04</a:t>
            </a:r>
            <a:r>
              <a:rPr lang="en-US" sz="1800" dirty="0" smtClean="0">
                <a:solidFill>
                  <a:schemeClr val="accent6">
                    <a:lumMod val="75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dostupné na WWW viz. tabulka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1524000"/>
          <a:ext cx="8715436" cy="5334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&lt;http://commons.wikimedia.org/wiki/File:N.Tesla.JPG&gt;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&lt;http://commons.wikimedia.org/wiki/File:Krizik.jpg&gt;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14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&lt;http://commons.wikimedia.org/wiki/File:Xenon_short-arc_bulb.jpg&gt;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&lt;http://commons.wikimedia.org/wiki/File:Tram91.jpg&gt;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&lt;http://commons.wikimedia.org/wiki/File:A_photo_of_Boikovo_from_the_early_20s_of_20th_century.jpg&gt;</a:t>
                      </a:r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&lt;http://commons.wikimedia.org/wiki/File:Patefon_w_Muzeum_Miasta_Lodzi.jpg&gt;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&lt;http://commons.wikimedia.org/wiki/File:New_Yost_Typewriter.png&gt;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&lt;http://commons.wikimedia.org/wiki/File:Morse_Telegraph_1837.jpg&gt;</a:t>
                      </a:r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&lt;http://commons.wikimedia.org/wiki/File:Marconi_Type_106_crystal_radio_receiver.jpg?uselang=cs&gt;</a:t>
                      </a:r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&lt;http://commons.wikimedia.org/wiki/File:1896_telephone.jpg?uselang=cs&gt;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&lt;http://commons.wikimedia.org/wiki/File:KkStB_9.jpg&gt;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/>
              <a:t>Všechny uveřejněné odkazy </a:t>
            </a:r>
            <a:r>
              <a:rPr lang="en-US" sz="1800" dirty="0" smtClean="0"/>
              <a:t>[</a:t>
            </a:r>
            <a:r>
              <a:rPr lang="cs-CZ" sz="1800" dirty="0" smtClean="0"/>
              <a:t>cit. 2012-19-04</a:t>
            </a:r>
            <a:r>
              <a:rPr lang="en-US" sz="1800" dirty="0" smtClean="0"/>
              <a:t>]</a:t>
            </a:r>
            <a:r>
              <a:rPr lang="cs-CZ" sz="1800" dirty="0" smtClean="0"/>
              <a:t> dostupné na WWW viz. tabulka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785926"/>
          <a:ext cx="9143999" cy="25908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55078"/>
                <a:gridCol w="1055078"/>
                <a:gridCol w="7033843"/>
              </a:tblGrid>
              <a:tr h="30480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&lt;http://commons.wikimedia.org/wiki/File:SS_Oregon_%28Guion_Line%29-_Currier%26Ives_%281883%29.jpg?uselang=cs&gt;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&lt;http://commons.wikimedia.org/wiki/File:RMS_Titanic_3.jpg&gt;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&lt;http://commons.wikimedia.org/wiki/File:Zeppelin_III_in_flight.jpg&gt;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&lt;http://commons.wikimedia.org/wiki/File:Wright_Flyer_II_shed.jpg?uselang=cs&gt;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&lt;http://commons.wikimedia.org/wiki/File:Bleriot_XI_Thulin_2.jpg?uselang=cs&gt;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4"/>
          <p:cNvSpPr txBox="1">
            <a:spLocks/>
          </p:cNvSpPr>
          <p:nvPr/>
        </p:nvSpPr>
        <p:spPr>
          <a:xfrm>
            <a:off x="142844" y="5429264"/>
            <a:ext cx="9001156" cy="1214446"/>
          </a:xfrm>
          <a:prstGeom prst="rect">
            <a:avLst/>
          </a:prstGeom>
        </p:spPr>
        <p:txBody>
          <a:bodyPr vert="horz" anchor="ctr">
            <a:normAutofit fontScale="90000" lnSpcReduction="10000"/>
          </a:bodyPr>
          <a:lstStyle/>
          <a:p>
            <a:pPr>
              <a:spcBef>
                <a:spcPct val="0"/>
              </a:spcBef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Zdroje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cap="small" dirty="0" smtClean="0"/>
              <a:t>Hlavačka</a:t>
            </a:r>
            <a:r>
              <a:rPr lang="cs-CZ" dirty="0" smtClean="0"/>
              <a:t>, Milan: </a:t>
            </a:r>
            <a:r>
              <a:rPr lang="cs-CZ" i="1" dirty="0" smtClean="0"/>
              <a:t>Dějepis 3 pro gymnázia a střední školy.</a:t>
            </a:r>
            <a:r>
              <a:rPr lang="cs-CZ" dirty="0" smtClean="0"/>
              <a:t> Praha : SPN, 2006. ISBN  80-7235-172-9.</a:t>
            </a:r>
          </a:p>
          <a:p>
            <a:pPr>
              <a:spcBef>
                <a:spcPct val="0"/>
              </a:spcBef>
            </a:pPr>
            <a:endParaRPr lang="cs-CZ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-TVR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Motiv-TVR</Template>
  <TotalTime>36063</TotalTime>
  <Words>580</Words>
  <Application>Microsoft Office PowerPoint</Application>
  <PresentationFormat>Předvádění na obrazovce (4:3)</PresentationFormat>
  <Paragraphs>213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Motiv-TVR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Technicko – vědecká revoluce</vt:lpstr>
      <vt:lpstr>Věda</vt:lpstr>
      <vt:lpstr>Věda</vt:lpstr>
      <vt:lpstr>Věda</vt:lpstr>
      <vt:lpstr>Věda</vt:lpstr>
      <vt:lpstr>Technika</vt:lpstr>
      <vt:lpstr>Technika</vt:lpstr>
      <vt:lpstr>Technika</vt:lpstr>
      <vt:lpstr>Technika</vt:lpstr>
      <vt:lpstr>Technika</vt:lpstr>
      <vt:lpstr>Technika</vt:lpstr>
      <vt:lpstr>Technika</vt:lpstr>
      <vt:lpstr>Technika</vt:lpstr>
      <vt:lpstr>Technika</vt:lpstr>
      <vt:lpstr>Technika</vt:lpstr>
      <vt:lpstr>Technika</vt:lpstr>
      <vt:lpstr>Použité obrázky  Všechny uveřejněné odkazy [cit. 2012-19-04] dostupné na WWW viz. tabulka</vt:lpstr>
      <vt:lpstr>Použité obrázky  Všechny uveřejněné odkazy [cit. 2012-19-04] dostupné na WWW viz. tabulka</vt:lpstr>
      <vt:lpstr>Použité obrázky  Všechny uveřejněné odkazy [cit. 2012-19-04] dostupné na WWW viz. tabulka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Milufer</cp:lastModifiedBy>
  <cp:revision>18</cp:revision>
  <dcterms:created xsi:type="dcterms:W3CDTF">2012-02-01T08:51:03Z</dcterms:created>
  <dcterms:modified xsi:type="dcterms:W3CDTF">2012-06-16T12:07:55Z</dcterms:modified>
</cp:coreProperties>
</file>