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8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-5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1548907-B8B2-41D5-B76D-08824BBDEA3A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5537D99-E1ED-43A3-AB4A-2AAB85346D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b/Tellurium_crystal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5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hyperlink" Target="//upload.wikimedia.org/wikipedia/commons/a/ae/K%C5%99emen-r%C5%AF%C5%BEen%C3%ADn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7.wdp"/><Relationship Id="rId14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methyst.bed.750pix.jpg" TargetMode="External"/><Relationship Id="rId13" Type="http://schemas.openxmlformats.org/officeDocument/2006/relationships/hyperlink" Target="http://cs.wikipedia.org/wiki/Soubor:Citrine_1_(Russie).jpg" TargetMode="External"/><Relationship Id="rId3" Type="http://schemas.openxmlformats.org/officeDocument/2006/relationships/hyperlink" Target="http://cs.wikipedia.org/wiki/Soubor:Tellurium_crystal.jpg" TargetMode="External"/><Relationship Id="rId7" Type="http://schemas.openxmlformats.org/officeDocument/2006/relationships/hyperlink" Target="http://cs.wikipedia.org/wiki/Soubor:Antimony_massive.jpg" TargetMode="External"/><Relationship Id="rId12" Type="http://schemas.openxmlformats.org/officeDocument/2006/relationships/hyperlink" Target="http://cs.wikipedia.org/wiki/Soubor:Quartz_Crystal.jpg" TargetMode="External"/><Relationship Id="rId2" Type="http://schemas.openxmlformats.org/officeDocument/2006/relationships/hyperlink" Target="http://commons.wikimedia.org/wiki/File:Periodic_Table_Armtuk3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orax_crystals.jpg" TargetMode="External"/><Relationship Id="rId11" Type="http://schemas.openxmlformats.org/officeDocument/2006/relationships/hyperlink" Target="http://cs.wikipedia.org/wiki/Soubor:Integrovan%C3%BD-obvod-zapouzd%C5%99en%C3%AD.jpg" TargetMode="External"/><Relationship Id="rId5" Type="http://schemas.openxmlformats.org/officeDocument/2006/relationships/hyperlink" Target="http://cs.wikipedia.org/wiki/Soubor:Quartz_Br%C3%A9sil.jpg" TargetMode="External"/><Relationship Id="rId10" Type="http://schemas.openxmlformats.org/officeDocument/2006/relationships/hyperlink" Target="http://cs.wikipedia.org/wiki/Soubor:K%C5%99emen-r%C5%AF%C5%BEen%C3%ADn.PNG" TargetMode="External"/><Relationship Id="rId4" Type="http://schemas.openxmlformats.org/officeDocument/2006/relationships/hyperlink" Target="http://cs.wikipedia.org/wiki/Soubor:Polykristalines_Silizium.jpg" TargetMode="External"/><Relationship Id="rId9" Type="http://schemas.openxmlformats.org/officeDocument/2006/relationships/hyperlink" Target="http://cs.wikipedia.org/wiki/Soubor:Jasper.pebble.600pix.jpg" TargetMode="External"/><Relationship Id="rId14" Type="http://schemas.openxmlformats.org/officeDocument/2006/relationships/hyperlink" Target="http://cs.wikipedia.org/wiki/Soubor:USDA_Mineral_Smokey_Quartz_93v394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body" idx="1"/>
          </p:nvPr>
        </p:nvSpPr>
        <p:spPr>
          <a:xfrm>
            <a:off x="2051720" y="5373217"/>
            <a:ext cx="6711280" cy="79208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8. ročníku a slouží k výkladu nového učiva.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51520" y="764704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Název školy: ZŠ Štětí, Ostrovní 300</a:t>
            </a:r>
            <a:b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Autor: Mgr. Tereza Hrabkovská</a:t>
            </a:r>
            <a:b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Název materiálu: </a:t>
            </a:r>
            <a:r>
              <a:rPr lang="cs-CZ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VY_32_INOVACE_CH.8.A.17_polokovy</a:t>
            </a:r>
            <a:endParaRPr lang="cs-CZ" sz="2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Název: Polokovy</a:t>
            </a:r>
            <a:b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Číslo operačního programu: CZ.1.07/1.4.00/21.1693</a:t>
            </a:r>
            <a:b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Název projektu: PRIMA ŠKOLA</a:t>
            </a:r>
          </a:p>
          <a:p>
            <a:pPr algn="ctr"/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Vzdělávací oblast/obor: Člověk a příroda/Chemie</a:t>
            </a:r>
          </a:p>
          <a:p>
            <a:pPr algn="ctr"/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Tematický okruh/téma: </a:t>
            </a:r>
          </a:p>
          <a:p>
            <a:pPr algn="ctr"/>
            <a:r>
              <a:rPr lang="cs-CZ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Vytvořeno: 26. 1. 2012</a:t>
            </a:r>
            <a:endParaRPr lang="cs-CZ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230" y="4386930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5004048" y="4509120"/>
            <a:ext cx="3816424" cy="737982"/>
          </a:xfrm>
          <a:prstGeom prst="rect">
            <a:avLst/>
          </a:prstGeom>
          <a:noFill/>
        </p:spPr>
      </p:pic>
      <p:sp>
        <p:nvSpPr>
          <p:cNvPr id="6" name="Obdélník 3"/>
          <p:cNvSpPr>
            <a:spLocks noChangeArrowheads="1"/>
          </p:cNvSpPr>
          <p:nvPr/>
        </p:nvSpPr>
        <p:spPr bwMode="auto">
          <a:xfrm>
            <a:off x="6197257" y="96887"/>
            <a:ext cx="266316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VY_32_INOVACE_CH.8.A._</a:t>
            </a:r>
            <a:r>
              <a:rPr lang="cs-CZ" sz="14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17-20</a:t>
            </a:r>
            <a:endParaRPr lang="cs-CZ" sz="1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723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3826768" cy="92211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Polokovy</a:t>
            </a:r>
            <a:endParaRPr lang="cs-CZ" sz="66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712968" cy="5112568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cs-CZ" sz="3400" dirty="0" smtClean="0"/>
              <a:t>Pevné prvky, které mají přechodné vlastnosti mezi kovy a nekovy.</a:t>
            </a:r>
          </a:p>
          <a:p>
            <a:pPr>
              <a:spcBef>
                <a:spcPts val="1800"/>
              </a:spcBef>
            </a:pPr>
            <a:r>
              <a:rPr lang="cs-CZ" sz="3400" dirty="0" smtClean="0"/>
              <a:t>Obvykle jsou křehké, špatně kujné.</a:t>
            </a:r>
          </a:p>
          <a:p>
            <a:pPr>
              <a:spcBef>
                <a:spcPts val="1800"/>
              </a:spcBef>
            </a:pPr>
            <a:r>
              <a:rPr lang="cs-CZ" sz="3400" dirty="0" smtClean="0"/>
              <a:t>Elektrická vodivost se dá zvětšit zahřátím nebo příměsí jiného prvku.</a:t>
            </a:r>
          </a:p>
          <a:p>
            <a:pPr>
              <a:spcBef>
                <a:spcPts val="1800"/>
              </a:spcBef>
            </a:pPr>
            <a:r>
              <a:rPr lang="cs-CZ" sz="3400" dirty="0" smtClean="0"/>
              <a:t>Využívají se jako polovodiče.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44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t="6766" r="6963" b="43321"/>
          <a:stretch/>
        </p:blipFill>
        <p:spPr bwMode="auto">
          <a:xfrm>
            <a:off x="320152" y="548680"/>
            <a:ext cx="8634695" cy="403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H="1">
            <a:off x="899593" y="1628800"/>
            <a:ext cx="5301030" cy="36724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>
            <a:off x="1763688" y="2220619"/>
            <a:ext cx="4839488" cy="30963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720854" y="2780928"/>
            <a:ext cx="3882322" cy="25360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3650849" y="2780928"/>
            <a:ext cx="3419724" cy="25202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4580443" y="3356992"/>
            <a:ext cx="2490130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5555152" y="3356992"/>
            <a:ext cx="2041184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539552" y="5445224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11560" y="551723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19" name="Obdélník 18"/>
          <p:cNvSpPr/>
          <p:nvPr/>
        </p:nvSpPr>
        <p:spPr>
          <a:xfrm>
            <a:off x="1475656" y="5445223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5517231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Si</a:t>
            </a:r>
            <a:endParaRPr lang="cs-CZ" sz="3200" b="1" dirty="0"/>
          </a:p>
        </p:txBody>
      </p:sp>
      <p:sp>
        <p:nvSpPr>
          <p:cNvPr id="21" name="Obdélník 20"/>
          <p:cNvSpPr/>
          <p:nvPr/>
        </p:nvSpPr>
        <p:spPr>
          <a:xfrm>
            <a:off x="2339752" y="5445223"/>
            <a:ext cx="6480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339752" y="5517231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Ge</a:t>
            </a:r>
            <a:endParaRPr lang="cs-CZ" sz="3200" b="1" dirty="0"/>
          </a:p>
        </p:txBody>
      </p:sp>
      <p:sp>
        <p:nvSpPr>
          <p:cNvPr id="23" name="Obdélník 22"/>
          <p:cNvSpPr/>
          <p:nvPr/>
        </p:nvSpPr>
        <p:spPr>
          <a:xfrm>
            <a:off x="3383868" y="5445222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311860" y="5517230"/>
            <a:ext cx="756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As</a:t>
            </a:r>
            <a:endParaRPr lang="cs-CZ" sz="3200" b="1" dirty="0"/>
          </a:p>
        </p:txBody>
      </p:sp>
      <p:sp>
        <p:nvSpPr>
          <p:cNvPr id="25" name="Obdélník 24"/>
          <p:cNvSpPr/>
          <p:nvPr/>
        </p:nvSpPr>
        <p:spPr>
          <a:xfrm>
            <a:off x="4349467" y="5462319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4349467" y="5534327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Sb</a:t>
            </a:r>
            <a:endParaRPr lang="cs-CZ" sz="3200" b="1" dirty="0"/>
          </a:p>
        </p:txBody>
      </p:sp>
      <p:sp>
        <p:nvSpPr>
          <p:cNvPr id="27" name="Obdélník 26"/>
          <p:cNvSpPr/>
          <p:nvPr/>
        </p:nvSpPr>
        <p:spPr>
          <a:xfrm>
            <a:off x="5307032" y="5462318"/>
            <a:ext cx="5760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5364088" y="553432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7976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3970784" cy="63408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800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Bor B</a:t>
            </a:r>
            <a:endParaRPr lang="cs-CZ" sz="4800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14543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Elementární </a:t>
            </a:r>
            <a:r>
              <a:rPr lang="cs-CZ" sz="2800" dirty="0"/>
              <a:t>bor </a:t>
            </a:r>
            <a:r>
              <a:rPr lang="cs-CZ" sz="2800" dirty="0" smtClean="0"/>
              <a:t>se v přírodě nevyskytuje.</a:t>
            </a:r>
          </a:p>
          <a:p>
            <a:r>
              <a:rPr lang="cs-CZ" sz="2800" dirty="0" smtClean="0"/>
              <a:t>Vyskytuje se ve formě kyseliny </a:t>
            </a:r>
            <a:r>
              <a:rPr lang="cs-CZ" sz="2800" dirty="0"/>
              <a:t>borité </a:t>
            </a:r>
            <a:r>
              <a:rPr lang="cs-CZ" sz="2800" dirty="0" smtClean="0"/>
              <a:t>v </a:t>
            </a:r>
            <a:r>
              <a:rPr lang="cs-CZ" sz="2800" dirty="0" smtClean="0">
                <a:solidFill>
                  <a:schemeClr val="bg1"/>
                </a:solidFill>
              </a:rPr>
              <a:t>sopečných plynech</a:t>
            </a:r>
            <a:r>
              <a:rPr lang="cs-CZ" sz="2800" dirty="0" smtClean="0"/>
              <a:t>. </a:t>
            </a:r>
          </a:p>
          <a:p>
            <a:r>
              <a:rPr lang="cs-CZ" sz="2800" dirty="0" smtClean="0"/>
              <a:t>Používá se ve sklářském průmyslu, k výrobě </a:t>
            </a:r>
            <a:r>
              <a:rPr lang="cs-CZ" sz="2800" dirty="0"/>
              <a:t>emailů a glazur. </a:t>
            </a:r>
            <a:endParaRPr lang="cs-CZ" sz="2800" dirty="0" smtClean="0"/>
          </a:p>
          <a:p>
            <a:r>
              <a:rPr lang="cs-CZ" sz="2800" dirty="0" smtClean="0"/>
              <a:t>Bor </a:t>
            </a:r>
            <a:r>
              <a:rPr lang="cs-CZ" sz="2800" dirty="0"/>
              <a:t>a jeho sloučeniny </a:t>
            </a:r>
            <a:r>
              <a:rPr lang="cs-CZ" sz="2800" b="1" dirty="0" smtClean="0"/>
              <a:t>zeleně </a:t>
            </a:r>
            <a:r>
              <a:rPr lang="cs-CZ" sz="2800" b="1" dirty="0"/>
              <a:t>barví plamen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6"/>
            <a:ext cx="3456384" cy="27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00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7524" y="332656"/>
            <a:ext cx="3492388" cy="63894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800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Antimon </a:t>
            </a:r>
            <a:r>
              <a:rPr lang="cs-CZ" sz="4800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Sb</a:t>
            </a:r>
            <a:endParaRPr lang="cs-CZ" sz="4800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88" y="3880966"/>
            <a:ext cx="7299836" cy="2356346"/>
          </a:xfrm>
        </p:spPr>
        <p:txBody>
          <a:bodyPr>
            <a:noAutofit/>
          </a:bodyPr>
          <a:lstStyle/>
          <a:p>
            <a:r>
              <a:rPr lang="cs-CZ" sz="2800" dirty="0" smtClean="0"/>
              <a:t>Přidává se do slitin pro zlepšení mechanických </a:t>
            </a:r>
            <a:r>
              <a:rPr lang="cs-CZ" sz="2800" dirty="0"/>
              <a:t>a </a:t>
            </a:r>
            <a:r>
              <a:rPr lang="cs-CZ" sz="2800" dirty="0" smtClean="0"/>
              <a:t>chemických vlastností.</a:t>
            </a:r>
          </a:p>
          <a:p>
            <a:r>
              <a:rPr lang="cs-CZ" sz="2800" dirty="0" smtClean="0"/>
              <a:t>Používá se ve </a:t>
            </a:r>
            <a:r>
              <a:rPr lang="cs-CZ" sz="2800" dirty="0"/>
              <a:t>sklářském průmyslu </a:t>
            </a:r>
            <a:r>
              <a:rPr lang="cs-CZ" sz="2800" dirty="0" smtClean="0"/>
              <a:t>- barvení skla nebo při </a:t>
            </a:r>
            <a:r>
              <a:rPr lang="cs-CZ" sz="2800" dirty="0"/>
              <a:t>výrobě </a:t>
            </a:r>
            <a:r>
              <a:rPr lang="cs-CZ" sz="2800" dirty="0" smtClean="0"/>
              <a:t>fotočlánků.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419" y="332656"/>
            <a:ext cx="235267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95536" y="3222104"/>
            <a:ext cx="8013576" cy="63894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Tellur Te</a:t>
            </a:r>
            <a:endParaRPr lang="cs-CZ" sz="4800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20688" y="989856"/>
            <a:ext cx="5240731" cy="1543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/>
              <a:t>S</a:t>
            </a:r>
            <a:r>
              <a:rPr lang="cs-CZ" sz="2800" dirty="0" smtClean="0"/>
              <a:t>tříbrolesklý polokovový prvek.</a:t>
            </a:r>
          </a:p>
          <a:p>
            <a:r>
              <a:rPr lang="cs-CZ" sz="2800" dirty="0" smtClean="0"/>
              <a:t>Složka různých slitin.</a:t>
            </a:r>
          </a:p>
          <a:p>
            <a:endParaRPr lang="cs-CZ" dirty="0"/>
          </a:p>
        </p:txBody>
      </p:sp>
      <p:pic>
        <p:nvPicPr>
          <p:cNvPr id="2053" name="Picture 5" descr="Soubor:Tellurium crystal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2" t="12235" r="6324" b="11191"/>
          <a:stretch/>
        </p:blipFill>
        <p:spPr bwMode="auto">
          <a:xfrm>
            <a:off x="6604082" y="5301208"/>
            <a:ext cx="2144902" cy="129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36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74640" cy="77809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800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Křemík Si</a:t>
            </a:r>
            <a:endParaRPr lang="cs-CZ" sz="4800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784976" cy="54726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Druhý nejčastější prvek v zemské kůře.</a:t>
            </a:r>
          </a:p>
          <a:p>
            <a:r>
              <a:rPr lang="cs-CZ" sz="2800" dirty="0" smtClean="0"/>
              <a:t>Esenciální </a:t>
            </a:r>
            <a:r>
              <a:rPr lang="cs-CZ" sz="2800" dirty="0"/>
              <a:t>stopový prvek </a:t>
            </a:r>
            <a:r>
              <a:rPr lang="cs-CZ" sz="2800" dirty="0" smtClean="0"/>
              <a:t>našeho organismu.</a:t>
            </a:r>
          </a:p>
          <a:p>
            <a:r>
              <a:rPr lang="cs-CZ" sz="2800" dirty="0" smtClean="0"/>
              <a:t>Je tvrdý ale velice křehký.</a:t>
            </a:r>
          </a:p>
          <a:p>
            <a:r>
              <a:rPr lang="cs-CZ" sz="2800" dirty="0" smtClean="0"/>
              <a:t>Používá se na výrobu elektronických součástek (polovodičů, čipů) nebo jako </a:t>
            </a:r>
            <a:r>
              <a:rPr lang="cs-CZ" sz="2800" dirty="0"/>
              <a:t>surovina pro výrobu skla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Je obsažen v nerostech a horninách.</a:t>
            </a:r>
          </a:p>
          <a:p>
            <a:endParaRPr lang="cs-CZ" sz="2800" dirty="0" smtClean="0"/>
          </a:p>
          <a:p>
            <a:r>
              <a:rPr lang="cs-CZ" sz="2800" b="1" u="sng" dirty="0"/>
              <a:t>Křemen SiO</a:t>
            </a:r>
            <a:r>
              <a:rPr lang="cs-CZ" sz="2800" b="1" u="sng" baseline="-25000" dirty="0"/>
              <a:t>2</a:t>
            </a:r>
          </a:p>
          <a:p>
            <a:r>
              <a:rPr lang="cs-CZ" sz="2800" dirty="0"/>
              <a:t>V přírodě existuje v několika formách.</a:t>
            </a:r>
          </a:p>
          <a:p>
            <a:r>
              <a:rPr lang="cs-CZ" sz="2800" dirty="0"/>
              <a:t>Podle dalších příměsí se liší zbarvením:</a:t>
            </a:r>
          </a:p>
          <a:p>
            <a:endParaRPr lang="cs-CZ" dirty="0" smtClean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39" b="100000" l="5556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28" t="6288" r="28686"/>
          <a:stretch/>
        </p:blipFill>
        <p:spPr bwMode="auto">
          <a:xfrm>
            <a:off x="6619508" y="4745863"/>
            <a:ext cx="1768916" cy="189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667" b="99500" l="15899" r="8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70" t="76069" r="14960"/>
          <a:stretch/>
        </p:blipFill>
        <p:spPr bwMode="auto">
          <a:xfrm>
            <a:off x="6636138" y="3212976"/>
            <a:ext cx="178565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167" b="67500" l="922" r="98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788"/>
          <a:stretch/>
        </p:blipFill>
        <p:spPr bwMode="auto">
          <a:xfrm>
            <a:off x="6927902" y="209345"/>
            <a:ext cx="1692226" cy="1572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47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12" b="89677" l="0" r="9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243" y="662440"/>
            <a:ext cx="2386883" cy="1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25" y="363436"/>
            <a:ext cx="2268732" cy="193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80366" y="2492896"/>
            <a:ext cx="1583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Křišťál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50647" y="2452851"/>
            <a:ext cx="1583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Ametyst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16519" y="2452851"/>
            <a:ext cx="15833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Citrín</a:t>
            </a:r>
          </a:p>
          <a:p>
            <a:endParaRPr lang="cs-CZ" sz="3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5" b="100000" l="5875" r="7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6345"/>
            <a:ext cx="2682740" cy="1780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2" b="96494" l="17593" r="868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83772" y="4044108"/>
            <a:ext cx="2133432" cy="2366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980366" y="6016932"/>
            <a:ext cx="1583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Jaspis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15067" y="6001702"/>
            <a:ext cx="1583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Růženín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67761" y="6093476"/>
            <a:ext cx="1749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Záhněda</a:t>
            </a:r>
            <a:endParaRPr lang="cs-CZ" sz="32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347" b="85977" l="3258" r="967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408" y="3077457"/>
            <a:ext cx="2335830" cy="350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Soubor:Křemen-růženín.PN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4737" b="84211" l="16879" r="891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591" y="4138246"/>
            <a:ext cx="3277409" cy="198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720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040560" cy="634082"/>
          </a:xfrm>
        </p:spPr>
        <p:txBody>
          <a:bodyPr>
            <a:normAutofit fontScale="90000"/>
          </a:bodyPr>
          <a:lstStyle/>
          <a:p>
            <a:r>
              <a:rPr lang="cs-CZ" sz="4900" dirty="0" smtClean="0"/>
              <a:t>Sloučeniny křemíku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640960" cy="576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/>
              <a:t>Silany</a:t>
            </a:r>
            <a:endParaRPr lang="cs-CZ" sz="2800" b="1" dirty="0"/>
          </a:p>
          <a:p>
            <a:r>
              <a:rPr lang="cs-CZ" sz="2800" dirty="0" smtClean="0"/>
              <a:t>Sloučeniny křemíku s vodíkem.</a:t>
            </a:r>
          </a:p>
          <a:p>
            <a:endParaRPr lang="cs-CZ" sz="2800" dirty="0"/>
          </a:p>
          <a:p>
            <a:pPr marL="0" indent="0">
              <a:buNone/>
            </a:pPr>
            <a:r>
              <a:rPr lang="cs-CZ" sz="2800" b="1" dirty="0" err="1" smtClean="0"/>
              <a:t>Siloxany</a:t>
            </a:r>
            <a:r>
              <a:rPr lang="cs-CZ" sz="2800" b="1" dirty="0" smtClean="0"/>
              <a:t> </a:t>
            </a:r>
            <a:r>
              <a:rPr lang="cs-CZ" sz="2800" b="1" dirty="0"/>
              <a:t>(silikony</a:t>
            </a:r>
            <a:r>
              <a:rPr lang="cs-CZ" sz="2800" b="1" dirty="0" smtClean="0"/>
              <a:t>)</a:t>
            </a:r>
          </a:p>
          <a:p>
            <a:r>
              <a:rPr lang="cs-CZ" sz="2800" dirty="0" smtClean="0"/>
              <a:t>Kapalné nebo pevné látky.</a:t>
            </a:r>
          </a:p>
          <a:p>
            <a:r>
              <a:rPr lang="cs-CZ" sz="2800" dirty="0" smtClean="0"/>
              <a:t>Díky svým vlastnostem mají široké využití.</a:t>
            </a:r>
          </a:p>
          <a:p>
            <a:r>
              <a:rPr lang="cs-CZ" sz="2800" dirty="0" smtClean="0"/>
              <a:t>Jsou tepelně odolné, nehořlavé, zdravotně nezávadné.</a:t>
            </a:r>
            <a:endParaRPr lang="cs-CZ" sz="2800" dirty="0"/>
          </a:p>
          <a:p>
            <a:r>
              <a:rPr lang="cs-CZ" sz="2800" dirty="0" smtClean="0"/>
              <a:t>Používají se jako lepidla, tmely, těsnění, mazadla, zdravotní pomůcky, . . .</a:t>
            </a:r>
          </a:p>
        </p:txBody>
      </p:sp>
    </p:spTree>
    <p:extLst>
      <p:ext uri="{BB962C8B-B14F-4D97-AF65-F5344CB8AC3E}">
        <p14:creationId xmlns:p14="http://schemas.microsoft.com/office/powerpoint/2010/main" val="337474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3335" cmpd="sng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Metodické pokyny</a:t>
            </a:r>
            <a:endParaRPr lang="cs-CZ" sz="4800" dirty="0">
              <a:ln w="13335" cmpd="sng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640960" cy="4896544"/>
          </a:xfrm>
        </p:spPr>
        <p:txBody>
          <a:bodyPr/>
          <a:lstStyle/>
          <a:p>
            <a:r>
              <a:rPr lang="cs-CZ" sz="3200" dirty="0" smtClean="0"/>
              <a:t>Prezentace slouží k výkladu nové látky.</a:t>
            </a:r>
          </a:p>
          <a:p>
            <a:r>
              <a:rPr lang="cs-CZ" sz="3200" dirty="0" smtClean="0"/>
              <a:t>Charakterizujeme vlastnosti polokovů.</a:t>
            </a:r>
          </a:p>
          <a:p>
            <a:r>
              <a:rPr lang="cs-CZ" sz="3200" dirty="0" smtClean="0"/>
              <a:t>Vymezíme jejich polohu v periodické tabulce prvků.</a:t>
            </a:r>
          </a:p>
          <a:p>
            <a:r>
              <a:rPr lang="cs-CZ" sz="3200" dirty="0" smtClean="0"/>
              <a:t>Určíme vlastnosti, výskyt a použití vybraných polokovů.</a:t>
            </a:r>
          </a:p>
          <a:p>
            <a:r>
              <a:rPr lang="cs-CZ" sz="3200" dirty="0" smtClean="0"/>
              <a:t>Ukážeme žákům některé druhy křemene.</a:t>
            </a:r>
          </a:p>
          <a:p>
            <a:r>
              <a:rPr lang="cs-CZ" sz="3200" dirty="0" smtClean="0"/>
              <a:t>Uvedeme další důležité sloučeniny křemíku.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33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634082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Použité zdroje</a:t>
            </a:r>
            <a:endParaRPr lang="cs-CZ" sz="4800" b="1" dirty="0">
              <a:ln>
                <a:solidFill>
                  <a:schemeClr val="tx1"/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txBody>
          <a:bodyPr>
            <a:normAutofit fontScale="70000" lnSpcReduction="20000"/>
          </a:bodyPr>
          <a:lstStyle/>
          <a:p>
            <a:r>
              <a:rPr lang="cs-CZ" sz="2600" b="1" dirty="0" smtClean="0"/>
              <a:t>Uvedené zdroje [cit. 2012-1-26]. Dostupné pod licencí </a:t>
            </a:r>
            <a:r>
              <a:rPr lang="cs-CZ" sz="2600" b="1" dirty="0" err="1" smtClean="0"/>
              <a:t>Creative</a:t>
            </a:r>
            <a:r>
              <a:rPr lang="cs-CZ" sz="2600" b="1" dirty="0" smtClean="0"/>
              <a:t> </a:t>
            </a:r>
            <a:r>
              <a:rPr lang="cs-CZ" sz="2600" b="1" dirty="0" err="1" smtClean="0"/>
              <a:t>Commons</a:t>
            </a:r>
            <a:r>
              <a:rPr lang="cs-CZ" sz="2600" b="1" dirty="0" smtClean="0"/>
              <a:t> na WWW:</a:t>
            </a:r>
          </a:p>
          <a:p>
            <a:pPr marL="0" indent="0">
              <a:buNone/>
            </a:pPr>
            <a:r>
              <a:rPr lang="cs-CZ" sz="2600" dirty="0" err="1">
                <a:solidFill>
                  <a:schemeClr val="bg1"/>
                </a:solidFill>
              </a:rPr>
              <a:t>Travürs</a:t>
            </a:r>
            <a:r>
              <a:rPr lang="cs-CZ" sz="2600" dirty="0" err="1">
                <a:solidFill>
                  <a:schemeClr val="tx1"/>
                </a:solidFill>
              </a:rPr>
              <a:t>a</a:t>
            </a:r>
            <a:r>
              <a:rPr lang="cs-CZ" sz="2600" dirty="0">
                <a:solidFill>
                  <a:schemeClr val="tx1"/>
                </a:solidFill>
              </a:rPr>
              <a:t>, </a:t>
            </a:r>
            <a:r>
              <a:rPr lang="cs-CZ" sz="2600" dirty="0">
                <a:solidFill>
                  <a:srgbClr val="FF0000"/>
                </a:solidFill>
                <a:hlinkClick r:id="rId2"/>
              </a:rPr>
              <a:t>http://commons.wikimedia.org/wiki/File:Periodic_Table_Armtuk3.svg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Materialscientist</a:t>
            </a:r>
            <a:r>
              <a:rPr lang="cs-CZ" sz="2600" dirty="0"/>
              <a:t>, </a:t>
            </a:r>
            <a:r>
              <a:rPr lang="cs-CZ" sz="2600" dirty="0">
                <a:hlinkClick r:id="rId3"/>
              </a:rPr>
              <a:t>http://cs.wikipedia.org/wiki/Soubor:Tellurium_crystal.jpg</a:t>
            </a:r>
            <a:endParaRPr lang="cs-CZ" sz="2600" dirty="0"/>
          </a:p>
          <a:p>
            <a:pPr marL="0" indent="0">
              <a:buNone/>
            </a:pPr>
            <a:r>
              <a:rPr lang="cs-CZ" sz="2600" dirty="0" err="1"/>
              <a:t>Saperaud</a:t>
            </a:r>
            <a:r>
              <a:rPr lang="cs-CZ" sz="2600" dirty="0"/>
              <a:t>, </a:t>
            </a:r>
            <a:r>
              <a:rPr lang="cs-CZ" sz="2600" dirty="0">
                <a:solidFill>
                  <a:srgbClr val="FF0000"/>
                </a:solidFill>
                <a:hlinkClick r:id="rId4"/>
              </a:rPr>
              <a:t>http://cs.wikipedia.org/wiki/Soubor:Polykristalines_Silizium.jpg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Archaeodontosaurus</a:t>
            </a:r>
            <a:r>
              <a:rPr lang="cs-CZ" sz="2600" dirty="0"/>
              <a:t>, </a:t>
            </a:r>
            <a:r>
              <a:rPr lang="cs-CZ" sz="2600" dirty="0">
                <a:solidFill>
                  <a:srgbClr val="FF0000"/>
                </a:solidFill>
                <a:hlinkClick r:id="rId5"/>
              </a:rPr>
              <a:t>http://cs.wikipedia.org/wiki/Soubor:Quartz_Br%C3%A9sil.jpg</a:t>
            </a:r>
            <a:endParaRPr lang="cs-CZ" sz="2600" dirty="0">
              <a:solidFill>
                <a:srgbClr val="FF0000"/>
              </a:solidFill>
            </a:endParaRPr>
          </a:p>
          <a:p>
            <a:endParaRPr lang="cs-CZ" sz="2600" dirty="0"/>
          </a:p>
          <a:p>
            <a:r>
              <a:rPr lang="cs-CZ" sz="2600" b="1" dirty="0"/>
              <a:t>Uvedené zdroje [cit. 2012-1-26]. Dostupné pod licencí </a:t>
            </a:r>
            <a:r>
              <a:rPr lang="cs-CZ" sz="2600" b="1" dirty="0" err="1" smtClean="0"/>
              <a:t>Wikimedia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600" b="1" dirty="0" err="1"/>
              <a:t>Commons</a:t>
            </a:r>
            <a:r>
              <a:rPr lang="cs-CZ" sz="2600" b="1" dirty="0"/>
              <a:t> na WWW</a:t>
            </a:r>
            <a:r>
              <a:rPr lang="cs-CZ" sz="2600" b="1" dirty="0" smtClean="0"/>
              <a:t>:</a:t>
            </a:r>
          </a:p>
          <a:p>
            <a:pPr marL="0" indent="0">
              <a:buNone/>
            </a:pPr>
            <a:r>
              <a:rPr lang="cs-CZ" sz="2600" dirty="0"/>
              <a:t>Aram </a:t>
            </a:r>
            <a:r>
              <a:rPr lang="cs-CZ" sz="2600" dirty="0" err="1"/>
              <a:t>Dulyan</a:t>
            </a:r>
            <a:r>
              <a:rPr lang="cs-CZ" sz="2600" dirty="0"/>
              <a:t> , </a:t>
            </a:r>
            <a:r>
              <a:rPr lang="cs-CZ" sz="2600" dirty="0">
                <a:solidFill>
                  <a:srgbClr val="FF0000"/>
                </a:solidFill>
                <a:hlinkClick r:id="rId6"/>
              </a:rPr>
              <a:t>http://cs.wikipedia.org/wiki/Soubor:Borax_crystals.jpg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Aramgutang</a:t>
            </a:r>
            <a:r>
              <a:rPr lang="cs-CZ" sz="2600" dirty="0"/>
              <a:t> , </a:t>
            </a:r>
            <a:r>
              <a:rPr lang="cs-CZ" sz="2600" dirty="0">
                <a:solidFill>
                  <a:srgbClr val="FF0000"/>
                </a:solidFill>
                <a:hlinkClick r:id="rId7"/>
              </a:rPr>
              <a:t>http://cs.wikipedia.org/wiki/Soubor:Antimony_massive.jpg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Quistnix</a:t>
            </a:r>
            <a:r>
              <a:rPr lang="cs-CZ" sz="2600" dirty="0" smtClean="0"/>
              <a:t>, </a:t>
            </a:r>
            <a:r>
              <a:rPr lang="cs-CZ" sz="2600" dirty="0" smtClean="0">
                <a:solidFill>
                  <a:srgbClr val="FF0000"/>
                </a:solidFill>
                <a:hlinkClick r:id="rId8"/>
              </a:rPr>
              <a:t>http</a:t>
            </a:r>
            <a:r>
              <a:rPr lang="cs-CZ" sz="2600" dirty="0">
                <a:solidFill>
                  <a:srgbClr val="FF0000"/>
                </a:solidFill>
                <a:hlinkClick r:id="rId8"/>
              </a:rPr>
              <a:t>://</a:t>
            </a:r>
            <a:r>
              <a:rPr lang="cs-CZ" sz="2600" dirty="0" smtClean="0">
                <a:solidFill>
                  <a:srgbClr val="FF0000"/>
                </a:solidFill>
                <a:hlinkClick r:id="rId8"/>
              </a:rPr>
              <a:t>cs.wikipedia.org/wiki/Soubor:Amethyst.bed.750pix.jpg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Saperaud</a:t>
            </a:r>
            <a:r>
              <a:rPr lang="cs-CZ" sz="2600" dirty="0"/>
              <a:t>, </a:t>
            </a:r>
            <a:r>
              <a:rPr lang="cs-CZ" sz="2600" dirty="0">
                <a:hlinkClick r:id="rId9"/>
              </a:rPr>
              <a:t>http://cs.wikipedia.org/wiki/Soubor:Jasper.pebble.600pix.jpg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Ondřej Mangl, </a:t>
            </a:r>
            <a:r>
              <a:rPr lang="cs-CZ" sz="2600" dirty="0">
                <a:hlinkClick r:id="rId10"/>
              </a:rPr>
              <a:t>http://cs.wikipedia.org/wiki/Soubor:K%C5%99emen-r%C5%AF%C5%BEen%C3%ADn.PNG</a:t>
            </a:r>
            <a:endParaRPr lang="cs-CZ" sz="2600" dirty="0"/>
          </a:p>
          <a:p>
            <a:pPr marL="0" indent="0">
              <a:buNone/>
            </a:pPr>
            <a:r>
              <a:rPr lang="cs-CZ" sz="2600" dirty="0" err="1" smtClean="0"/>
              <a:t>Serych</a:t>
            </a:r>
            <a:r>
              <a:rPr lang="cs-CZ" sz="2600" dirty="0" smtClean="0"/>
              <a:t>, </a:t>
            </a:r>
            <a:r>
              <a:rPr lang="cs-CZ" sz="2600" dirty="0" smtClean="0">
                <a:solidFill>
                  <a:srgbClr val="FF0000"/>
                </a:solidFill>
                <a:hlinkClick r:id="rId11"/>
              </a:rPr>
              <a:t>http://cs.wikipedia.org/wiki/Soubor:Integrovan%C3%BD-obvod-zapouzd%C5%99en%C3%AD.jpg</a:t>
            </a:r>
            <a:endParaRPr lang="cs-CZ" sz="2600" dirty="0" smtClean="0">
              <a:solidFill>
                <a:srgbClr val="FF0000"/>
              </a:solidFill>
            </a:endParaRPr>
          </a:p>
          <a:p>
            <a:endParaRPr lang="cs-CZ" sz="2600" dirty="0" smtClean="0">
              <a:solidFill>
                <a:srgbClr val="FF0000"/>
              </a:solidFill>
            </a:endParaRPr>
          </a:p>
          <a:p>
            <a:r>
              <a:rPr lang="cs-CZ" sz="2600" b="1" dirty="0"/>
              <a:t>Uvedené zdroje [cit. 2012-1-26]. Dostupné pod licencí P</a:t>
            </a:r>
            <a:r>
              <a:rPr lang="cs-CZ" sz="2600" b="1" dirty="0" smtClean="0"/>
              <a:t>ublic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600" b="1" dirty="0" err="1" smtClean="0"/>
              <a:t>Domain</a:t>
            </a:r>
            <a:r>
              <a:rPr lang="cs-CZ" sz="2600" b="1" dirty="0" smtClean="0"/>
              <a:t> </a:t>
            </a:r>
            <a:r>
              <a:rPr lang="cs-CZ" sz="2600" b="1" dirty="0"/>
              <a:t>na WWW</a:t>
            </a:r>
            <a:r>
              <a:rPr lang="cs-CZ" sz="2600" b="1" dirty="0" smtClean="0"/>
              <a:t>:</a:t>
            </a:r>
          </a:p>
          <a:p>
            <a:pPr marL="0" indent="0">
              <a:buNone/>
            </a:pPr>
            <a:r>
              <a:rPr lang="cs-CZ" sz="2600" dirty="0"/>
              <a:t>USGS</a:t>
            </a:r>
            <a:r>
              <a:rPr lang="cs-CZ" sz="2600" dirty="0" smtClean="0"/>
              <a:t>, </a:t>
            </a:r>
            <a:r>
              <a:rPr lang="cs-CZ" sz="2600" dirty="0" smtClean="0">
                <a:solidFill>
                  <a:srgbClr val="FF0000"/>
                </a:solidFill>
                <a:hlinkClick r:id="rId12"/>
              </a:rPr>
              <a:t>http</a:t>
            </a:r>
            <a:r>
              <a:rPr lang="cs-CZ" sz="2600" dirty="0">
                <a:solidFill>
                  <a:srgbClr val="FF0000"/>
                </a:solidFill>
                <a:hlinkClick r:id="rId12"/>
              </a:rPr>
              <a:t>://</a:t>
            </a:r>
            <a:r>
              <a:rPr lang="cs-CZ" sz="2600" dirty="0" smtClean="0">
                <a:solidFill>
                  <a:srgbClr val="FF0000"/>
                </a:solidFill>
                <a:hlinkClick r:id="rId12"/>
              </a:rPr>
              <a:t>cs.wikipedia.org/wiki/Soubor:Quartz_Crystal.jpg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600" dirty="0" err="1"/>
              <a:t>Parent</a:t>
            </a:r>
            <a:r>
              <a:rPr lang="cs-CZ" sz="2600" dirty="0"/>
              <a:t> </a:t>
            </a:r>
            <a:r>
              <a:rPr lang="cs-CZ" sz="2600" dirty="0" err="1"/>
              <a:t>Géry</a:t>
            </a:r>
            <a:r>
              <a:rPr lang="cs-CZ" sz="2600" dirty="0"/>
              <a:t>, </a:t>
            </a:r>
            <a:r>
              <a:rPr lang="cs-CZ" sz="2600" dirty="0">
                <a:hlinkClick r:id="rId13"/>
              </a:rPr>
              <a:t>http://cs.wikipedia.org/wiki/Soubor:Citrine_1_(Russie).jpg</a:t>
            </a:r>
            <a:endParaRPr lang="cs-CZ" sz="2600" dirty="0"/>
          </a:p>
          <a:p>
            <a:pPr marL="0" indent="0">
              <a:buNone/>
            </a:pPr>
            <a:r>
              <a:rPr lang="cs-CZ" sz="2600" dirty="0" err="1"/>
              <a:t>Solipsist</a:t>
            </a:r>
            <a:r>
              <a:rPr lang="cs-CZ" sz="2600" dirty="0"/>
              <a:t>, </a:t>
            </a:r>
            <a:r>
              <a:rPr lang="cs-CZ" sz="2600" dirty="0">
                <a:hlinkClick r:id="rId14"/>
              </a:rPr>
              <a:t>http://</a:t>
            </a:r>
            <a:r>
              <a:rPr lang="cs-CZ" sz="2600" dirty="0" smtClean="0">
                <a:hlinkClick r:id="rId14"/>
              </a:rPr>
              <a:t>cs.wikipedia.org/wiki/Soubor:USDA_Mineral_Smokey_Quartz_93v3949.jpg</a:t>
            </a:r>
            <a:endParaRPr lang="cs-CZ" sz="2600" dirty="0" smtClean="0"/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b="1" dirty="0"/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989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Vlastní 7">
      <a:dk1>
        <a:sysClr val="windowText" lastClr="000000"/>
      </a:dk1>
      <a:lt1>
        <a:srgbClr val="000000"/>
      </a:lt1>
      <a:dk2>
        <a:srgbClr val="E2EDF2"/>
      </a:dk2>
      <a:lt2>
        <a:srgbClr val="00000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5876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297</TotalTime>
  <Words>424</Words>
  <Application>Microsoft Office PowerPoint</Application>
  <PresentationFormat>Předvádění na obrazovce (4:3)</PresentationFormat>
  <Paragraphs>89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Prezentace aplikace PowerPoint</vt:lpstr>
      <vt:lpstr>Polokovy</vt:lpstr>
      <vt:lpstr>Prezentace aplikace PowerPoint</vt:lpstr>
      <vt:lpstr>Bor B</vt:lpstr>
      <vt:lpstr>Antimon Sb</vt:lpstr>
      <vt:lpstr>Křemík Si</vt:lpstr>
      <vt:lpstr>Prezentace aplikace PowerPoint</vt:lpstr>
      <vt:lpstr>Sloučeniny křemíku </vt:lpstr>
      <vt:lpstr>Metodické pokyny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Jan Táborský</cp:lastModifiedBy>
  <cp:revision>36</cp:revision>
  <dcterms:created xsi:type="dcterms:W3CDTF">2012-01-26T13:56:02Z</dcterms:created>
  <dcterms:modified xsi:type="dcterms:W3CDTF">2012-06-16T14:08:07Z</dcterms:modified>
</cp:coreProperties>
</file>