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69" r:id="rId3"/>
    <p:sldId id="271" r:id="rId4"/>
    <p:sldId id="270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5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1548907-B8B2-41D5-B76D-08824BBDEA3A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5537D99-E1ED-43A3-AB4A-2AAB85346D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body" sz="half" idx="2"/>
          </p:nvPr>
        </p:nvSpPr>
        <p:spPr>
          <a:xfrm>
            <a:off x="1475656" y="1340768"/>
            <a:ext cx="7376245" cy="936104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08774" y="2780927"/>
            <a:ext cx="762444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Název školy: ZŠ Štětí, Ostrovní 300</a:t>
            </a:r>
            <a:b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Autor: Mgr. Tereza Hrabkovská</a:t>
            </a:r>
            <a:b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Název materiálu: </a:t>
            </a:r>
            <a:r>
              <a:rPr lang="cs-CZ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VY_32_INOVACE_CH.8.A.18_oxidy</a:t>
            </a:r>
            <a:endParaRPr lang="cs-CZ" sz="2400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Název: Oxidy</a:t>
            </a:r>
            <a:b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Číslo operačního programu: CZ.1.07/1.4.00/21.1693</a:t>
            </a:r>
            <a:b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Název projektu: PRIMA ŠKOLA</a:t>
            </a:r>
          </a:p>
          <a:p>
            <a:pPr algn="ctr"/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Vzdělávací oblast/obor: Člověk a příroda/Chemie</a:t>
            </a:r>
          </a:p>
          <a:p>
            <a:pPr algn="ctr"/>
            <a:r>
              <a:rPr lang="cs-CZ" sz="2400" dirty="0" smtClean="0"/>
              <a:t>Tematický okruh/téma: Dvouprvkové sloučeniny/Oxidy</a:t>
            </a:r>
          </a:p>
          <a:p>
            <a:pPr algn="ctr"/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Vytvořeno: 18. 3. 2012</a:t>
            </a:r>
            <a:endParaRPr lang="cs-CZ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79512" y="2041289"/>
            <a:ext cx="1728192" cy="1479275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/>
          <a:srcRect r="12926"/>
          <a:stretch>
            <a:fillRect/>
          </a:stretch>
        </p:blipFill>
        <p:spPr bwMode="auto">
          <a:xfrm>
            <a:off x="1619672" y="250775"/>
            <a:ext cx="3816424" cy="737982"/>
          </a:xfrm>
          <a:prstGeom prst="rect">
            <a:avLst/>
          </a:prstGeom>
          <a:noFill/>
        </p:spPr>
      </p:pic>
      <p:sp>
        <p:nvSpPr>
          <p:cNvPr id="6" name="Obdélník 3"/>
          <p:cNvSpPr>
            <a:spLocks noChangeArrowheads="1"/>
          </p:cNvSpPr>
          <p:nvPr/>
        </p:nvSpPr>
        <p:spPr bwMode="auto">
          <a:xfrm>
            <a:off x="6061474" y="209832"/>
            <a:ext cx="298235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VY_32_INOVACE_CH.8.A._</a:t>
            </a:r>
            <a:r>
              <a:rPr lang="cs-CZ" sz="1400" b="1" dirty="0" smtClean="0"/>
              <a:t>18-20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987232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5410944" cy="9906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Oxidy</a:t>
            </a:r>
            <a:endParaRPr lang="cs-CZ" sz="4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Dvouprvkové sloučeniny kyslíku a </a:t>
            </a:r>
            <a:r>
              <a:rPr lang="cs-CZ" sz="3200" dirty="0"/>
              <a:t>dalšího </a:t>
            </a:r>
            <a:r>
              <a:rPr lang="cs-CZ" sz="3200" dirty="0" smtClean="0"/>
              <a:t>méně elektronegativního prvku.</a:t>
            </a:r>
          </a:p>
          <a:p>
            <a:r>
              <a:rPr lang="cs-CZ" sz="3200" dirty="0" smtClean="0"/>
              <a:t>Oxidační číslo kyslíku v oxidech –II.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894557" y="3244334"/>
            <a:ext cx="27060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u="sng" dirty="0"/>
              <a:t>dvouslovný název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3993442"/>
            <a:ext cx="22829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podstatné jméno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28497" y="3962664"/>
            <a:ext cx="24226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přídavné jméno</a:t>
            </a:r>
          </a:p>
        </p:txBody>
      </p:sp>
      <p:sp>
        <p:nvSpPr>
          <p:cNvPr id="7" name="Obdélník 6"/>
          <p:cNvSpPr/>
          <p:nvPr/>
        </p:nvSpPr>
        <p:spPr>
          <a:xfrm>
            <a:off x="4139952" y="4682175"/>
            <a:ext cx="47525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00B0F0"/>
                </a:solidFill>
              </a:rPr>
              <a:t>název prvku + přípona podle oxidačního čísla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23958" y="4897619"/>
            <a:ext cx="8188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oxid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99792" y="5733255"/>
            <a:ext cx="25789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oxid</a:t>
            </a: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00B0F0"/>
                </a:solidFill>
              </a:rPr>
              <a:t>uhl</a:t>
            </a:r>
            <a:r>
              <a:rPr lang="cs-CZ" sz="3600" u="sng" dirty="0" smtClean="0">
                <a:solidFill>
                  <a:srgbClr val="00B0F0"/>
                </a:solidFill>
              </a:rPr>
              <a:t>ičitý</a:t>
            </a:r>
            <a:endParaRPr lang="cs-CZ" sz="3600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3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151" y="188640"/>
            <a:ext cx="8229600" cy="990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Vytvoření vzorce z názvu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111242" y="1347766"/>
            <a:ext cx="3404974" cy="70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oxid </a:t>
            </a:r>
            <a:r>
              <a:rPr lang="cs-CZ" sz="4000" dirty="0" err="1" smtClean="0"/>
              <a:t>olovičitý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22920" y="1755914"/>
            <a:ext cx="23762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na druhé místo napíšeme O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54766" y="2286164"/>
            <a:ext cx="606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</a:rPr>
              <a:t>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462678" y="2286164"/>
            <a:ext cx="7024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 smtClean="0">
                <a:solidFill>
                  <a:schemeClr val="accent5">
                    <a:lumMod val="75000"/>
                  </a:schemeClr>
                </a:solidFill>
              </a:rPr>
              <a:t>Pb</a:t>
            </a:r>
            <a:endParaRPr lang="cs-CZ" sz="4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63242" y="2048654"/>
            <a:ext cx="28803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7030A0"/>
                </a:solidFill>
              </a:rPr>
              <a:t>na </a:t>
            </a:r>
            <a:r>
              <a:rPr lang="cs-CZ" sz="2400" dirty="0" smtClean="0">
                <a:solidFill>
                  <a:srgbClr val="7030A0"/>
                </a:solidFill>
              </a:rPr>
              <a:t>první </a:t>
            </a:r>
            <a:r>
              <a:rPr lang="cs-CZ" sz="2400" dirty="0">
                <a:solidFill>
                  <a:srgbClr val="7030A0"/>
                </a:solidFill>
              </a:rPr>
              <a:t>místo napíšeme </a:t>
            </a:r>
            <a:r>
              <a:rPr lang="cs-CZ" sz="2400" dirty="0" smtClean="0">
                <a:solidFill>
                  <a:srgbClr val="7030A0"/>
                </a:solidFill>
              </a:rPr>
              <a:t>prvek, který vychází s přídavného jména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9902" y="3185482"/>
            <a:ext cx="30589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doplníme oxidační čísla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5862" y="2163053"/>
            <a:ext cx="3818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IV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95730" y="2163053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21825" y="1340768"/>
            <a:ext cx="10294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 err="1">
                <a:solidFill>
                  <a:schemeClr val="accent3">
                    <a:lumMod val="75000"/>
                  </a:schemeClr>
                </a:solidFill>
              </a:rPr>
              <a:t>ičitý</a:t>
            </a:r>
            <a:endParaRPr lang="cs-CZ" sz="40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685264" y="1916832"/>
            <a:ext cx="743998" cy="4308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747018" y="1916832"/>
            <a:ext cx="682244" cy="4308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522920" y="3808785"/>
            <a:ext cx="29848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epíšeme oxidační čísla pod značky prvků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165114" y="2532385"/>
            <a:ext cx="618328" cy="317749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2"/>
          </p:cNvCxnSpPr>
          <p:nvPr/>
        </p:nvCxnSpPr>
        <p:spPr>
          <a:xfrm flipH="1">
            <a:off x="4165114" y="2532385"/>
            <a:ext cx="618328" cy="3177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3939770" y="2780928"/>
            <a:ext cx="311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83122" y="2809384"/>
            <a:ext cx="311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4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36549" y="3808785"/>
            <a:ext cx="29848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zkrátíme oxidační čísla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16010" y="2852936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/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273526" y="3685674"/>
            <a:ext cx="64953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O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747018" y="3685674"/>
            <a:ext cx="7537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err="1" smtClean="0"/>
              <a:t>Pb</a:t>
            </a:r>
            <a:endParaRPr lang="cs-CZ" sz="4400" dirty="0"/>
          </a:p>
        </p:txBody>
      </p:sp>
      <p:sp>
        <p:nvSpPr>
          <p:cNvPr id="29" name="Obdélník 28"/>
          <p:cNvSpPr/>
          <p:nvPr/>
        </p:nvSpPr>
        <p:spPr>
          <a:xfrm>
            <a:off x="4210202" y="3562563"/>
            <a:ext cx="40427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IV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>
            <a:off x="4614490" y="3562563"/>
            <a:ext cx="39626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-II</a:t>
            </a:r>
            <a:endParaRPr lang="cs-CZ" sz="2000" dirty="0"/>
          </a:p>
        </p:txBody>
      </p:sp>
      <p:sp>
        <p:nvSpPr>
          <p:cNvPr id="35" name="Obdélník 34"/>
          <p:cNvSpPr/>
          <p:nvPr/>
        </p:nvSpPr>
        <p:spPr>
          <a:xfrm>
            <a:off x="4662358" y="4077072"/>
            <a:ext cx="3129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36" name="Obdélník 35"/>
          <p:cNvSpPr/>
          <p:nvPr/>
        </p:nvSpPr>
        <p:spPr>
          <a:xfrm>
            <a:off x="3988380" y="2771636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/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256127" y="4998641"/>
            <a:ext cx="254812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Oxid </a:t>
            </a:r>
            <a:r>
              <a:rPr lang="cs-CZ" sz="2800" dirty="0" smtClean="0"/>
              <a:t>fosforečný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323528" y="5786100"/>
            <a:ext cx="18918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Oxid </a:t>
            </a:r>
            <a:r>
              <a:rPr lang="cs-CZ" sz="2800" dirty="0"/>
              <a:t>hlinitý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7035701" y="4998641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  O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2466893" y="5786100"/>
            <a:ext cx="995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Al  O</a:t>
            </a:r>
            <a:endParaRPr lang="cs-CZ" sz="2800" dirty="0"/>
          </a:p>
        </p:txBody>
      </p:sp>
      <p:sp>
        <p:nvSpPr>
          <p:cNvPr id="41" name="Obdélník 40"/>
          <p:cNvSpPr/>
          <p:nvPr/>
        </p:nvSpPr>
        <p:spPr>
          <a:xfrm>
            <a:off x="7676289" y="4859868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203892" y="5652864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206075" y="4859868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715220" y="5643572"/>
            <a:ext cx="357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263806" y="6021288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814744" y="6022196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7164288" y="5301208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7668344" y="5301208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5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33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8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Vytvoření názvu ze vzorce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94865" y="2494537"/>
            <a:ext cx="606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O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63412" y="2494537"/>
            <a:ext cx="5485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626174" y="2230311"/>
            <a:ext cx="257771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doplníme oxidační číslo kyslíku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65961" y="2195572"/>
            <a:ext cx="3818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IV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35829" y="2371426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73922" y="2591376"/>
            <a:ext cx="26027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2 . (-II) = -IV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080632" y="3273455"/>
            <a:ext cx="23109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ytvoříme název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16016" y="2915652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400143" y="4998641"/>
            <a:ext cx="197205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Oxid </a:t>
            </a:r>
            <a:r>
              <a:rPr lang="cs-CZ" sz="2800" dirty="0" smtClean="0"/>
              <a:t>jodistý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323528" y="5786100"/>
            <a:ext cx="18774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Oxid zlatitý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7035701" y="4998641"/>
            <a:ext cx="7681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I  O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>
            <a:off x="2466893" y="5786100"/>
            <a:ext cx="10967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Au  O</a:t>
            </a:r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7676289" y="4859868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203892" y="5652864"/>
            <a:ext cx="3754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092280" y="4859868"/>
            <a:ext cx="4395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715220" y="5643572"/>
            <a:ext cx="357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III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335814" y="6021288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886752" y="6022196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7164288" y="5301208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7668344" y="5301208"/>
            <a:ext cx="300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7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45" name="Přímá spojnice se šipkou 44"/>
          <p:cNvCxnSpPr/>
          <p:nvPr/>
        </p:nvCxnSpPr>
        <p:spPr>
          <a:xfrm flipV="1">
            <a:off x="5016098" y="2555612"/>
            <a:ext cx="0" cy="4545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2" name="Obdélník 81"/>
          <p:cNvSpPr/>
          <p:nvPr/>
        </p:nvSpPr>
        <p:spPr>
          <a:xfrm>
            <a:off x="578483" y="1430170"/>
            <a:ext cx="55720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oučet oxidačních čísel musí být roven nule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4370106" y="2167831"/>
            <a:ext cx="6078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(-IV)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3344450" y="3617356"/>
            <a:ext cx="25827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Oxid </a:t>
            </a:r>
            <a:r>
              <a:rPr lang="cs-CZ" sz="3600" dirty="0" smtClean="0">
                <a:solidFill>
                  <a:srgbClr val="FF0000"/>
                </a:solidFill>
              </a:rPr>
              <a:t>uhl</a:t>
            </a:r>
            <a:r>
              <a:rPr lang="cs-CZ" sz="3600" u="sng" dirty="0" smtClean="0">
                <a:solidFill>
                  <a:srgbClr val="FF0000"/>
                </a:solidFill>
              </a:rPr>
              <a:t>ičitý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5366618" y="1877923"/>
            <a:ext cx="28777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doplníme oxidační číslo uhlíku</a:t>
            </a:r>
          </a:p>
        </p:txBody>
      </p:sp>
    </p:spTree>
    <p:extLst>
      <p:ext uri="{BB962C8B-B14F-4D97-AF65-F5344CB8AC3E}">
        <p14:creationId xmlns:p14="http://schemas.microsoft.com/office/powerpoint/2010/main" val="89500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5" grpId="0"/>
      <p:bldP spid="20" grpId="0"/>
      <p:bldP spid="21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82" grpId="0"/>
      <p:bldP spid="83" grpId="0"/>
      <p:bldP spid="84" grpId="0"/>
      <p:bldP spid="8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16353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Oxid sodný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51520" y="1268760"/>
            <a:ext cx="19465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0" algn="l"/>
              </a:tabLst>
            </a:pPr>
            <a:r>
              <a:rPr lang="cs-CZ" sz="2400" dirty="0" smtClean="0"/>
              <a:t>Oxid </a:t>
            </a:r>
            <a:r>
              <a:rPr lang="cs-CZ" sz="2400" dirty="0" err="1" smtClean="0"/>
              <a:t>olovičitý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2996952"/>
            <a:ext cx="20553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Oxid zinečnatý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2132856"/>
            <a:ext cx="19720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Oxid chloristý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05961" y="3975447"/>
            <a:ext cx="20617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Oxid křemičitý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56290" y="4869160"/>
            <a:ext cx="16514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Oxid boritý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51520" y="5661248"/>
            <a:ext cx="21938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Oxid fosforečný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716016" y="476672"/>
            <a:ext cx="7809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716016" y="2204864"/>
            <a:ext cx="7938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HgO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4716016" y="1340768"/>
            <a:ext cx="9380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Sb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5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4686665" y="2996952"/>
            <a:ext cx="10374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7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669159" y="3933056"/>
            <a:ext cx="9829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4716016" y="4797152"/>
            <a:ext cx="6815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SO</a:t>
            </a:r>
            <a:r>
              <a:rPr lang="cs-CZ" sz="2400" baseline="-25000" dirty="0" smtClean="0"/>
              <a:t>3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4672619" y="5631631"/>
            <a:ext cx="8354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SnO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2843808" y="1268760"/>
            <a:ext cx="7409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PbO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843808" y="2204864"/>
            <a:ext cx="8034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Cl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7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843808" y="476672"/>
            <a:ext cx="7906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Na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915816" y="3068960"/>
            <a:ext cx="6896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ZnO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15816" y="4005064"/>
            <a:ext cx="6543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SiO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925445" y="4941168"/>
            <a:ext cx="7104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915816" y="5693186"/>
            <a:ext cx="697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2000" baseline="-25000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4499992" y="332656"/>
            <a:ext cx="0" cy="612068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6409030" y="447055"/>
            <a:ext cx="1619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dusný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412440" y="1340768"/>
            <a:ext cx="24080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antimoničný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445520" y="2204864"/>
            <a:ext cx="19429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rtuťnatý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412695" y="2996952"/>
            <a:ext cx="22637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manganistý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444208" y="3933056"/>
            <a:ext cx="20156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chromitý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462892" y="4797152"/>
            <a:ext cx="16375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sírový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480784" y="5661248"/>
            <a:ext cx="17636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Oxid cíničitý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800" dirty="0" smtClean="0">
                <a:ln w="13335" cmpd="sng">
                  <a:solidFill>
                    <a:schemeClr val="bg1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Metodické pokyny</a:t>
            </a:r>
            <a:endParaRPr lang="cs-CZ" sz="4800" dirty="0">
              <a:ln w="13335" cmpd="sng">
                <a:solidFill>
                  <a:schemeClr val="bg1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352928" cy="48965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Prezentace slouží k výkladu nové látky.</a:t>
            </a:r>
          </a:p>
          <a:p>
            <a:r>
              <a:rPr lang="cs-CZ" sz="3200" dirty="0" smtClean="0"/>
              <a:t>Charakterizujeme oxidy.</a:t>
            </a:r>
          </a:p>
          <a:p>
            <a:r>
              <a:rPr lang="cs-CZ" sz="3200" dirty="0" smtClean="0"/>
              <a:t>Určíme oxidační číslo kyslíku v oxidech.</a:t>
            </a:r>
          </a:p>
          <a:p>
            <a:r>
              <a:rPr lang="cs-CZ" sz="3200" dirty="0" smtClean="0"/>
              <a:t>Vysvětlíme názvosloví.</a:t>
            </a:r>
          </a:p>
          <a:p>
            <a:r>
              <a:rPr lang="cs-CZ" sz="3200" dirty="0" smtClean="0"/>
              <a:t>Nejprve si řekneme, jak se tvoří vzorec z názvu.</a:t>
            </a:r>
          </a:p>
          <a:p>
            <a:r>
              <a:rPr lang="cs-CZ" sz="3200" dirty="0" smtClean="0"/>
              <a:t>Poté vysvětlíme odvození názvu ze vzorce oxidu.</a:t>
            </a:r>
          </a:p>
          <a:p>
            <a:r>
              <a:rPr lang="cs-CZ" sz="3200" dirty="0" smtClean="0"/>
              <a:t>Na závěr opakujeme názvosloví oxidů.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30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511</TotalTime>
  <Words>277</Words>
  <Application>Microsoft Office PowerPoint</Application>
  <PresentationFormat>Předvádění na obrazovce (4:3)</PresentationFormat>
  <Paragraphs>115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Původ</vt:lpstr>
      <vt:lpstr>Prezentace aplikace PowerPoint</vt:lpstr>
      <vt:lpstr>Oxidy</vt:lpstr>
      <vt:lpstr>Vytvoření vzorce z názvu</vt:lpstr>
      <vt:lpstr>Vytvoření názvu ze vzorce</vt:lpstr>
      <vt:lpstr>Prezentace aplikace PowerPoint</vt:lpstr>
      <vt:lpstr>Metodické pokyny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67</cp:revision>
  <dcterms:created xsi:type="dcterms:W3CDTF">2012-01-26T13:56:02Z</dcterms:created>
  <dcterms:modified xsi:type="dcterms:W3CDTF">2012-06-16T14:09:41Z</dcterms:modified>
</cp:coreProperties>
</file>