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7" r:id="rId3"/>
    <p:sldId id="258" r:id="rId4"/>
    <p:sldId id="260" r:id="rId5"/>
    <p:sldId id="261" r:id="rId6"/>
    <p:sldId id="265" r:id="rId7"/>
    <p:sldId id="266" r:id="rId8"/>
    <p:sldId id="268" r:id="rId9"/>
    <p:sldId id="263" r:id="rId10"/>
    <p:sldId id="26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44204-5A22-4AFF-8317-D502827EA1DF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F2336-7644-4D5E-9CB5-010D62C9DB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1AE475-8600-4713-9F83-2C2C252C7375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2EE28-5096-4E5D-A88C-A3D8B75B68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B2460-1874-48E7-8692-D242CF0A3AB5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DA65ED-3861-47E2-BE1A-36E478F325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29254-8539-4361-9014-4637FC2E3B2A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94826-D72B-4DBC-B766-7E868DC0C1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F8B1E9-721E-4D81-A391-365F6533D7AA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28F4B-421A-44F8-A9E8-C7B704246C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AF66B-C0E5-470C-80E2-4763C59C4B5C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D342C-7492-405A-BF51-536E3B39C3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86D98-24C5-406A-A8E7-57238F522343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0D73E-76D3-41EB-8DB3-F462701BDC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FE91A-CDCB-4A83-96C6-10E8E7408D86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5379D0-A623-4A4E-B655-95AA3B310E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C7C887-7EFB-43B8-B8B3-153A4A0BC675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755A5-6492-4D1A-A802-7F793E74BA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54372A-AEE7-4585-B66A-BDC889642A84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3AFB8-10E6-40DB-A209-7060D2F95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5EE25-1804-44F0-A9DA-DF2BD37F3A48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5FE41-5DFE-4B99-922A-3DAAE4BAED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CDC5F756-A9CF-4149-8A70-D00FC5F22BA4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C4F33968-584D-4CFA-B537-C8BA8B5E84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4" r:id="rId3"/>
    <p:sldLayoutId id="2147483681" r:id="rId4"/>
    <p:sldLayoutId id="2147483680" r:id="rId5"/>
    <p:sldLayoutId id="2147483679" r:id="rId6"/>
    <p:sldLayoutId id="2147483678" r:id="rId7"/>
    <p:sldLayoutId id="2147483677" r:id="rId8"/>
    <p:sldLayoutId id="2147483676" r:id="rId9"/>
    <p:sldLayoutId id="2147483675" r:id="rId10"/>
    <p:sldLayoutId id="2147483674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yriteespagne.jpg" TargetMode="External"/><Relationship Id="rId2" Type="http://schemas.openxmlformats.org/officeDocument/2006/relationships/hyperlink" Target="http://cs.wikipedia.org/wiki/Soubor:Sulfid_olovnat%C3%BD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body" sz="half" idx="2"/>
          </p:nvPr>
        </p:nvSpPr>
        <p:spPr>
          <a:xfrm>
            <a:off x="1475656" y="1340768"/>
            <a:ext cx="7376245" cy="936104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ANOTACE: Materiál je určen pro žáky 8. ročníku a slouží k výkladu nového učiva.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188" y="2781300"/>
            <a:ext cx="8021637" cy="34163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Název školy: ZŠ Štětí, Ostrovní 300</a:t>
            </a:r>
            <a:br>
              <a:rPr lang="cs-CZ" sz="2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Autor: Mgr. Tereza Hrabkovská</a:t>
            </a:r>
            <a:br>
              <a:rPr lang="cs-CZ" sz="2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Název materiálu: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VY_32_INOVACE_CH.8.A.19_sulfidy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Název: Sulfidy</a:t>
            </a:r>
            <a:br>
              <a:rPr lang="cs-CZ" sz="2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Číslo operačního programu: CZ.1.07/1.4.00/21.1693</a:t>
            </a:r>
            <a:br>
              <a:rPr lang="cs-CZ" sz="2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Název projektu: PRIMA ŠKOLA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Vzdělávací oblast/obor: Člověk a příroda/Chemie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Tematický okruh/téma: Dvouprvkové sloučeniny/Sulfidy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Vytvořeno: 22. 3. 2012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13315" name="Picture 2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2041525"/>
            <a:ext cx="1728787" cy="147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/>
          <a:srcRect r="12926"/>
          <a:stretch>
            <a:fillRect/>
          </a:stretch>
        </p:blipFill>
        <p:spPr bwMode="auto">
          <a:xfrm>
            <a:off x="1619250" y="250825"/>
            <a:ext cx="3816350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Obdélník 3"/>
          <p:cNvSpPr>
            <a:spLocks noChangeArrowheads="1"/>
          </p:cNvSpPr>
          <p:nvPr/>
        </p:nvSpPr>
        <p:spPr bwMode="auto">
          <a:xfrm>
            <a:off x="6197600" y="96838"/>
            <a:ext cx="290671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Palatino Linotype" pitchFamily="18" charset="0"/>
              </a:rPr>
              <a:t>VY_32_INOVACE_CH.8.A._19-20</a:t>
            </a:r>
            <a:endParaRPr lang="cs-CZ" sz="1400">
              <a:latin typeface="Palatino Linotype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832475"/>
          </a:xfrm>
        </p:spPr>
        <p:txBody>
          <a:bodyPr/>
          <a:lstStyle/>
          <a:p>
            <a:r>
              <a:rPr lang="cs-CZ" sz="4400" b="1" smtClean="0"/>
              <a:t>Síra</a:t>
            </a:r>
            <a:r>
              <a:rPr lang="cs-CZ" sz="4400" smtClean="0"/>
              <a:t>   </a:t>
            </a:r>
            <a:r>
              <a:rPr lang="cs-CZ" sz="4400" b="1" smtClean="0"/>
              <a:t>S</a:t>
            </a:r>
            <a:r>
              <a:rPr lang="cs-CZ" sz="4400" smtClean="0"/>
              <a:t> </a:t>
            </a:r>
            <a:r>
              <a:rPr lang="cs-CZ" smtClean="0"/>
              <a:t>(</a:t>
            </a:r>
            <a:r>
              <a:rPr lang="cs-CZ" sz="2800" smtClean="0"/>
              <a:t>Sulphur)</a:t>
            </a:r>
          </a:p>
          <a:p>
            <a:pPr>
              <a:spcBef>
                <a:spcPts val="1800"/>
              </a:spcBef>
            </a:pPr>
            <a:r>
              <a:rPr lang="cs-CZ" sz="2800" smtClean="0"/>
              <a:t>Pevná, křehká látka žluté barvy.</a:t>
            </a:r>
          </a:p>
          <a:p>
            <a:pPr>
              <a:spcBef>
                <a:spcPts val="1800"/>
              </a:spcBef>
            </a:pPr>
            <a:r>
              <a:rPr lang="cs-CZ" sz="2800" smtClean="0"/>
              <a:t>Vyskytuje se v několika formách.</a:t>
            </a:r>
          </a:p>
          <a:p>
            <a:pPr>
              <a:spcBef>
                <a:spcPts val="1800"/>
              </a:spcBef>
            </a:pPr>
            <a:r>
              <a:rPr lang="cs-CZ" sz="2800" smtClean="0"/>
              <a:t>Najdeme ji v VI. A neboli 16. skupině periodické tabulky prvků.</a:t>
            </a:r>
          </a:p>
          <a:p>
            <a:pPr>
              <a:spcBef>
                <a:spcPts val="1800"/>
              </a:spcBef>
            </a:pPr>
            <a:r>
              <a:rPr lang="cs-CZ" sz="2800" smtClean="0"/>
              <a:t>Je velice reaktivní, slučuje se téměř se všemi prvky.</a:t>
            </a:r>
          </a:p>
          <a:p>
            <a:pPr>
              <a:spcBef>
                <a:spcPts val="1800"/>
              </a:spcBef>
            </a:pPr>
            <a:r>
              <a:rPr lang="cs-CZ" sz="2800" smtClean="0"/>
              <a:t>V přírodě se nachází volně nebo ve sloučeninách.</a:t>
            </a:r>
          </a:p>
          <a:p>
            <a:endParaRPr lang="cs-CZ" sz="2800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Sulfidy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850" y="1600200"/>
            <a:ext cx="8229600" cy="820738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Dvouprvkové sloučeniny síry s kovovým prvkem.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 bwMode="auto">
          <a:xfrm>
            <a:off x="333375" y="2478088"/>
            <a:ext cx="8229600" cy="375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>Síra má v sulfidech oxidační číslo –II.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2400">
              <a:solidFill>
                <a:srgbClr val="7F7F7F"/>
              </a:solidFill>
              <a:latin typeface="Century Gothic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400" b="1" u="sng">
                <a:solidFill>
                  <a:srgbClr val="7F7F7F"/>
                </a:solidFill>
                <a:latin typeface="Century Gothic" pitchFamily="34" charset="0"/>
              </a:rPr>
              <a:t>Názvosloví</a:t>
            </a:r>
            <a:r>
              <a:rPr lang="cs-CZ" sz="2400">
                <a:solidFill>
                  <a:srgbClr val="7F7F7F"/>
                </a:solidFill>
                <a:latin typeface="Century Gothic" pitchFamily="34" charset="0"/>
              </a:rPr>
              <a:t> – podobné jako u oxidů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2400" b="1" u="sng">
              <a:solidFill>
                <a:srgbClr val="7F7F7F"/>
              </a:solidFill>
              <a:latin typeface="Century Gothic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2400">
              <a:solidFill>
                <a:srgbClr val="7F7F7F"/>
              </a:solidFill>
              <a:latin typeface="Century Gothic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2400">
              <a:solidFill>
                <a:srgbClr val="7F7F7F"/>
              </a:solidFill>
              <a:latin typeface="Century Gothic" pitchFamily="34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7153275" y="2309813"/>
            <a:ext cx="4413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Palatino Linotype" pitchFamily="18" charset="0"/>
              </a:rPr>
              <a:t>S</a:t>
            </a:r>
            <a:endParaRPr lang="cs-CZ" sz="3600">
              <a:latin typeface="Palatino Linotype" pitchFamily="18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7459663" y="2238375"/>
            <a:ext cx="4254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aseline="30000">
                <a:latin typeface="Palatino Linotype" pitchFamily="18" charset="0"/>
              </a:rPr>
              <a:t>-II</a:t>
            </a:r>
            <a:endParaRPr lang="cs-CZ" sz="2800">
              <a:latin typeface="Palatino Linotype" pitchFamily="18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331913" y="4365625"/>
            <a:ext cx="1635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Palatino Linotype" pitchFamily="18" charset="0"/>
              </a:rPr>
              <a:t>Oxid sodný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908175" y="5133975"/>
            <a:ext cx="1916113" cy="9239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Na</a:t>
            </a:r>
            <a:r>
              <a:rPr lang="cs-CZ" sz="5400" b="1" baseline="-250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2</a:t>
            </a:r>
            <a:r>
              <a:rPr lang="cs-CZ" sz="54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O</a:t>
            </a:r>
            <a:endParaRPr lang="cs-CZ" sz="54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3611563" y="5049838"/>
            <a:ext cx="4238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aseline="30000">
                <a:latin typeface="Palatino Linotype" pitchFamily="18" charset="0"/>
              </a:rPr>
              <a:t>-II</a:t>
            </a:r>
            <a:endParaRPr lang="cs-CZ" sz="2800">
              <a:latin typeface="Palatino Linotype" pitchFamily="18" charset="0"/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2795588" y="5013325"/>
            <a:ext cx="2635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aseline="30000">
                <a:latin typeface="Palatino Linotype" pitchFamily="18" charset="0"/>
              </a:rPr>
              <a:t>I</a:t>
            </a:r>
            <a:endParaRPr lang="cs-CZ" sz="2800">
              <a:latin typeface="Palatino Linotype" pitchFamily="18" charset="0"/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4975225" y="4365625"/>
            <a:ext cx="19161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Palatino Linotype" pitchFamily="18" charset="0"/>
              </a:rPr>
              <a:t>Sulfid sodný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551488" y="5133975"/>
            <a:ext cx="1762125" cy="9239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Na</a:t>
            </a:r>
            <a:r>
              <a:rPr lang="cs-CZ" sz="5400" b="1" baseline="-250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2</a:t>
            </a:r>
            <a:r>
              <a:rPr lang="cs-CZ" sz="54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S</a:t>
            </a:r>
            <a:endParaRPr lang="cs-CZ" sz="54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auto">
          <a:xfrm>
            <a:off x="7092950" y="5049838"/>
            <a:ext cx="4238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aseline="30000">
                <a:latin typeface="Palatino Linotype" pitchFamily="18" charset="0"/>
              </a:rPr>
              <a:t>-II</a:t>
            </a:r>
            <a:endParaRPr lang="cs-CZ" sz="2800">
              <a:latin typeface="Palatino Linotype" pitchFamily="18" charset="0"/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auto">
          <a:xfrm>
            <a:off x="6438900" y="5013325"/>
            <a:ext cx="26511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aseline="30000">
                <a:latin typeface="Palatino Linotype" pitchFamily="18" charset="0"/>
              </a:rPr>
              <a:t>I</a:t>
            </a:r>
            <a:endParaRPr lang="cs-CZ" sz="2800">
              <a:latin typeface="Palatino Linotyp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"/>
                            </p:stCondLst>
                            <p:childTnLst>
                              <p:par>
                                <p:cTn id="6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557338"/>
            <a:ext cx="8496300" cy="4751387"/>
          </a:xfrm>
        </p:spPr>
        <p:txBody>
          <a:bodyPr rtlCol="0">
            <a:noAutofit/>
          </a:bodyPr>
          <a:lstStyle/>
          <a:p>
            <a:pPr marL="176213" indent="-17621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Těžký, šedý nerost s kovovým leskem.</a:t>
            </a:r>
          </a:p>
          <a:p>
            <a:pPr marL="176213" indent="-17621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Rozpustný jen v silných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koncentrovaných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kyselinách.</a:t>
            </a:r>
          </a:p>
          <a:p>
            <a:pPr marL="176213" indent="-17621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Důležitá ruda olova.</a:t>
            </a:r>
          </a:p>
          <a:p>
            <a:pPr marL="176213" indent="-176213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176213" indent="-17621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VYUŽITÍ: výroba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olova,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desky akumulátorů, slitiny, ochrana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rentgenového zářením.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/>
            </a:r>
            <a:b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endParaRPr lang="cs-CZ" sz="28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176213" indent="-17621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Kde se vyskytuje olovo a jaký má olovo na organismus?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Nadpis 4"/>
          <p:cNvSpPr>
            <a:spLocks noGrp="1"/>
          </p:cNvSpPr>
          <p:nvPr>
            <p:ph type="title"/>
          </p:nvPr>
        </p:nvSpPr>
        <p:spPr>
          <a:xfrm>
            <a:off x="323850" y="333375"/>
            <a:ext cx="4752975" cy="762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Sulfid olovnatý (galenit)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5435600" y="309563"/>
            <a:ext cx="1719263" cy="70802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PbS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 l="10304" t="42877" r="64548"/>
          <a:stretch>
            <a:fillRect/>
          </a:stretch>
        </p:blipFill>
        <p:spPr bwMode="auto">
          <a:xfrm>
            <a:off x="6878638" y="333375"/>
            <a:ext cx="2014537" cy="182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/>
          </p:cNvSpPr>
          <p:nvPr/>
        </p:nvSpPr>
        <p:spPr>
          <a:xfrm>
            <a:off x="323850" y="334963"/>
            <a:ext cx="5111750" cy="762000"/>
          </a:xfrm>
          <a:prstGeom prst="rect">
            <a:avLst/>
          </a:prstGeom>
        </p:spPr>
        <p:txBody>
          <a:bodyPr anchor="b"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Sulfid zinečnatý (sfalerit)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5662613" y="346075"/>
            <a:ext cx="1717675" cy="70802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ZnS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7411" name="Zástupný symbol pro obsah 2"/>
          <p:cNvSpPr txBox="1">
            <a:spLocks/>
          </p:cNvSpPr>
          <p:nvPr/>
        </p:nvSpPr>
        <p:spPr bwMode="auto">
          <a:xfrm>
            <a:off x="323850" y="1343025"/>
            <a:ext cx="8496300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176213" indent="-176213">
              <a:spcBef>
                <a:spcPct val="20000"/>
              </a:spcBef>
              <a:buFont typeface="Arial" charset="0"/>
              <a:buChar char="•"/>
            </a:pPr>
            <a:endParaRPr lang="cs-CZ" sz="2800">
              <a:solidFill>
                <a:srgbClr val="7F7F7F"/>
              </a:solidFill>
              <a:latin typeface="Century Gothic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250825" y="1343025"/>
            <a:ext cx="8497888" cy="503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>Hnědočerná, lesklý nerost.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>Významná ruda zinku.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>Ve směsi s mědí se používá jako luminofor.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>Luminofor -  látky schopné pohltit některá záření a následně ho vyzářit ve formě světla (luminiscence).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2800">
              <a:solidFill>
                <a:srgbClr val="7F7F7F"/>
              </a:solidFill>
              <a:latin typeface="Century Gothic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>VYUŽITÍ: luminofory, zdroj zinku (pozinkování, elektrody, mosaz).</a:t>
            </a:r>
            <a:br>
              <a:rPr lang="cs-CZ" sz="2800">
                <a:solidFill>
                  <a:srgbClr val="7F7F7F"/>
                </a:solidFill>
                <a:latin typeface="Century Gothic" pitchFamily="34" charset="0"/>
              </a:rPr>
            </a:br>
            <a:endParaRPr lang="cs-CZ" sz="2800">
              <a:solidFill>
                <a:srgbClr val="7F7F7F"/>
              </a:solidFill>
              <a:latin typeface="Century Gothic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/>
          </p:cNvSpPr>
          <p:nvPr/>
        </p:nvSpPr>
        <p:spPr>
          <a:xfrm>
            <a:off x="323850" y="334963"/>
            <a:ext cx="5111750" cy="762000"/>
          </a:xfrm>
          <a:prstGeom prst="rect">
            <a:avLst/>
          </a:prstGeom>
        </p:spPr>
        <p:txBody>
          <a:bodyPr anchor="b"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endParaRPr lang="cs-CZ" sz="3200" b="1" dirty="0" smtClean="0"/>
          </a:p>
          <a:p>
            <a:pPr algn="l" fontAlgn="auto">
              <a:spcAft>
                <a:spcPts val="0"/>
              </a:spcAft>
              <a:defRPr/>
            </a:pPr>
            <a:r>
              <a:rPr lang="cs-CZ" sz="3200" b="1" dirty="0"/>
              <a:t>Disulfid </a:t>
            </a:r>
            <a:r>
              <a:rPr lang="cs-CZ" sz="3200" b="1" dirty="0" smtClean="0"/>
              <a:t>železnatý  </a:t>
            </a:r>
            <a:r>
              <a:rPr lang="cs-CZ" sz="3200" dirty="0" smtClean="0"/>
              <a:t>(pyrit)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5975350" y="361950"/>
            <a:ext cx="1717675" cy="70802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FeS</a:t>
            </a:r>
            <a:r>
              <a:rPr lang="cs-CZ" sz="4000" b="1" baseline="-250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2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8435" name="Zástupný symbol pro obsah 2"/>
          <p:cNvSpPr txBox="1">
            <a:spLocks/>
          </p:cNvSpPr>
          <p:nvPr/>
        </p:nvSpPr>
        <p:spPr bwMode="auto">
          <a:xfrm>
            <a:off x="323850" y="1343025"/>
            <a:ext cx="8496300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176213" indent="-176213">
              <a:spcBef>
                <a:spcPct val="20000"/>
              </a:spcBef>
              <a:buFont typeface="Arial" charset="0"/>
              <a:buChar char="•"/>
            </a:pPr>
            <a:endParaRPr lang="cs-CZ" sz="2800">
              <a:solidFill>
                <a:srgbClr val="7F7F7F"/>
              </a:solidFill>
              <a:latin typeface="Century Gothic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288925" y="1343025"/>
            <a:ext cx="8496300" cy="4751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>Zlatavě žlutý minerál.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>Pro podobnost ze zlatem se mu říká kočičí zlato.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>Je to ruda železa.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>Nejrozšířenější sulfid zemské kůry.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2800">
              <a:solidFill>
                <a:srgbClr val="7F7F7F"/>
              </a:solidFill>
              <a:latin typeface="Century Gothic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>VYUŽITÍ: výroba železa</a:t>
            </a:r>
            <a:br>
              <a:rPr lang="cs-CZ" sz="2800">
                <a:solidFill>
                  <a:srgbClr val="7F7F7F"/>
                </a:solidFill>
                <a:latin typeface="Century Gothic" pitchFamily="34" charset="0"/>
              </a:rPr>
            </a:br>
            <a:endParaRPr lang="cs-CZ" sz="2800">
              <a:solidFill>
                <a:srgbClr val="7F7F7F"/>
              </a:solidFill>
              <a:latin typeface="Century Gothic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 l="7574" t="6670" r="10870" b="5183"/>
          <a:stretch>
            <a:fillRect/>
          </a:stretch>
        </p:blipFill>
        <p:spPr bwMode="auto">
          <a:xfrm rot="-2962382">
            <a:off x="6756400" y="2276475"/>
            <a:ext cx="2044700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/>
          </p:cNvSpPr>
          <p:nvPr/>
        </p:nvSpPr>
        <p:spPr>
          <a:xfrm>
            <a:off x="323850" y="334963"/>
            <a:ext cx="5111750" cy="762000"/>
          </a:xfrm>
          <a:prstGeom prst="rect">
            <a:avLst/>
          </a:prstGeom>
        </p:spPr>
        <p:txBody>
          <a:bodyPr anchor="b"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z="3200" b="1" dirty="0" smtClean="0"/>
              <a:t>Sulfan</a:t>
            </a:r>
            <a:r>
              <a:rPr lang="cs-CZ" sz="3200" dirty="0" smtClean="0"/>
              <a:t> (sirovodík)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5662613" y="346075"/>
            <a:ext cx="1717675" cy="70802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H</a:t>
            </a:r>
            <a:r>
              <a:rPr lang="cs-CZ" sz="4000" b="1" baseline="-250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2</a:t>
            </a: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S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9459" name="Zástupný symbol pro obsah 2"/>
          <p:cNvSpPr txBox="1">
            <a:spLocks/>
          </p:cNvSpPr>
          <p:nvPr/>
        </p:nvSpPr>
        <p:spPr bwMode="auto">
          <a:xfrm>
            <a:off x="323850" y="1343025"/>
            <a:ext cx="8496300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176213" indent="-176213">
              <a:spcBef>
                <a:spcPct val="20000"/>
              </a:spcBef>
              <a:buFont typeface="Arial" charset="0"/>
              <a:buChar char="•"/>
            </a:pPr>
            <a:endParaRPr lang="cs-CZ" sz="2800">
              <a:solidFill>
                <a:srgbClr val="7F7F7F"/>
              </a:solidFill>
              <a:latin typeface="Century Gothic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250825" y="1343025"/>
            <a:ext cx="8569325" cy="4751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ts val="18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>Sloučenina síry s vodíkem.</a:t>
            </a:r>
          </a:p>
          <a:p>
            <a:pPr marL="342900" indent="-342900">
              <a:spcBef>
                <a:spcPts val="18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>Bezbarvý plyn s nepříjemným zápachem (zápach připomíná zkažená vejce).</a:t>
            </a:r>
          </a:p>
          <a:p>
            <a:pPr marL="342900" indent="-342900">
              <a:spcBef>
                <a:spcPts val="18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>Dobře rozpustný ve vodě.</a:t>
            </a:r>
          </a:p>
          <a:p>
            <a:pPr marL="342900" indent="-342900">
              <a:spcBef>
                <a:spcPts val="18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>Rozpuštěním ve vodě vzniká kyselina sulfanová.</a:t>
            </a:r>
          </a:p>
          <a:p>
            <a:pPr marL="342900" indent="-342900">
              <a:spcBef>
                <a:spcPts val="18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>Je dráždivý a jedovatý.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2800">
              <a:solidFill>
                <a:srgbClr val="7F7F7F"/>
              </a:solidFill>
              <a:latin typeface="Century Gothic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2800">
              <a:solidFill>
                <a:srgbClr val="7F7F7F"/>
              </a:solidFill>
              <a:latin typeface="Century Gothic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solidFill>
                  <a:srgbClr val="7F7F7F"/>
                </a:solidFill>
                <a:latin typeface="Century Gothic" pitchFamily="34" charset="0"/>
              </a:rPr>
              <a:t/>
            </a:r>
            <a:br>
              <a:rPr lang="cs-CZ" sz="2800">
                <a:solidFill>
                  <a:srgbClr val="7F7F7F"/>
                </a:solidFill>
                <a:latin typeface="Century Gothic" pitchFamily="34" charset="0"/>
              </a:rPr>
            </a:br>
            <a:endParaRPr lang="cs-CZ" sz="2800">
              <a:solidFill>
                <a:srgbClr val="7F7F7F"/>
              </a:solidFill>
              <a:latin typeface="Century Gothic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2"/>
          <p:cNvSpPr txBox="1">
            <a:spLocks noChangeArrowheads="1"/>
          </p:cNvSpPr>
          <p:nvPr/>
        </p:nvSpPr>
        <p:spPr bwMode="auto">
          <a:xfrm>
            <a:off x="5076825" y="404813"/>
            <a:ext cx="35909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Palatino Linotype" pitchFamily="18" charset="0"/>
              </a:rPr>
              <a:t>Jaké oxidační číslo má S v sulfidech?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41703" y="1167135"/>
            <a:ext cx="4070385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-III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50087" y="1715429"/>
            <a:ext cx="4070385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-II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50087" y="2289646"/>
            <a:ext cx="4070385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0</a:t>
            </a:r>
          </a:p>
        </p:txBody>
      </p:sp>
      <p:sp>
        <p:nvSpPr>
          <p:cNvPr id="20491" name="TextovéPole 6"/>
          <p:cNvSpPr txBox="1">
            <a:spLocks noChangeArrowheads="1"/>
          </p:cNvSpPr>
          <p:nvPr/>
        </p:nvSpPr>
        <p:spPr bwMode="auto">
          <a:xfrm>
            <a:off x="882650" y="519113"/>
            <a:ext cx="3384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Palatino Linotype" pitchFamily="18" charset="0"/>
              </a:rPr>
              <a:t>Jak se jmenuje Al</a:t>
            </a:r>
            <a:r>
              <a:rPr lang="cs-CZ" sz="2400" baseline="-25000">
                <a:latin typeface="Palatino Linotype" pitchFamily="18" charset="0"/>
              </a:rPr>
              <a:t>2</a:t>
            </a:r>
            <a:r>
              <a:rPr lang="cs-CZ" sz="2400">
                <a:latin typeface="Palatino Linotype" pitchFamily="18" charset="0"/>
              </a:rPr>
              <a:t>S</a:t>
            </a:r>
            <a:r>
              <a:rPr lang="cs-CZ" sz="2400" baseline="-25000">
                <a:latin typeface="Palatino Linotype" pitchFamily="18" charset="0"/>
              </a:rPr>
              <a:t>3</a:t>
            </a:r>
            <a:endParaRPr lang="cs-CZ" sz="2400">
              <a:latin typeface="Palatino Linotyp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0831" y="1167135"/>
            <a:ext cx="4070385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</a:t>
            </a:r>
            <a:r>
              <a:rPr lang="cs-CZ" sz="2400" dirty="0"/>
              <a:t>ulfid stříbrný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215" y="1715429"/>
            <a:ext cx="4070385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sulfid </a:t>
            </a:r>
            <a:r>
              <a:rPr lang="cs-CZ" sz="2400" dirty="0"/>
              <a:t>h</a:t>
            </a:r>
            <a:r>
              <a:rPr lang="cs-CZ" sz="2400" dirty="0"/>
              <a:t>linitý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215" y="2289646"/>
            <a:ext cx="4070385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sulfid </a:t>
            </a:r>
            <a:r>
              <a:rPr lang="cs-CZ" sz="2400" dirty="0" err="1"/>
              <a:t>hliničitý</a:t>
            </a:r>
            <a:endParaRPr lang="cs-CZ" sz="2400" dirty="0"/>
          </a:p>
        </p:txBody>
      </p:sp>
      <p:sp>
        <p:nvSpPr>
          <p:cNvPr id="20501" name="TextovéPole 10"/>
          <p:cNvSpPr txBox="1">
            <a:spLocks noChangeArrowheads="1"/>
          </p:cNvSpPr>
          <p:nvPr/>
        </p:nvSpPr>
        <p:spPr bwMode="auto">
          <a:xfrm>
            <a:off x="5283200" y="3500438"/>
            <a:ext cx="3384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Palatino Linotype" pitchFamily="18" charset="0"/>
              </a:rPr>
              <a:t>Jak se říká pyritu?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741703" y="4149080"/>
            <a:ext cx="4070385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psí zlato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50087" y="4697374"/>
            <a:ext cx="4070385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rybí zlato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50087" y="5271591"/>
            <a:ext cx="4070385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kočičí zlato</a:t>
            </a:r>
            <a:endParaRPr lang="cs-CZ" sz="2400" dirty="0"/>
          </a:p>
        </p:txBody>
      </p:sp>
      <p:sp>
        <p:nvSpPr>
          <p:cNvPr id="20511" name="TextovéPole 14"/>
          <p:cNvSpPr txBox="1">
            <a:spLocks noChangeArrowheads="1"/>
          </p:cNvSpPr>
          <p:nvPr/>
        </p:nvSpPr>
        <p:spPr bwMode="auto">
          <a:xfrm>
            <a:off x="611188" y="3543300"/>
            <a:ext cx="34559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Palatino Linotype" pitchFamily="18" charset="0"/>
              </a:rPr>
              <a:t>Po čem je cítit sulfan?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40831" y="4149080"/>
            <a:ext cx="4070385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máta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9215" y="4697374"/>
            <a:ext cx="4070385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zkažený chleba se salámem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9215" y="5271591"/>
            <a:ext cx="4070385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zkažená vejce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4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r>
              <a:rPr lang="cs-CZ" smtClean="0"/>
              <a:t>Prezentace slouží k výkladu nové látky.</a:t>
            </a:r>
          </a:p>
          <a:p>
            <a:r>
              <a:rPr lang="cs-CZ" smtClean="0"/>
              <a:t>Nejprve si řekneme několik informací </a:t>
            </a:r>
            <a:r>
              <a:rPr lang="cs-CZ" smtClean="0">
                <a:latin typeface="Arial" charset="0"/>
              </a:rPr>
              <a:t>k </a:t>
            </a:r>
            <a:r>
              <a:rPr lang="cs-CZ" smtClean="0"/>
              <a:t>síře.</a:t>
            </a:r>
          </a:p>
          <a:p>
            <a:r>
              <a:rPr lang="cs-CZ" smtClean="0"/>
              <a:t>Charakterizujeme sulfidy.</a:t>
            </a:r>
          </a:p>
          <a:p>
            <a:r>
              <a:rPr lang="cs-CZ" smtClean="0"/>
              <a:t>Určíme oxidační číslo síry v sulfidech.</a:t>
            </a:r>
          </a:p>
          <a:p>
            <a:r>
              <a:rPr lang="cs-CZ" smtClean="0"/>
              <a:t>Vysvětlíme názvosloví.</a:t>
            </a:r>
          </a:p>
          <a:p>
            <a:r>
              <a:rPr lang="cs-CZ" smtClean="0"/>
              <a:t>Vyjmenujeme několik významných sulfidů, uvedeme značku, vzhled a použití.</a:t>
            </a:r>
          </a:p>
          <a:p>
            <a:r>
              <a:rPr lang="cs-CZ" smtClean="0"/>
              <a:t>Popíšeme vlastnosti sulfanu, zdůrazníme odlišnost od sulfidů.</a:t>
            </a:r>
          </a:p>
          <a:p>
            <a:r>
              <a:rPr lang="cs-CZ" smtClean="0"/>
              <a:t>Na závěr zopakujeme probranou látku.</a:t>
            </a:r>
          </a:p>
          <a:p>
            <a:endParaRPr lang="cs-CZ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4363"/>
            <a:ext cx="8229600" cy="428148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smtClean="0"/>
              <a:t>Uvedené zdroje [cit. 2012-03-26]. Dostupné pod licencí Wikimedia Commons na WWW:</a:t>
            </a:r>
          </a:p>
          <a:p>
            <a:r>
              <a:rPr lang="cs-CZ" smtClean="0">
                <a:hlinkClick r:id="rId2"/>
              </a:rPr>
              <a:t>http://cs.wikipedia.org/wiki/Soubor:Sulfid_olovnat%C3%BD.PNG</a:t>
            </a:r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cs-CZ" b="1" smtClean="0"/>
              <a:t>Uvedené zdroje [cit. 2012-03-26]. Dostupné pod licencí Creative Commons na WWW:</a:t>
            </a:r>
          </a:p>
          <a:p>
            <a:r>
              <a:rPr lang="cs-CZ" smtClean="0"/>
              <a:t>DidierDescouens, </a:t>
            </a:r>
            <a:r>
              <a:rPr lang="cs-CZ" smtClean="0">
                <a:hlinkClick r:id="rId3"/>
              </a:rPr>
              <a:t>http://cs.wikipedia.org/wiki/Soubor:Pyriteespagne.jpg</a:t>
            </a:r>
            <a:endParaRPr lang="cs-CZ" smtClean="0"/>
          </a:p>
          <a:p>
            <a:endParaRPr lang="cs-CZ" smtClean="0"/>
          </a:p>
          <a:p>
            <a:endParaRPr lang="cs-CZ" b="1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177</TotalTime>
  <Words>361</Words>
  <Application>Microsoft Office PowerPoint</Application>
  <PresentationFormat>Předvádění na obrazovce (4:3)</PresentationFormat>
  <Paragraphs>95</Paragraphs>
  <Slides>10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Palatino Linotype</vt:lpstr>
      <vt:lpstr>Arial</vt:lpstr>
      <vt:lpstr>Century Gothic</vt:lpstr>
      <vt:lpstr>Courier New</vt:lpstr>
      <vt:lpstr>Calibri</vt:lpstr>
      <vt:lpstr>Exekutivní</vt:lpstr>
      <vt:lpstr>Exekutivní</vt:lpstr>
      <vt:lpstr>Snímek 1</vt:lpstr>
      <vt:lpstr>Snímek 2</vt:lpstr>
      <vt:lpstr>Sulfidy</vt:lpstr>
      <vt:lpstr>Sulfid olovnatý (galenit)</vt:lpstr>
      <vt:lpstr>Snímek 5</vt:lpstr>
      <vt:lpstr>Snímek 6</vt:lpstr>
      <vt:lpstr>Snímek 7</vt:lpstr>
      <vt:lpstr>Snímek 8</vt:lpstr>
      <vt:lpstr>Metodický postup</vt:lpstr>
      <vt:lpstr>Použité zdroje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PC-29SW</dc:creator>
  <cp:lastModifiedBy>SlamovaLi</cp:lastModifiedBy>
  <cp:revision>26</cp:revision>
  <dcterms:created xsi:type="dcterms:W3CDTF">2012-03-22T11:07:39Z</dcterms:created>
  <dcterms:modified xsi:type="dcterms:W3CDTF">2012-06-18T10:35:42Z</dcterms:modified>
</cp:coreProperties>
</file>