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6" r:id="rId4"/>
    <p:sldId id="275" r:id="rId5"/>
    <p:sldId id="277" r:id="rId6"/>
    <p:sldId id="27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0ED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12_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MĚSTA V HISTORII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92284" custScaleY="55200" custLinFactY="1692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-152398" y="0"/>
          <a:ext cx="4064000" cy="4064000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52404" y="408582"/>
          <a:ext cx="6095993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VY_32_ INOVACE_ </a:t>
          </a:r>
          <a:r>
            <a:rPr lang="cs-CZ" sz="2400" kern="1200" dirty="0" smtClean="0"/>
            <a:t>05_ </a:t>
          </a:r>
          <a:r>
            <a:rPr lang="cs-CZ" sz="2400" kern="1200" dirty="0" smtClean="0"/>
            <a:t>VLASTIVĚDA </a:t>
          </a:r>
          <a:r>
            <a:rPr lang="cs-CZ" sz="2400" kern="1200" dirty="0" smtClean="0"/>
            <a:t>4</a:t>
          </a:r>
          <a:endParaRPr lang="cs-CZ" sz="2400" kern="1200" dirty="0"/>
        </a:p>
      </dsp:txBody>
      <dsp:txXfrm>
        <a:off x="199366" y="455544"/>
        <a:ext cx="6002069" cy="868101"/>
      </dsp:txXfrm>
    </dsp:sp>
    <dsp:sp modelId="{ED2230FF-1096-48BA-B691-CB70E3195D4E}">
      <dsp:nvSpPr>
        <dsp:cNvPr id="0" name=""/>
        <dsp:cNvSpPr/>
      </dsp:nvSpPr>
      <dsp:spPr>
        <a:xfrm>
          <a:off x="1879601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ZŠ a MŠ POTŠTEJN</a:t>
          </a:r>
          <a:endParaRPr lang="cs-CZ" sz="2400" kern="1200" dirty="0"/>
        </a:p>
      </dsp:txBody>
      <dsp:txXfrm>
        <a:off x="1926563" y="1537822"/>
        <a:ext cx="2547676" cy="868101"/>
      </dsp:txXfrm>
    </dsp:sp>
    <dsp:sp modelId="{6E27EA9C-C67C-450A-8A3C-DF1F4862AEAB}">
      <dsp:nvSpPr>
        <dsp:cNvPr id="0" name=""/>
        <dsp:cNvSpPr/>
      </dsp:nvSpPr>
      <dsp:spPr>
        <a:xfrm>
          <a:off x="2043076" y="2573139"/>
          <a:ext cx="2314649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LEGENDA MAPY</a:t>
          </a:r>
          <a:endParaRPr lang="cs-CZ" sz="2400" b="1" kern="1200" dirty="0"/>
        </a:p>
      </dsp:txBody>
      <dsp:txXfrm>
        <a:off x="2090038" y="2620101"/>
        <a:ext cx="2220725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MĚSTA  V  HISTORII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8.11.2011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město, vesnice, zakládání měst na vhodných místech, charakteristické prvky města, vývoj měst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odlišování města a vesnice. Vede k přemýšlení o vhodných místech pro zakládání měst v minulosti. Seznamuje se stručným  vývojem měst.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MĚSTO      nebo     VESNICE  ?</a:t>
            </a:r>
            <a:endParaRPr lang="cs-CZ" b="1" dirty="0"/>
          </a:p>
        </p:txBody>
      </p:sp>
      <p:sp>
        <p:nvSpPr>
          <p:cNvPr id="4" name="Čtyřiadvaceticípá hvězda 3"/>
          <p:cNvSpPr/>
          <p:nvPr/>
        </p:nvSpPr>
        <p:spPr>
          <a:xfrm>
            <a:off x="2571736" y="4214818"/>
            <a:ext cx="2857520" cy="1571636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téměř nikdo nežije.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Čtyřiadvaceticípá hvězda 4"/>
          <p:cNvSpPr/>
          <p:nvPr/>
        </p:nvSpPr>
        <p:spPr>
          <a:xfrm>
            <a:off x="3929058" y="4000504"/>
            <a:ext cx="2857520" cy="1571636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žije více než 3 000 obyvatel.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Čtyřiadvaceticípá hvězda 5"/>
          <p:cNvSpPr/>
          <p:nvPr/>
        </p:nvSpPr>
        <p:spPr>
          <a:xfrm>
            <a:off x="4929190" y="3857628"/>
            <a:ext cx="2857520" cy="1785950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většina lidí pracuje v zemědělství.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Čtyřiadvaceticípá hvězda 6"/>
          <p:cNvSpPr/>
          <p:nvPr/>
        </p:nvSpPr>
        <p:spPr>
          <a:xfrm>
            <a:off x="1785918" y="4071942"/>
            <a:ext cx="2857520" cy="2071702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většina lidí pracuje v obchodech a průmyslu.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Čtyřiadvaceticípá hvězda 7"/>
          <p:cNvSpPr/>
          <p:nvPr/>
        </p:nvSpPr>
        <p:spPr>
          <a:xfrm>
            <a:off x="5857884" y="3643314"/>
            <a:ext cx="2857520" cy="1571636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je více kulturních možností.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Čtyřiadvaceticípá hvězda 8"/>
          <p:cNvSpPr/>
          <p:nvPr/>
        </p:nvSpPr>
        <p:spPr>
          <a:xfrm>
            <a:off x="2857488" y="4429132"/>
            <a:ext cx="2857520" cy="1571636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je méně kulturních možností.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Čtyřiadvaceticípá hvězda 9"/>
          <p:cNvSpPr/>
          <p:nvPr/>
        </p:nvSpPr>
        <p:spPr>
          <a:xfrm>
            <a:off x="5786446" y="4572008"/>
            <a:ext cx="2857520" cy="1571636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je více domů i obchodů.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Čtyřiadvaceticípá hvězda 10"/>
          <p:cNvSpPr/>
          <p:nvPr/>
        </p:nvSpPr>
        <p:spPr>
          <a:xfrm>
            <a:off x="4357686" y="4357694"/>
            <a:ext cx="2857520" cy="1571636"/>
          </a:xfrm>
          <a:prstGeom prst="star24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Místo, kde je méně domů i obchodů.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Vyber </a:t>
            </a:r>
            <a:r>
              <a:rPr lang="cs-CZ" sz="3600" b="1" dirty="0" smtClean="0"/>
              <a:t>vhodnější místo pro založení města.</a:t>
            </a:r>
            <a:br>
              <a:rPr lang="cs-CZ" sz="3600" b="1" dirty="0" smtClean="0"/>
            </a:br>
            <a:r>
              <a:rPr lang="cs-CZ" sz="3600" b="1" dirty="0" smtClean="0"/>
              <a:t>Svou odpověď zdůvodni.</a:t>
            </a:r>
            <a:endParaRPr lang="cs-CZ" sz="3600" b="1" dirty="0"/>
          </a:p>
        </p:txBody>
      </p:sp>
      <p:pic>
        <p:nvPicPr>
          <p:cNvPr id="4" name="Zástupný symbol pro obsah 3" descr="Krkonoše 03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00034" y="1428736"/>
            <a:ext cx="3143272" cy="2500330"/>
          </a:xfrm>
          <a:prstGeom prst="cloud">
            <a:avLst/>
          </a:prstGeom>
          <a:ln w="38100">
            <a:solidFill>
              <a:srgbClr val="002060"/>
            </a:solidFill>
          </a:ln>
        </p:spPr>
      </p:pic>
      <p:pic>
        <p:nvPicPr>
          <p:cNvPr id="7" name="Obrázek 6" descr="2907200813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00232" y="3500438"/>
            <a:ext cx="3502154" cy="2626616"/>
          </a:xfrm>
          <a:prstGeom prst="cloud">
            <a:avLst/>
          </a:prstGeom>
          <a:ln w="38100">
            <a:solidFill>
              <a:srgbClr val="002060"/>
            </a:solidFill>
          </a:ln>
        </p:spPr>
      </p:pic>
      <p:pic>
        <p:nvPicPr>
          <p:cNvPr id="11" name="Obrázek 10" descr="DSC000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29190" y="1357298"/>
            <a:ext cx="3714775" cy="2786082"/>
          </a:xfrm>
          <a:prstGeom prst="cloud">
            <a:avLst/>
          </a:prstGeom>
          <a:ln w="38100">
            <a:solidFill>
              <a:srgbClr val="002060"/>
            </a:solidFill>
          </a:ln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DSC000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3786190"/>
            <a:ext cx="3524275" cy="2643206"/>
          </a:xfrm>
          <a:prstGeom prst="bevel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Popiš charakteristické prvky města:</a:t>
            </a:r>
            <a:endParaRPr lang="cs-CZ" b="1" dirty="0"/>
          </a:p>
        </p:txBody>
      </p:sp>
      <p:pic>
        <p:nvPicPr>
          <p:cNvPr id="5" name="Zástupný symbol pro obsah 4" descr="RIMG6500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874764" y="1600201"/>
            <a:ext cx="2657484" cy="4829196"/>
          </a:xfrm>
          <a:prstGeom prst="bevel">
            <a:avLst/>
          </a:prstGeom>
        </p:spPr>
      </p:pic>
      <p:pic>
        <p:nvPicPr>
          <p:cNvPr id="4" name="Obrázek 3" descr="RIMG6496.JPG"/>
          <p:cNvPicPr>
            <a:picLocks noChangeAspect="1"/>
          </p:cNvPicPr>
          <p:nvPr/>
        </p:nvPicPr>
        <p:blipFill>
          <a:blip r:embed="rId5" cstate="print"/>
          <a:srcRect r="1204" b="8433"/>
          <a:stretch>
            <a:fillRect/>
          </a:stretch>
        </p:blipFill>
        <p:spPr>
          <a:xfrm>
            <a:off x="5500694" y="1571612"/>
            <a:ext cx="3214710" cy="2286016"/>
          </a:xfrm>
          <a:prstGeom prst="bevel">
            <a:avLst/>
          </a:prstGeom>
        </p:spPr>
      </p:pic>
      <p:pic>
        <p:nvPicPr>
          <p:cNvPr id="6" name="Obrázek 5" descr="DSC0000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5400000">
            <a:off x="642910" y="4000505"/>
            <a:ext cx="2571767" cy="2286016"/>
          </a:xfrm>
          <a:prstGeom prst="bevel">
            <a:avLst/>
          </a:prstGeom>
        </p:spPr>
      </p:pic>
      <p:pic>
        <p:nvPicPr>
          <p:cNvPr id="8" name="Obrázek 7" descr="DSC00095.JPG"/>
          <p:cNvPicPr>
            <a:picLocks noChangeAspect="1"/>
          </p:cNvPicPr>
          <p:nvPr/>
        </p:nvPicPr>
        <p:blipFill>
          <a:blip r:embed="rId7" cstate="print"/>
          <a:srcRect l="14844" t="8333" r="14062" b="27083"/>
          <a:stretch>
            <a:fillRect/>
          </a:stretch>
        </p:blipFill>
        <p:spPr>
          <a:xfrm>
            <a:off x="714349" y="1428736"/>
            <a:ext cx="2500330" cy="2428892"/>
          </a:xfrm>
          <a:prstGeom prst="bevel">
            <a:avLst/>
          </a:prstGeom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143504" y="5429264"/>
            <a:ext cx="2714644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zemědělci a  zvířata</a:t>
            </a:r>
            <a:endParaRPr lang="cs-CZ" sz="2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928694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Vyber správné odpovědi: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5143536"/>
          </a:xfrm>
        </p:spPr>
        <p:txBody>
          <a:bodyPr>
            <a:normAutofit/>
          </a:bodyPr>
          <a:lstStyle/>
          <a:p>
            <a:r>
              <a:rPr lang="cs-CZ" dirty="0" smtClean="0"/>
              <a:t>Nejstarší města začala vznikat již v _________.</a:t>
            </a:r>
          </a:p>
          <a:p>
            <a:r>
              <a:rPr lang="cs-CZ" dirty="0" smtClean="0"/>
              <a:t>Města, která byla zakládána panovníkem se nazývala ____________ .</a:t>
            </a:r>
          </a:p>
          <a:p>
            <a:r>
              <a:rPr lang="cs-CZ" dirty="0" smtClean="0"/>
              <a:t>Města byla obehnána ___________ .</a:t>
            </a:r>
          </a:p>
          <a:p>
            <a:r>
              <a:rPr lang="cs-CZ" dirty="0" smtClean="0"/>
              <a:t>Ve městech žili _______________________ .</a:t>
            </a:r>
          </a:p>
          <a:p>
            <a:r>
              <a:rPr lang="cs-CZ" dirty="0" smtClean="0"/>
              <a:t>Velký rozvoj zaznamenala města v 19.století, kdy začaly vznikat první ______________.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714348" y="5500702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11.století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285984" y="5500702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královská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857620" y="5500702"/>
            <a:ext cx="135732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obchody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714348" y="6072206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20.století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285984" y="6072206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poddanská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857620" y="6072206"/>
            <a:ext cx="135732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hradbami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7715272" y="5429264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úřady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7715272" y="6000768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továrny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214942" y="6072206"/>
            <a:ext cx="278608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řemeslníci a obchodníci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3" grpId="0" build="p"/>
      <p:bldP spid="4" grpId="0" build="allAtOnce" animBg="1"/>
      <p:bldP spid="5" grpId="0" build="allAtOnce" animBg="1"/>
      <p:bldP spid="6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905</TotalTime>
  <Words>237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MĚSTA  V  HISTORII</vt:lpstr>
      <vt:lpstr>MĚSTO      nebo     VESNICE  ?</vt:lpstr>
      <vt:lpstr>Vyber vhodnější místo pro založení města. Svou odpověď zdůvodni.</vt:lpstr>
      <vt:lpstr>Popiš charakteristické prvky města:</vt:lpstr>
      <vt:lpstr>Vyber správné odpovědi: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27</cp:revision>
  <dcterms:created xsi:type="dcterms:W3CDTF">2011-07-24T08:19:55Z</dcterms:created>
  <dcterms:modified xsi:type="dcterms:W3CDTF">2012-01-22T20:29:29Z</dcterms:modified>
</cp:coreProperties>
</file>