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7" r:id="rId3"/>
    <p:sldId id="258" r:id="rId4"/>
    <p:sldId id="259" r:id="rId5"/>
    <p:sldId id="262" r:id="rId6"/>
    <p:sldId id="264" r:id="rId7"/>
    <p:sldId id="266" r:id="rId8"/>
    <p:sldId id="268" r:id="rId9"/>
    <p:sldId id="270" r:id="rId10"/>
    <p:sldId id="272" r:id="rId11"/>
    <p:sldId id="274" r:id="rId12"/>
    <p:sldId id="276" r:id="rId13"/>
    <p:sldId id="278" r:id="rId14"/>
    <p:sldId id="282" r:id="rId15"/>
    <p:sldId id="284" r:id="rId16"/>
    <p:sldId id="286" r:id="rId17"/>
    <p:sldId id="288" r:id="rId18"/>
    <p:sldId id="292" r:id="rId19"/>
    <p:sldId id="261" r:id="rId20"/>
    <p:sldId id="263" r:id="rId21"/>
    <p:sldId id="265" r:id="rId22"/>
    <p:sldId id="267" r:id="rId23"/>
    <p:sldId id="269" r:id="rId24"/>
    <p:sldId id="271" r:id="rId25"/>
    <p:sldId id="273" r:id="rId26"/>
    <p:sldId id="275" r:id="rId27"/>
    <p:sldId id="277" r:id="rId28"/>
    <p:sldId id="279" r:id="rId29"/>
    <p:sldId id="283" r:id="rId30"/>
    <p:sldId id="285" r:id="rId31"/>
    <p:sldId id="287" r:id="rId32"/>
    <p:sldId id="289" r:id="rId33"/>
    <p:sldId id="291" r:id="rId34"/>
    <p:sldId id="260" r:id="rId35"/>
    <p:sldId id="290" r:id="rId3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0E3FDE45-AF77-4B5C-9715-49D594BDF05E}" styleName="Světlý styl 1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01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FF18C-3D31-439E-8D52-328246970317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0B25A-C196-4AE8-9A22-C52553C98D7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FF18C-3D31-439E-8D52-328246970317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0B25A-C196-4AE8-9A22-C52553C98D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FF18C-3D31-439E-8D52-328246970317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0B25A-C196-4AE8-9A22-C52553C98D7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FF18C-3D31-439E-8D52-328246970317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0B25A-C196-4AE8-9A22-C52553C98D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FF18C-3D31-439E-8D52-328246970317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0B25A-C196-4AE8-9A22-C52553C98D79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FF18C-3D31-439E-8D52-328246970317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0B25A-C196-4AE8-9A22-C52553C98D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FF18C-3D31-439E-8D52-328246970317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0B25A-C196-4AE8-9A22-C52553C98D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FF18C-3D31-439E-8D52-328246970317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0B25A-C196-4AE8-9A22-C52553C98D79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FF18C-3D31-439E-8D52-328246970317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0B25A-C196-4AE8-9A22-C52553C98D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FF18C-3D31-439E-8D52-328246970317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0B25A-C196-4AE8-9A22-C52553C98D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FF18C-3D31-439E-8D52-328246970317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0B25A-C196-4AE8-9A22-C52553C98D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FF18C-3D31-439E-8D52-328246970317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0B25A-C196-4AE8-9A22-C52553C98D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10503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FF18C-3D31-439E-8D52-328246970317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0B25A-C196-4AE8-9A22-C52553C98D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25005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FF18C-3D31-439E-8D52-328246970317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0B25A-C196-4AE8-9A22-C52553C98D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70920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FF18C-3D31-439E-8D52-328246970317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0B25A-C196-4AE8-9A22-C52553C98D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93124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FF18C-3D31-439E-8D52-328246970317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0B25A-C196-4AE8-9A22-C52553C98D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38722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FF18C-3D31-439E-8D52-328246970317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0B25A-C196-4AE8-9A22-C52553C98D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27792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FF18C-3D31-439E-8D52-328246970317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0B25A-C196-4AE8-9A22-C52553C98D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235619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FF18C-3D31-439E-8D52-328246970317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0B25A-C196-4AE8-9A22-C52553C98D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872975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FF18C-3D31-439E-8D52-328246970317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0B25A-C196-4AE8-9A22-C52553C98D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002542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FF18C-3D31-439E-8D52-328246970317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0B25A-C196-4AE8-9A22-C52553C98D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736291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FF18C-3D31-439E-8D52-328246970317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0B25A-C196-4AE8-9A22-C52553C98D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28276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C22FF18C-3D31-439E-8D52-328246970317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9180B25A-C196-4AE8-9A22-C52553C98D7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2FF18C-3D31-439E-8D52-328246970317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80B25A-C196-4AE8-9A22-C52553C98D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56093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>
              <a:buNone/>
              <a:defRPr/>
            </a:pPr>
            <a:r>
              <a:rPr lang="cs-CZ" sz="1700" dirty="0" smtClean="0"/>
              <a:t>Název DUM: </a:t>
            </a:r>
            <a:r>
              <a:rPr lang="cs-CZ" sz="1600" b="1" dirty="0" smtClean="0">
                <a:latin typeface="Calibri" pitchFamily="34" charset="0"/>
              </a:rPr>
              <a:t>VY_32_INOVACE_20_16_Závěrečné opakování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>
              <a:buNone/>
              <a:defRPr/>
            </a:pPr>
            <a:r>
              <a:rPr lang="cs-CZ" sz="1700" dirty="0" smtClean="0"/>
              <a:t>Číslo skupiny: </a:t>
            </a:r>
            <a:r>
              <a:rPr lang="cs-CZ" sz="1700" b="1" dirty="0"/>
              <a:t>3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>
              <a:buNone/>
              <a:defRPr/>
            </a:pPr>
            <a:r>
              <a:rPr lang="cs-CZ" sz="1700" dirty="0" smtClean="0"/>
              <a:t>Autor: </a:t>
            </a:r>
            <a:r>
              <a:rPr lang="cs-CZ" sz="1600" b="1" dirty="0">
                <a:latin typeface="Calibri" pitchFamily="34" charset="0"/>
              </a:rPr>
              <a:t>Radomír Krejčí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>
              <a:buNone/>
              <a:defRPr/>
            </a:pPr>
            <a:r>
              <a:rPr lang="cs-CZ" sz="1700" dirty="0" smtClean="0"/>
              <a:t>Vzdělávací obor/Předmět/Téma: </a:t>
            </a:r>
            <a:r>
              <a:rPr lang="cs-CZ" sz="1700" b="1" dirty="0" smtClean="0"/>
              <a:t>Dějepis/Dějepis/Závěrečné opakování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</a:t>
            </a:r>
            <a:r>
              <a:rPr lang="cs-CZ" sz="1700" b="1" dirty="0" smtClean="0"/>
              <a:t>opakovací</a:t>
            </a:r>
            <a:r>
              <a:rPr lang="cs-CZ" sz="1700" dirty="0" smtClean="0"/>
              <a:t> </a:t>
            </a:r>
            <a:r>
              <a:rPr lang="cs-CZ" sz="1600" b="1" dirty="0" smtClean="0">
                <a:latin typeface="Calibri" pitchFamily="34" charset="0"/>
              </a:rPr>
              <a:t>prezentace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	</a:t>
            </a:r>
            <a:r>
              <a:rPr lang="cs-CZ" sz="1700" b="1" dirty="0" smtClean="0"/>
              <a:t>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>
              <a:buNone/>
              <a:defRPr/>
            </a:pPr>
            <a:r>
              <a:rPr lang="cs-CZ" sz="1700" dirty="0" smtClean="0"/>
              <a:t>Anotace: </a:t>
            </a:r>
            <a:r>
              <a:rPr lang="cs-CZ" sz="1600" dirty="0" smtClean="0"/>
              <a:t>Opakování učiva sedmého ročníku. Inovace spočívá ve  využití PC a dataprojektorem pro názornější zobrazení a využití ilustraci. </a:t>
            </a:r>
            <a:r>
              <a:rPr lang="cs-CZ" sz="1700" dirty="0" smtClean="0"/>
              <a:t>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</a:t>
            </a:r>
            <a:r>
              <a:rPr lang="cs-CZ" sz="1600" b="1" dirty="0" smtClean="0">
                <a:latin typeface="Calibri" pitchFamily="34" charset="0"/>
              </a:rPr>
              <a:t>7.A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</a:t>
            </a:r>
            <a:r>
              <a:rPr lang="cs-CZ" sz="1600" b="1" dirty="0" smtClean="0">
                <a:latin typeface="Calibri" pitchFamily="34" charset="0"/>
              </a:rPr>
              <a:t>22.06.2012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>
              <a:buNone/>
              <a:defRPr/>
            </a:pPr>
            <a:r>
              <a:rPr lang="cs-CZ" sz="1400" dirty="0" smtClean="0"/>
              <a:t>Datum:	</a:t>
            </a:r>
            <a:r>
              <a:rPr lang="cs-CZ" sz="1400" b="1" dirty="0">
                <a:latin typeface="Calibri" pitchFamily="34" charset="0"/>
              </a:rPr>
              <a:t> </a:t>
            </a:r>
            <a:r>
              <a:rPr lang="cs-CZ" sz="1400" dirty="0" smtClean="0">
                <a:latin typeface="Calibri" pitchFamily="34" charset="0"/>
              </a:rPr>
              <a:t>22.06.2012 </a:t>
            </a:r>
            <a:r>
              <a:rPr lang="cs-CZ" sz="1400" dirty="0" smtClean="0"/>
              <a:t>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04535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2636912"/>
            <a:ext cx="7543800" cy="1524000"/>
          </a:xfrm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Závěrečné</a:t>
            </a:r>
            <a:r>
              <a:rPr lang="cs-CZ" dirty="0" smtClean="0"/>
              <a:t> opakování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Připrav si tužku a začínáme…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9627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71396" y="4572000"/>
            <a:ext cx="9036496" cy="209736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1) Které říše raného středověku se rozkládají v místech čísel?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632"/>
            <a:ext cx="8532440" cy="55780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915816" y="2988270"/>
            <a:ext cx="319717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</a:t>
            </a:r>
            <a:endParaRPr lang="cs-CZ" sz="5400" b="1" cap="none" spc="0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851920" y="2988270"/>
            <a:ext cx="319717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</a:t>
            </a:r>
            <a:endParaRPr lang="cs-CZ" sz="5400" b="1" cap="none" spc="0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932040" y="4064000"/>
            <a:ext cx="319717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</a:t>
            </a:r>
            <a:endParaRPr lang="cs-CZ" sz="5400" b="1" cap="none" spc="0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70075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973" y="332656"/>
            <a:ext cx="9036496" cy="945232"/>
          </a:xfrm>
        </p:spPr>
        <p:txBody>
          <a:bodyPr>
            <a:normAutofit/>
          </a:bodyPr>
          <a:lstStyle/>
          <a:p>
            <a:r>
              <a:rPr lang="cs-CZ" sz="2800" dirty="0"/>
              <a:t>2</a:t>
            </a:r>
            <a:r>
              <a:rPr lang="cs-CZ" sz="2800" dirty="0" smtClean="0"/>
              <a:t>)  Vysvětli následující pojmy: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79512" y="1916832"/>
            <a:ext cx="8640960" cy="41764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léno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dynastie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papež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kočovník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852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973" y="332656"/>
            <a:ext cx="9036496" cy="94523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3)  Přiřaď k následujícím vládcům země, ve kterých vládnou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79512" y="1268760"/>
            <a:ext cx="8640960" cy="482453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68445846"/>
              </p:ext>
            </p:extLst>
          </p:nvPr>
        </p:nvGraphicFramePr>
        <p:xfrm>
          <a:off x="1524000" y="1397000"/>
          <a:ext cx="6072336" cy="4696296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6072336"/>
              </a:tblGrid>
              <a:tr h="587037">
                <a:tc>
                  <a:txBody>
                    <a:bodyPr/>
                    <a:lstStyle/>
                    <a:p>
                      <a:r>
                        <a:rPr lang="cs-CZ" dirty="0" smtClean="0"/>
                        <a:t>Bořivoj</a:t>
                      </a:r>
                      <a:endParaRPr lang="cs-CZ" dirty="0"/>
                    </a:p>
                  </a:txBody>
                  <a:tcPr/>
                </a:tc>
              </a:tr>
              <a:tr h="587037">
                <a:tc>
                  <a:txBody>
                    <a:bodyPr/>
                    <a:lstStyle/>
                    <a:p>
                      <a:r>
                        <a:rPr lang="cs-CZ" dirty="0" smtClean="0"/>
                        <a:t>Richard Lví srdce</a:t>
                      </a:r>
                      <a:endParaRPr lang="cs-CZ" dirty="0"/>
                    </a:p>
                  </a:txBody>
                  <a:tcPr/>
                </a:tc>
              </a:tr>
              <a:tr h="587037">
                <a:tc>
                  <a:txBody>
                    <a:bodyPr/>
                    <a:lstStyle/>
                    <a:p>
                      <a:r>
                        <a:rPr lang="cs-CZ" dirty="0" smtClean="0"/>
                        <a:t>Filip II.</a:t>
                      </a:r>
                      <a:endParaRPr lang="cs-CZ" dirty="0"/>
                    </a:p>
                  </a:txBody>
                  <a:tcPr/>
                </a:tc>
              </a:tr>
              <a:tr h="587037">
                <a:tc>
                  <a:txBody>
                    <a:bodyPr/>
                    <a:lstStyle/>
                    <a:p>
                      <a:r>
                        <a:rPr lang="cs-CZ" dirty="0" smtClean="0"/>
                        <a:t>Mojmír </a:t>
                      </a:r>
                      <a:endParaRPr lang="cs-CZ" dirty="0"/>
                    </a:p>
                  </a:txBody>
                  <a:tcPr/>
                </a:tc>
              </a:tr>
              <a:tr h="587037">
                <a:tc>
                  <a:txBody>
                    <a:bodyPr/>
                    <a:lstStyle/>
                    <a:p>
                      <a:r>
                        <a:rPr lang="cs-CZ" dirty="0" smtClean="0"/>
                        <a:t>Štěpán</a:t>
                      </a:r>
                      <a:r>
                        <a:rPr lang="cs-CZ" baseline="0" dirty="0" smtClean="0"/>
                        <a:t> I.</a:t>
                      </a:r>
                      <a:endParaRPr lang="cs-CZ" dirty="0"/>
                    </a:p>
                  </a:txBody>
                  <a:tcPr/>
                </a:tc>
              </a:tr>
              <a:tr h="587037">
                <a:tc>
                  <a:txBody>
                    <a:bodyPr/>
                    <a:lstStyle/>
                    <a:p>
                      <a:r>
                        <a:rPr lang="cs-CZ" dirty="0" smtClean="0"/>
                        <a:t>Filip IV. Sličný</a:t>
                      </a:r>
                      <a:endParaRPr lang="cs-CZ" dirty="0"/>
                    </a:p>
                  </a:txBody>
                  <a:tcPr/>
                </a:tc>
              </a:tr>
              <a:tr h="587037">
                <a:tc>
                  <a:txBody>
                    <a:bodyPr/>
                    <a:lstStyle/>
                    <a:p>
                      <a:r>
                        <a:rPr lang="cs-CZ" dirty="0" smtClean="0"/>
                        <a:t>Jaroslav Moudrý</a:t>
                      </a:r>
                      <a:endParaRPr lang="cs-CZ" dirty="0"/>
                    </a:p>
                  </a:txBody>
                  <a:tcPr/>
                </a:tc>
              </a:tr>
              <a:tr h="587037">
                <a:tc>
                  <a:txBody>
                    <a:bodyPr/>
                    <a:lstStyle/>
                    <a:p>
                      <a:r>
                        <a:rPr lang="cs-CZ" dirty="0" smtClean="0"/>
                        <a:t>Ota I.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16775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973" y="332656"/>
            <a:ext cx="9036496" cy="94523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4)  Vysvětli následující pojmy: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79512" y="1916832"/>
            <a:ext cx="8640960" cy="41764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primogenitura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právo várečné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Zlatá bula sicilská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Bartolomějská noc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9915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71396" y="5445224"/>
            <a:ext cx="9036496" cy="122413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5) Co je na obrázku? K čemu stavba slouží?</a:t>
            </a:r>
            <a:br>
              <a:rPr lang="cs-CZ" sz="2800" dirty="0" smtClean="0"/>
            </a:br>
            <a:r>
              <a:rPr lang="cs-CZ" sz="2800" dirty="0" smtClean="0"/>
              <a:t> V jakém slohu je postavena?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04664"/>
            <a:ext cx="6978352" cy="52337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33000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973" y="332656"/>
            <a:ext cx="9036496" cy="94523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6)  Vypiš čtyři dynastie a přiřaď k nim patřičné země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79512" y="1916832"/>
            <a:ext cx="8640960" cy="417646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9830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973" y="332656"/>
            <a:ext cx="9036496" cy="945232"/>
          </a:xfrm>
        </p:spPr>
        <p:txBody>
          <a:bodyPr>
            <a:normAutofit/>
          </a:bodyPr>
          <a:lstStyle/>
          <a:p>
            <a:r>
              <a:rPr lang="cs-CZ" sz="2800" dirty="0"/>
              <a:t>7</a:t>
            </a:r>
            <a:r>
              <a:rPr lang="cs-CZ" sz="2800" dirty="0" smtClean="0"/>
              <a:t>)  Kdo je na obrázku? Ze seznamu vyber jeho manželky?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79512" y="1916832"/>
            <a:ext cx="8640960" cy="417646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 descr="File:Jan Vilímek - Karel IV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988840"/>
            <a:ext cx="2972197" cy="4118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007693" y="1412776"/>
            <a:ext cx="29523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a) Eliška Přemyslovna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0" y="2204864"/>
            <a:ext cx="29523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chemeClr val="accent1">
                    <a:lumMod val="75000"/>
                  </a:schemeClr>
                </a:solidFill>
              </a:rPr>
              <a:t>b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) Hanka z </a:t>
            </a:r>
            <a:r>
              <a:rPr lang="cs-CZ" sz="2000" b="1" dirty="0" err="1" smtClean="0">
                <a:solidFill>
                  <a:schemeClr val="accent1">
                    <a:lumMod val="75000"/>
                  </a:schemeClr>
                </a:solidFill>
              </a:rPr>
              <a:t>Valois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459" y="3068960"/>
            <a:ext cx="29523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chemeClr val="accent1">
                    <a:lumMod val="75000"/>
                  </a:schemeClr>
                </a:solidFill>
              </a:rPr>
              <a:t>c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) Anna Svídnická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-31711" y="4069249"/>
            <a:ext cx="29523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d) Eliška </a:t>
            </a:r>
            <a:r>
              <a:rPr lang="cs-CZ" sz="2000" b="1" dirty="0" err="1" smtClean="0">
                <a:solidFill>
                  <a:schemeClr val="accent1">
                    <a:lumMod val="75000"/>
                  </a:schemeClr>
                </a:solidFill>
              </a:rPr>
              <a:t>Rejčka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5776" y="5085184"/>
            <a:ext cx="29523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e) Anna Poznaňská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920617" y="6237312"/>
            <a:ext cx="29523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chemeClr val="accent1">
                    <a:lumMod val="75000"/>
                  </a:schemeClr>
                </a:solidFill>
              </a:rPr>
              <a:t>f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) Alžběta Pomořanská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025345" y="5107237"/>
            <a:ext cx="29523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g) Alžběta </a:t>
            </a:r>
            <a:r>
              <a:rPr lang="cs-CZ" sz="2000" b="1" dirty="0" err="1" smtClean="0">
                <a:solidFill>
                  <a:schemeClr val="accent1">
                    <a:lumMod val="75000"/>
                  </a:schemeClr>
                </a:solidFill>
              </a:rPr>
              <a:t>Tudorovna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025345" y="4074715"/>
            <a:ext cx="29523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g) Isabela Kastilská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035217" y="3066357"/>
            <a:ext cx="29523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chemeClr val="accent1">
                    <a:lumMod val="75000"/>
                  </a:schemeClr>
                </a:solidFill>
              </a:rPr>
              <a:t>h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) Anna Falcká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035217" y="2204864"/>
            <a:ext cx="29523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i) Anežka Česká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1822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27856"/>
            <a:ext cx="9036496" cy="1224136"/>
          </a:xfrm>
        </p:spPr>
        <p:txBody>
          <a:bodyPr>
            <a:normAutofit/>
          </a:bodyPr>
          <a:lstStyle/>
          <a:p>
            <a:r>
              <a:rPr lang="cs-CZ" sz="2400" dirty="0"/>
              <a:t>8</a:t>
            </a:r>
            <a:r>
              <a:rPr lang="cs-CZ" sz="2400" dirty="0" smtClean="0"/>
              <a:t>) Ze seznamu vyber plodiny, které se u nás objevují po 14. století</a:t>
            </a:r>
            <a:endParaRPr lang="cs-CZ" sz="2400" dirty="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7242707"/>
              </p:ext>
            </p:extLst>
          </p:nvPr>
        </p:nvGraphicFramePr>
        <p:xfrm>
          <a:off x="1524000" y="1397000"/>
          <a:ext cx="6096000" cy="4450080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žito</a:t>
                      </a:r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kukuřice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zelí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ječmen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brokolice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tabák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bavlna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len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rajčata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okurky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melouny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ananas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27598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17511" y="4882344"/>
            <a:ext cx="9036496" cy="1224136"/>
          </a:xfrm>
        </p:spPr>
        <p:txBody>
          <a:bodyPr>
            <a:normAutofit/>
          </a:bodyPr>
          <a:lstStyle/>
          <a:p>
            <a:r>
              <a:rPr lang="cs-CZ" sz="2800" dirty="0"/>
              <a:t>9</a:t>
            </a:r>
            <a:r>
              <a:rPr lang="cs-CZ" sz="2800" dirty="0" smtClean="0"/>
              <a:t>) Co je na obrázku? 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540371"/>
            <a:ext cx="5040560" cy="48466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99133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17511" y="4882344"/>
            <a:ext cx="9036496" cy="122413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10) Co je na obrázku? 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04664"/>
            <a:ext cx="3570531" cy="51007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02240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17511" y="4882344"/>
            <a:ext cx="9036496" cy="122413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11) Co je na obrázku? 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04664"/>
            <a:ext cx="6912768" cy="5184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12849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17511" y="4882344"/>
            <a:ext cx="9036496" cy="122413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12) Co je na obrázku? 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04664"/>
            <a:ext cx="7554597" cy="4752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45472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17511" y="4882344"/>
            <a:ext cx="9036496" cy="122413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13) Co je na obrázku? 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6777" y="332656"/>
            <a:ext cx="3470810" cy="5184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33727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-14560"/>
            <a:ext cx="9036496" cy="122413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14)  Chronologicky (časově) seřaď následující události: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762000" y="685800"/>
            <a:ext cx="7543800" cy="5407496"/>
          </a:xfrm>
        </p:spPr>
        <p:txBody>
          <a:bodyPr>
            <a:normAutofit/>
          </a:bodyPr>
          <a:lstStyle/>
          <a:p>
            <a:r>
              <a:rPr lang="cs-CZ" dirty="0" smtClean="0"/>
              <a:t>vznik islámu</a:t>
            </a:r>
          </a:p>
          <a:p>
            <a:r>
              <a:rPr lang="cs-CZ" dirty="0" smtClean="0"/>
              <a:t>smrt Karla IV.</a:t>
            </a:r>
          </a:p>
          <a:p>
            <a:r>
              <a:rPr lang="cs-CZ" dirty="0" smtClean="0"/>
              <a:t>objevení Ameriky</a:t>
            </a:r>
          </a:p>
          <a:p>
            <a:r>
              <a:rPr lang="cs-CZ" dirty="0" smtClean="0"/>
              <a:t>vznik křesťanství</a:t>
            </a:r>
          </a:p>
          <a:p>
            <a:r>
              <a:rPr lang="cs-CZ" dirty="0" smtClean="0"/>
              <a:t>smrt Jana Husa</a:t>
            </a:r>
          </a:p>
          <a:p>
            <a:r>
              <a:rPr lang="cs-CZ" dirty="0" smtClean="0"/>
              <a:t>povstání českých stavů</a:t>
            </a:r>
          </a:p>
        </p:txBody>
      </p:sp>
    </p:spTree>
    <p:extLst>
      <p:ext uri="{BB962C8B-B14F-4D97-AF65-F5344CB8AC3E}">
        <p14:creationId xmlns:p14="http://schemas.microsoft.com/office/powerpoint/2010/main" val="2876232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Předej pracovní list sousedovi a připrav si barvičku…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1621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71396" y="4572000"/>
            <a:ext cx="9036496" cy="209736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1) Které říše raného středověku se rozkládají v místech čísel</a:t>
            </a:r>
            <a:r>
              <a:rPr lang="cs-CZ" sz="2800" dirty="0" smtClean="0"/>
              <a:t>?      (3body)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632"/>
            <a:ext cx="8532440" cy="55780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915816" y="2988270"/>
            <a:ext cx="319717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</a:t>
            </a:r>
            <a:endParaRPr lang="cs-CZ" sz="5400" b="1" cap="none" spc="0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851920" y="2988270"/>
            <a:ext cx="319717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</a:t>
            </a:r>
            <a:endParaRPr lang="cs-CZ" sz="5400" b="1" cap="none" spc="0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932040" y="4064000"/>
            <a:ext cx="319717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solidFill>
                  <a:srgbClr val="FFC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</a:t>
            </a:r>
            <a:endParaRPr lang="cs-CZ" sz="5400" b="1" cap="none" spc="0" dirty="0">
              <a:ln w="1905"/>
              <a:solidFill>
                <a:srgbClr val="FFC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331640" y="3279338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Francká říše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71637" y="3249880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Sámova říše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17970" y="4325610"/>
            <a:ext cx="206234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C000"/>
                </a:solidFill>
              </a:rPr>
              <a:t>Byzantská říše</a:t>
            </a:r>
            <a:endParaRPr lang="cs-CZ" sz="20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2886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/>
      <p:bldP spid="11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973" y="332656"/>
            <a:ext cx="9036496" cy="945232"/>
          </a:xfrm>
        </p:spPr>
        <p:txBody>
          <a:bodyPr>
            <a:normAutofit/>
          </a:bodyPr>
          <a:lstStyle/>
          <a:p>
            <a:r>
              <a:rPr lang="cs-CZ" sz="2800" dirty="0"/>
              <a:t>2</a:t>
            </a:r>
            <a:r>
              <a:rPr lang="cs-CZ" sz="2800" dirty="0" smtClean="0"/>
              <a:t>)  Vysvětli následující pojmy</a:t>
            </a:r>
            <a:r>
              <a:rPr lang="cs-CZ" sz="2800" dirty="0" smtClean="0"/>
              <a:t>:  (4 body)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79512" y="1484784"/>
            <a:ext cx="8712968" cy="460851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i="1" dirty="0" smtClean="0"/>
              <a:t>léno</a:t>
            </a:r>
          </a:p>
          <a:p>
            <a:pPr marL="0" indent="0">
              <a:buNone/>
            </a:pPr>
            <a:r>
              <a:rPr lang="cs-CZ" dirty="0" smtClean="0"/>
              <a:t> – území darované panovníkem za slib vojenské služby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i="1" dirty="0" smtClean="0"/>
              <a:t>dynastie</a:t>
            </a:r>
          </a:p>
          <a:p>
            <a:pPr marL="0" indent="0">
              <a:buNone/>
            </a:pPr>
            <a:r>
              <a:rPr lang="cs-CZ" dirty="0" smtClean="0"/>
              <a:t> – vládnoucí rodina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i="1" dirty="0" smtClean="0"/>
              <a:t>papež </a:t>
            </a:r>
          </a:p>
          <a:p>
            <a:pPr marL="0" indent="0">
              <a:buNone/>
            </a:pPr>
            <a:r>
              <a:rPr lang="cs-CZ" dirty="0" smtClean="0"/>
              <a:t>– muž stojící v čele katolické církve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i="1" dirty="0" smtClean="0"/>
              <a:t>kočovník</a:t>
            </a:r>
          </a:p>
          <a:p>
            <a:pPr marL="0" indent="0">
              <a:buNone/>
            </a:pPr>
            <a:r>
              <a:rPr lang="cs-CZ" b="1" i="1" dirty="0" smtClean="0"/>
              <a:t> – </a:t>
            </a:r>
            <a:r>
              <a:rPr lang="cs-CZ" dirty="0" smtClean="0"/>
              <a:t>člověk bez stálého domova, stěhuje se se stády zvířat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0353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973" y="332656"/>
            <a:ext cx="9036496" cy="94523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3)  Přiřaď k následujícím vládcům země, ve kterých </a:t>
            </a:r>
            <a:r>
              <a:rPr lang="cs-CZ" sz="2800" dirty="0" smtClean="0"/>
              <a:t>vládnou (4body)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79512" y="1268760"/>
            <a:ext cx="8640960" cy="482453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8138102"/>
              </p:ext>
            </p:extLst>
          </p:nvPr>
        </p:nvGraphicFramePr>
        <p:xfrm>
          <a:off x="1524000" y="1397000"/>
          <a:ext cx="2759968" cy="4696296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2759968"/>
              </a:tblGrid>
              <a:tr h="587037">
                <a:tc>
                  <a:txBody>
                    <a:bodyPr/>
                    <a:lstStyle/>
                    <a:p>
                      <a:r>
                        <a:rPr lang="cs-CZ" dirty="0" smtClean="0"/>
                        <a:t>Bořivoj</a:t>
                      </a:r>
                      <a:endParaRPr lang="cs-CZ" dirty="0"/>
                    </a:p>
                  </a:txBody>
                  <a:tcPr/>
                </a:tc>
              </a:tr>
              <a:tr h="587037">
                <a:tc>
                  <a:txBody>
                    <a:bodyPr/>
                    <a:lstStyle/>
                    <a:p>
                      <a:r>
                        <a:rPr lang="cs-CZ" dirty="0" smtClean="0"/>
                        <a:t>Richard Lví srdce</a:t>
                      </a:r>
                      <a:endParaRPr lang="cs-CZ" b="1" dirty="0"/>
                    </a:p>
                  </a:txBody>
                  <a:tcPr/>
                </a:tc>
              </a:tr>
              <a:tr h="587037">
                <a:tc>
                  <a:txBody>
                    <a:bodyPr/>
                    <a:lstStyle/>
                    <a:p>
                      <a:r>
                        <a:rPr lang="cs-CZ" dirty="0" smtClean="0"/>
                        <a:t>Filip II.</a:t>
                      </a:r>
                      <a:endParaRPr lang="cs-CZ" b="1" dirty="0"/>
                    </a:p>
                  </a:txBody>
                  <a:tcPr/>
                </a:tc>
              </a:tr>
              <a:tr h="587037">
                <a:tc>
                  <a:txBody>
                    <a:bodyPr/>
                    <a:lstStyle/>
                    <a:p>
                      <a:r>
                        <a:rPr lang="cs-CZ" dirty="0" smtClean="0"/>
                        <a:t>Mojmír </a:t>
                      </a:r>
                      <a:endParaRPr lang="cs-CZ" b="1" dirty="0"/>
                    </a:p>
                  </a:txBody>
                  <a:tcPr/>
                </a:tc>
              </a:tr>
              <a:tr h="587037">
                <a:tc>
                  <a:txBody>
                    <a:bodyPr/>
                    <a:lstStyle/>
                    <a:p>
                      <a:r>
                        <a:rPr lang="cs-CZ" dirty="0" smtClean="0"/>
                        <a:t>Štěpán</a:t>
                      </a:r>
                      <a:r>
                        <a:rPr lang="cs-CZ" baseline="0" dirty="0" smtClean="0"/>
                        <a:t> I.</a:t>
                      </a:r>
                      <a:endParaRPr lang="cs-CZ" b="1" dirty="0"/>
                    </a:p>
                  </a:txBody>
                  <a:tcPr/>
                </a:tc>
              </a:tr>
              <a:tr h="587037">
                <a:tc>
                  <a:txBody>
                    <a:bodyPr/>
                    <a:lstStyle/>
                    <a:p>
                      <a:r>
                        <a:rPr lang="cs-CZ" dirty="0" smtClean="0"/>
                        <a:t>Filip IV. Sličný</a:t>
                      </a:r>
                      <a:endParaRPr lang="cs-CZ" b="1" dirty="0"/>
                    </a:p>
                  </a:txBody>
                  <a:tcPr/>
                </a:tc>
              </a:tr>
              <a:tr h="587037">
                <a:tc>
                  <a:txBody>
                    <a:bodyPr/>
                    <a:lstStyle/>
                    <a:p>
                      <a:r>
                        <a:rPr lang="cs-CZ" dirty="0" smtClean="0"/>
                        <a:t>Jaroslav Moudrý</a:t>
                      </a:r>
                      <a:endParaRPr lang="cs-CZ" b="1" dirty="0"/>
                    </a:p>
                  </a:txBody>
                  <a:tcPr/>
                </a:tc>
              </a:tr>
              <a:tr h="587037">
                <a:tc>
                  <a:txBody>
                    <a:bodyPr/>
                    <a:lstStyle/>
                    <a:p>
                      <a:r>
                        <a:rPr lang="cs-CZ" dirty="0" smtClean="0"/>
                        <a:t>Ota I.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42067117"/>
              </p:ext>
            </p:extLst>
          </p:nvPr>
        </p:nvGraphicFramePr>
        <p:xfrm>
          <a:off x="4355976" y="1412776"/>
          <a:ext cx="2759968" cy="4696296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2759968"/>
              </a:tblGrid>
              <a:tr h="587037">
                <a:tc>
                  <a:txBody>
                    <a:bodyPr/>
                    <a:lstStyle/>
                    <a:p>
                      <a:r>
                        <a:rPr lang="cs-CZ" dirty="0" smtClean="0"/>
                        <a:t>České knížectví</a:t>
                      </a:r>
                      <a:endParaRPr lang="cs-CZ" dirty="0"/>
                    </a:p>
                  </a:txBody>
                  <a:tcPr/>
                </a:tc>
              </a:tr>
              <a:tr h="587037">
                <a:tc>
                  <a:txBody>
                    <a:bodyPr/>
                    <a:lstStyle/>
                    <a:p>
                      <a:r>
                        <a:rPr lang="cs-CZ" dirty="0" smtClean="0"/>
                        <a:t>Anglie</a:t>
                      </a:r>
                      <a:endParaRPr lang="cs-CZ" b="1" dirty="0"/>
                    </a:p>
                  </a:txBody>
                  <a:tcPr/>
                </a:tc>
              </a:tr>
              <a:tr h="587037">
                <a:tc>
                  <a:txBody>
                    <a:bodyPr/>
                    <a:lstStyle/>
                    <a:p>
                      <a:r>
                        <a:rPr lang="cs-CZ" dirty="0" smtClean="0"/>
                        <a:t>Španělsko</a:t>
                      </a:r>
                      <a:endParaRPr lang="cs-CZ" b="1" dirty="0"/>
                    </a:p>
                  </a:txBody>
                  <a:tcPr/>
                </a:tc>
              </a:tr>
              <a:tr h="587037">
                <a:tc>
                  <a:txBody>
                    <a:bodyPr/>
                    <a:lstStyle/>
                    <a:p>
                      <a:r>
                        <a:rPr lang="cs-CZ" dirty="0" smtClean="0"/>
                        <a:t>Velká Morava </a:t>
                      </a:r>
                      <a:endParaRPr lang="cs-CZ" b="1" dirty="0"/>
                    </a:p>
                  </a:txBody>
                  <a:tcPr/>
                </a:tc>
              </a:tr>
              <a:tr h="587037">
                <a:tc>
                  <a:txBody>
                    <a:bodyPr/>
                    <a:lstStyle/>
                    <a:p>
                      <a:r>
                        <a:rPr lang="cs-CZ" dirty="0" smtClean="0"/>
                        <a:t>Uhry</a:t>
                      </a:r>
                      <a:endParaRPr lang="cs-CZ" b="1" dirty="0"/>
                    </a:p>
                  </a:txBody>
                  <a:tcPr/>
                </a:tc>
              </a:tr>
              <a:tr h="587037">
                <a:tc>
                  <a:txBody>
                    <a:bodyPr/>
                    <a:lstStyle/>
                    <a:p>
                      <a:r>
                        <a:rPr lang="cs-CZ" dirty="0" smtClean="0"/>
                        <a:t>Francie</a:t>
                      </a:r>
                      <a:endParaRPr lang="cs-CZ" b="1" dirty="0"/>
                    </a:p>
                  </a:txBody>
                  <a:tcPr/>
                </a:tc>
              </a:tr>
              <a:tr h="587037">
                <a:tc>
                  <a:txBody>
                    <a:bodyPr/>
                    <a:lstStyle/>
                    <a:p>
                      <a:r>
                        <a:rPr lang="cs-CZ" dirty="0" smtClean="0"/>
                        <a:t>Kyjevská Rus</a:t>
                      </a:r>
                      <a:endParaRPr lang="cs-CZ" b="1" dirty="0"/>
                    </a:p>
                  </a:txBody>
                  <a:tcPr/>
                </a:tc>
              </a:tr>
              <a:tr h="587037">
                <a:tc>
                  <a:txBody>
                    <a:bodyPr/>
                    <a:lstStyle/>
                    <a:p>
                      <a:r>
                        <a:rPr lang="cs-CZ" dirty="0" smtClean="0"/>
                        <a:t>Svatá říše římská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53598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973" y="332656"/>
            <a:ext cx="9036496" cy="945232"/>
          </a:xfrm>
        </p:spPr>
        <p:txBody>
          <a:bodyPr>
            <a:normAutofit/>
          </a:bodyPr>
          <a:lstStyle/>
          <a:p>
            <a:r>
              <a:rPr lang="cs-CZ" sz="2800" dirty="0"/>
              <a:t>2</a:t>
            </a:r>
            <a:r>
              <a:rPr lang="cs-CZ" sz="2800" dirty="0" smtClean="0"/>
              <a:t>)  Vysvětli následující pojmy</a:t>
            </a:r>
            <a:r>
              <a:rPr lang="cs-CZ" sz="2800" dirty="0" smtClean="0"/>
              <a:t>:  (4 body)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79512" y="1484784"/>
            <a:ext cx="8712968" cy="460851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i="1" dirty="0" smtClean="0"/>
              <a:t>primogenitura</a:t>
            </a:r>
          </a:p>
          <a:p>
            <a:pPr marL="0" indent="0">
              <a:buNone/>
            </a:pPr>
            <a:r>
              <a:rPr lang="cs-CZ" dirty="0" smtClean="0"/>
              <a:t> – po smrti panovníka se panovníkem stane prvorozený syn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i="1" dirty="0" smtClean="0"/>
              <a:t>právo várečné</a:t>
            </a:r>
          </a:p>
          <a:p>
            <a:pPr marL="0" indent="0">
              <a:buNone/>
            </a:pPr>
            <a:r>
              <a:rPr lang="cs-CZ" dirty="0" smtClean="0"/>
              <a:t> – městské právo dovolující vařit pivo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i="1" dirty="0" smtClean="0"/>
              <a:t>Zlatá bula sicilská</a:t>
            </a:r>
          </a:p>
          <a:p>
            <a:pPr marL="0" indent="0">
              <a:buNone/>
            </a:pPr>
            <a:r>
              <a:rPr lang="cs-CZ" dirty="0" smtClean="0"/>
              <a:t>– dokument potvrzující povýšení Čech na království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i="1" dirty="0" smtClean="0"/>
              <a:t>Bartolomějská noc</a:t>
            </a:r>
          </a:p>
          <a:p>
            <a:pPr marL="0" indent="0">
              <a:buNone/>
            </a:pPr>
            <a:r>
              <a:rPr lang="cs-CZ" b="1" i="1" dirty="0" smtClean="0"/>
              <a:t> – </a:t>
            </a:r>
            <a:r>
              <a:rPr lang="cs-CZ" dirty="0" smtClean="0"/>
              <a:t>vyvraždění hugenotů v Paříži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5505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71396" y="5445224"/>
            <a:ext cx="9036496" cy="122413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5) Co je na obrázku? K čemu stavba slouží?</a:t>
            </a:r>
            <a:br>
              <a:rPr lang="cs-CZ" sz="2800" dirty="0" smtClean="0"/>
            </a:br>
            <a:r>
              <a:rPr lang="cs-CZ" sz="2800" dirty="0" smtClean="0"/>
              <a:t> V jakém slohu je postavena</a:t>
            </a:r>
            <a:r>
              <a:rPr lang="cs-CZ" sz="2800" dirty="0" smtClean="0"/>
              <a:t>?   (3 body)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04664"/>
            <a:ext cx="6978352" cy="52337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580112" y="548680"/>
            <a:ext cx="3240360" cy="181588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rotunda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slouží jako kostel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postavena v románském slohu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50903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973" y="332656"/>
            <a:ext cx="9036496" cy="94523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6)  Vypiš čtyři dynastie a přiřaď k nim patřičné </a:t>
            </a:r>
            <a:r>
              <a:rPr lang="cs-CZ" sz="2800" dirty="0" smtClean="0"/>
              <a:t>země (6bodů)</a:t>
            </a:r>
            <a:endParaRPr lang="cs-CZ" sz="2800" dirty="0"/>
          </a:p>
        </p:txBody>
      </p:sp>
      <p:graphicFrame>
        <p:nvGraphicFramePr>
          <p:cNvPr id="2" name="Zástupný symbol pro obsah 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740572"/>
              </p:ext>
            </p:extLst>
          </p:nvPr>
        </p:nvGraphicFramePr>
        <p:xfrm>
          <a:off x="179512" y="1310640"/>
          <a:ext cx="8640762" cy="554736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4320381"/>
                <a:gridCol w="432038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b="1" cap="small" baseline="0" dirty="0" err="1" smtClean="0"/>
                        <a:t>Mojmírovci</a:t>
                      </a:r>
                      <a:endParaRPr lang="cs-CZ" sz="2000" b="1" cap="small" baseline="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Velká Morava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cap="small" baseline="0" dirty="0" smtClean="0"/>
                        <a:t>Přemyslovci</a:t>
                      </a:r>
                      <a:endParaRPr lang="cs-CZ" sz="2000" b="1" cap="small" baseline="0" dirty="0"/>
                    </a:p>
                  </a:txBody>
                  <a:tcPr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Čechy</a:t>
                      </a:r>
                      <a:endParaRPr lang="cs-CZ" dirty="0"/>
                    </a:p>
                  </a:txBody>
                  <a:tcPr>
                    <a:solidFill>
                      <a:schemeClr val="bg1">
                        <a:alpha val="2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cap="small" baseline="0" dirty="0" err="1" smtClean="0"/>
                        <a:t>Piastovci</a:t>
                      </a:r>
                      <a:endParaRPr lang="cs-CZ" sz="2000" b="1" cap="small" baseline="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Polsko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cap="small" baseline="0" dirty="0" smtClean="0"/>
                        <a:t>Arpádovci</a:t>
                      </a:r>
                      <a:endParaRPr lang="cs-CZ" sz="2000" b="1" cap="small" baseline="0" dirty="0"/>
                    </a:p>
                  </a:txBody>
                  <a:tcPr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Uhry</a:t>
                      </a:r>
                      <a:endParaRPr lang="cs-CZ" dirty="0"/>
                    </a:p>
                  </a:txBody>
                  <a:tcPr>
                    <a:solidFill>
                      <a:schemeClr val="bg1">
                        <a:alpha val="2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cap="small" baseline="0" dirty="0" smtClean="0"/>
                        <a:t>Jagellonci</a:t>
                      </a:r>
                      <a:endParaRPr lang="cs-CZ" sz="2000" b="1" cap="small" baseline="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Polsko, Čechy, Uhry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cap="small" baseline="0" dirty="0" smtClean="0"/>
                        <a:t>Lucemburkové</a:t>
                      </a:r>
                      <a:endParaRPr lang="cs-CZ" sz="2000" b="1" cap="small" baseline="0" dirty="0"/>
                    </a:p>
                  </a:txBody>
                  <a:tcPr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Lucembursko, Čechy, Říše</a:t>
                      </a:r>
                      <a:endParaRPr lang="cs-CZ" dirty="0"/>
                    </a:p>
                  </a:txBody>
                  <a:tcPr>
                    <a:solidFill>
                      <a:schemeClr val="bg1">
                        <a:alpha val="2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cap="small" baseline="0" dirty="0" smtClean="0"/>
                        <a:t>Habsburkové</a:t>
                      </a:r>
                      <a:endParaRPr lang="cs-CZ" sz="2000" b="1" cap="small" baseline="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Rakousko, Čechy, Uhry, Říše, Španělsko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cap="small" baseline="0" dirty="0" smtClean="0"/>
                        <a:t>Rurikovci</a:t>
                      </a:r>
                      <a:endParaRPr lang="cs-CZ" sz="2000" b="1" cap="small" baseline="0" dirty="0"/>
                    </a:p>
                  </a:txBody>
                  <a:tcPr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Kyjevská Rus</a:t>
                      </a:r>
                      <a:endParaRPr lang="cs-CZ" dirty="0"/>
                    </a:p>
                  </a:txBody>
                  <a:tcPr>
                    <a:solidFill>
                      <a:schemeClr val="bg1">
                        <a:alpha val="2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cap="small" baseline="0" dirty="0" smtClean="0"/>
                        <a:t>Merovejci</a:t>
                      </a:r>
                      <a:endParaRPr lang="cs-CZ" sz="2000" b="1" cap="small" baseline="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Francká říše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cap="small" baseline="0" dirty="0" smtClean="0"/>
                        <a:t>Karlovci</a:t>
                      </a:r>
                      <a:endParaRPr lang="cs-CZ" sz="2000" b="1" cap="small" baseline="0" dirty="0"/>
                    </a:p>
                  </a:txBody>
                  <a:tcPr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Francká říše</a:t>
                      </a:r>
                      <a:endParaRPr lang="cs-CZ" dirty="0"/>
                    </a:p>
                  </a:txBody>
                  <a:tcPr>
                    <a:solidFill>
                      <a:schemeClr val="bg1">
                        <a:alpha val="2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cap="small" baseline="0" dirty="0" smtClean="0"/>
                        <a:t>Kapetovci</a:t>
                      </a:r>
                      <a:endParaRPr lang="cs-CZ" sz="2000" b="1" cap="small" baseline="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Francie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cap="small" baseline="0" dirty="0" err="1" smtClean="0"/>
                        <a:t>Valois</a:t>
                      </a:r>
                      <a:endParaRPr lang="cs-CZ" sz="2000" b="1" cap="small" baseline="0" dirty="0"/>
                    </a:p>
                  </a:txBody>
                  <a:tcPr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Francie</a:t>
                      </a:r>
                      <a:endParaRPr lang="cs-CZ" dirty="0"/>
                    </a:p>
                  </a:txBody>
                  <a:tcPr>
                    <a:solidFill>
                      <a:schemeClr val="bg1">
                        <a:alpha val="2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cap="small" baseline="0" dirty="0" smtClean="0"/>
                        <a:t>Bourboni</a:t>
                      </a:r>
                      <a:endParaRPr lang="cs-CZ" sz="2000" b="1" cap="small" baseline="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Francie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cap="small" baseline="0" dirty="0" smtClean="0"/>
                        <a:t>Tudorovci</a:t>
                      </a:r>
                      <a:endParaRPr lang="cs-CZ" sz="2000" b="1" cap="small" baseline="0" dirty="0"/>
                    </a:p>
                  </a:txBody>
                  <a:tcPr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Anglie</a:t>
                      </a:r>
                      <a:endParaRPr lang="cs-CZ" dirty="0"/>
                    </a:p>
                  </a:txBody>
                  <a:tcPr>
                    <a:solidFill>
                      <a:schemeClr val="bg1">
                        <a:alpha val="2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3777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973" y="332656"/>
            <a:ext cx="9036496" cy="945232"/>
          </a:xfrm>
        </p:spPr>
        <p:txBody>
          <a:bodyPr>
            <a:normAutofit/>
          </a:bodyPr>
          <a:lstStyle/>
          <a:p>
            <a:r>
              <a:rPr lang="cs-CZ" sz="2800" dirty="0"/>
              <a:t>7</a:t>
            </a:r>
            <a:r>
              <a:rPr lang="cs-CZ" sz="2800" dirty="0" smtClean="0"/>
              <a:t>)  Kdo je na obrázku? Ze seznamu vyber jeho manželky</a:t>
            </a:r>
            <a:r>
              <a:rPr lang="cs-CZ" sz="2800" dirty="0" smtClean="0"/>
              <a:t>? (4 body)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79512" y="1916832"/>
            <a:ext cx="8640960" cy="417646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 descr="File:Jan Vilímek - Karel IV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988840"/>
            <a:ext cx="2972197" cy="4118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007693" y="1412776"/>
            <a:ext cx="29523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a) Eliška Přemyslovna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0" y="2204864"/>
            <a:ext cx="29523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chemeClr val="accent1">
                    <a:lumMod val="75000"/>
                  </a:schemeClr>
                </a:solidFill>
              </a:rPr>
              <a:t>b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) Hanka z </a:t>
            </a:r>
            <a:r>
              <a:rPr lang="cs-CZ" sz="2000" b="1" dirty="0" err="1" smtClean="0">
                <a:solidFill>
                  <a:schemeClr val="accent1">
                    <a:lumMod val="75000"/>
                  </a:schemeClr>
                </a:solidFill>
              </a:rPr>
              <a:t>Valois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459" y="3068960"/>
            <a:ext cx="29523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chemeClr val="accent1">
                    <a:lumMod val="75000"/>
                  </a:schemeClr>
                </a:solidFill>
              </a:rPr>
              <a:t>c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) Anna Svídnická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-31711" y="4069249"/>
            <a:ext cx="29523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d) Eliška </a:t>
            </a:r>
            <a:r>
              <a:rPr lang="cs-CZ" sz="2000" b="1" dirty="0" err="1" smtClean="0">
                <a:solidFill>
                  <a:schemeClr val="accent1">
                    <a:lumMod val="75000"/>
                  </a:schemeClr>
                </a:solidFill>
              </a:rPr>
              <a:t>Rejčka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5776" y="5085184"/>
            <a:ext cx="29523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e) Anna Poznaňská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920617" y="6237312"/>
            <a:ext cx="29523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chemeClr val="accent1">
                    <a:lumMod val="75000"/>
                  </a:schemeClr>
                </a:solidFill>
              </a:rPr>
              <a:t>f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) Alžběta Pomořanská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025345" y="5107237"/>
            <a:ext cx="29523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g) Alžběta </a:t>
            </a:r>
            <a:r>
              <a:rPr lang="cs-CZ" sz="2000" b="1" dirty="0" err="1" smtClean="0">
                <a:solidFill>
                  <a:schemeClr val="accent1">
                    <a:lumMod val="75000"/>
                  </a:schemeClr>
                </a:solidFill>
              </a:rPr>
              <a:t>Tudorovna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025345" y="4074715"/>
            <a:ext cx="29523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g) Isabela Kastilská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035217" y="3066357"/>
            <a:ext cx="29523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chemeClr val="accent1">
                    <a:lumMod val="75000"/>
                  </a:schemeClr>
                </a:solidFill>
              </a:rPr>
              <a:t>h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) Anna Falcká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035217" y="2204864"/>
            <a:ext cx="29523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i) Anežka Česká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5365" y="2210814"/>
            <a:ext cx="29523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b) Blanka z </a:t>
            </a:r>
            <a:r>
              <a:rPr lang="cs-CZ" sz="2000" b="1" dirty="0" err="1" smtClean="0">
                <a:solidFill>
                  <a:schemeClr val="accent1">
                    <a:lumMod val="75000"/>
                  </a:schemeClr>
                </a:solidFill>
              </a:rPr>
              <a:t>Valois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8234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9" grpId="0"/>
      <p:bldP spid="10" grpId="0"/>
      <p:bldP spid="12" grpId="0"/>
      <p:bldP spid="13" grpId="0"/>
      <p:bldP spid="15" grpId="0"/>
      <p:bldP spid="16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27856"/>
            <a:ext cx="9036496" cy="1224136"/>
          </a:xfrm>
        </p:spPr>
        <p:txBody>
          <a:bodyPr>
            <a:normAutofit/>
          </a:bodyPr>
          <a:lstStyle/>
          <a:p>
            <a:r>
              <a:rPr lang="cs-CZ" sz="2400" dirty="0"/>
              <a:t>8</a:t>
            </a:r>
            <a:r>
              <a:rPr lang="cs-CZ" sz="2400" dirty="0" smtClean="0"/>
              <a:t>) Ze seznamu vyber plodiny, které se u nás objevují po 14. </a:t>
            </a:r>
            <a:r>
              <a:rPr lang="cs-CZ" sz="2400" dirty="0" smtClean="0"/>
              <a:t>století </a:t>
            </a:r>
            <a:br>
              <a:rPr lang="cs-CZ" sz="2400" dirty="0" smtClean="0"/>
            </a:br>
            <a:r>
              <a:rPr lang="cs-CZ" sz="2400" dirty="0" smtClean="0"/>
              <a:t>(3 body)</a:t>
            </a:r>
            <a:endParaRPr lang="cs-CZ" sz="2400" dirty="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71000839"/>
              </p:ext>
            </p:extLst>
          </p:nvPr>
        </p:nvGraphicFramePr>
        <p:xfrm>
          <a:off x="1524000" y="1397000"/>
          <a:ext cx="6096000" cy="4450080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žito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kukuřice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zelí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ječmen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brokolice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tabák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bavlna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len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rajčata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okurky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melouny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ananas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707304"/>
              </p:ext>
            </p:extLst>
          </p:nvPr>
        </p:nvGraphicFramePr>
        <p:xfrm>
          <a:off x="1500336" y="1412776"/>
          <a:ext cx="6096000" cy="4450080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kukuřice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brokolice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tabák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bavlna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rajčata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ananas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86987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17511" y="4882344"/>
            <a:ext cx="9036496" cy="1224136"/>
          </a:xfrm>
        </p:spPr>
        <p:txBody>
          <a:bodyPr>
            <a:normAutofit/>
          </a:bodyPr>
          <a:lstStyle/>
          <a:p>
            <a:r>
              <a:rPr lang="cs-CZ" sz="2800" dirty="0"/>
              <a:t>9</a:t>
            </a:r>
            <a:r>
              <a:rPr lang="cs-CZ" sz="2800" dirty="0" smtClean="0"/>
              <a:t>) Co je na obrázku</a:t>
            </a:r>
            <a:r>
              <a:rPr lang="cs-CZ" sz="2800" dirty="0" smtClean="0"/>
              <a:t>? (1 bod)                                                     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540371"/>
            <a:ext cx="5040560" cy="48466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Nadpis 3"/>
          <p:cNvSpPr txBox="1">
            <a:spLocks/>
          </p:cNvSpPr>
          <p:nvPr/>
        </p:nvSpPr>
        <p:spPr>
          <a:xfrm>
            <a:off x="5940152" y="6109084"/>
            <a:ext cx="3077953" cy="74164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r"/>
            <a:r>
              <a:rPr lang="cs-CZ" sz="2800" dirty="0" smtClean="0"/>
              <a:t>karavela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09810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17511" y="4882344"/>
            <a:ext cx="9036496" cy="122413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10) Co je na obrázku</a:t>
            </a:r>
            <a:r>
              <a:rPr lang="cs-CZ" sz="2800" dirty="0" smtClean="0"/>
              <a:t>? (1 bod)                   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04664"/>
            <a:ext cx="3570531" cy="51007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Nadpis 3"/>
          <p:cNvSpPr txBox="1">
            <a:spLocks/>
          </p:cNvSpPr>
          <p:nvPr/>
        </p:nvSpPr>
        <p:spPr>
          <a:xfrm>
            <a:off x="4341042" y="6109084"/>
            <a:ext cx="4677064" cy="74164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 fontScale="925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r"/>
            <a:r>
              <a:rPr lang="cs-CZ" sz="2800" dirty="0" smtClean="0"/>
              <a:t>Katedrála Notre </a:t>
            </a:r>
            <a:r>
              <a:rPr lang="cs-CZ" sz="2800" dirty="0" err="1" smtClean="0"/>
              <a:t>Damme</a:t>
            </a:r>
            <a:r>
              <a:rPr lang="cs-CZ" sz="2800" dirty="0" smtClean="0"/>
              <a:t> v Paříži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06368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17511" y="4882344"/>
            <a:ext cx="9036496" cy="122413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11) Co je na obrázku</a:t>
            </a:r>
            <a:r>
              <a:rPr lang="cs-CZ" sz="2800" dirty="0" smtClean="0"/>
              <a:t>? (1 bod)                                                                       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04664"/>
            <a:ext cx="6912768" cy="5184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Nadpis 3"/>
          <p:cNvSpPr txBox="1">
            <a:spLocks/>
          </p:cNvSpPr>
          <p:nvPr/>
        </p:nvSpPr>
        <p:spPr>
          <a:xfrm>
            <a:off x="5940152" y="6109084"/>
            <a:ext cx="3077953" cy="74164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r"/>
            <a:r>
              <a:rPr lang="cs-CZ" sz="2800" dirty="0" smtClean="0"/>
              <a:t>bombarda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71269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17511" y="4882344"/>
            <a:ext cx="9036496" cy="122413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12) Co je na obrázku</a:t>
            </a:r>
            <a:r>
              <a:rPr lang="cs-CZ" sz="2800" dirty="0" smtClean="0"/>
              <a:t>? (1 bod) 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04664"/>
            <a:ext cx="7554597" cy="4752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Nadpis 3"/>
          <p:cNvSpPr txBox="1">
            <a:spLocks/>
          </p:cNvSpPr>
          <p:nvPr/>
        </p:nvSpPr>
        <p:spPr>
          <a:xfrm>
            <a:off x="5076056" y="6109084"/>
            <a:ext cx="3942049" cy="74164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r"/>
            <a:r>
              <a:rPr lang="cs-CZ" sz="2800" dirty="0" smtClean="0"/>
              <a:t>Zrození Venuše (</a:t>
            </a:r>
            <a:r>
              <a:rPr lang="cs-CZ" sz="2800" dirty="0" err="1" smtClean="0"/>
              <a:t>Botticeli</a:t>
            </a:r>
            <a:r>
              <a:rPr lang="cs-CZ" sz="2800" dirty="0" smtClean="0"/>
              <a:t>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65178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17511" y="4882344"/>
            <a:ext cx="9036496" cy="122413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13) Co je na obrázku</a:t>
            </a:r>
            <a:r>
              <a:rPr lang="cs-CZ" sz="2800" dirty="0" smtClean="0"/>
              <a:t>? (1 bod) 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6777" y="332656"/>
            <a:ext cx="3470810" cy="5184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Nadpis 3"/>
          <p:cNvSpPr txBox="1">
            <a:spLocks/>
          </p:cNvSpPr>
          <p:nvPr/>
        </p:nvSpPr>
        <p:spPr>
          <a:xfrm>
            <a:off x="5940152" y="6109084"/>
            <a:ext cx="3077953" cy="74164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 fontScale="925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r"/>
            <a:r>
              <a:rPr lang="cs-CZ" sz="2800" dirty="0" smtClean="0"/>
              <a:t>David (</a:t>
            </a:r>
            <a:r>
              <a:rPr lang="cs-CZ" sz="2800" dirty="0" err="1" smtClean="0"/>
              <a:t>Michelangelo</a:t>
            </a:r>
            <a:r>
              <a:rPr lang="cs-CZ" sz="2800" dirty="0" smtClean="0"/>
              <a:t>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17413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899592" y="260648"/>
            <a:ext cx="6781800" cy="16002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14)  Chronologicky (časově) seřaď následující události</a:t>
            </a:r>
            <a:r>
              <a:rPr lang="cs-CZ" sz="2800" dirty="0" smtClean="0"/>
              <a:t>:    (2 body)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757188" y="1700808"/>
            <a:ext cx="3657600" cy="3767328"/>
          </a:xfrm>
        </p:spPr>
        <p:txBody>
          <a:bodyPr>
            <a:normAutofit/>
          </a:bodyPr>
          <a:lstStyle/>
          <a:p>
            <a:r>
              <a:rPr lang="cs-CZ" dirty="0" smtClean="0"/>
              <a:t>vznik </a:t>
            </a:r>
            <a:r>
              <a:rPr lang="cs-CZ" dirty="0"/>
              <a:t>křesťanství</a:t>
            </a:r>
          </a:p>
          <a:p>
            <a:r>
              <a:rPr lang="cs-CZ" dirty="0"/>
              <a:t>vznik islámu</a:t>
            </a:r>
          </a:p>
          <a:p>
            <a:r>
              <a:rPr lang="cs-CZ" dirty="0"/>
              <a:t>smrt Karla IV.</a:t>
            </a:r>
          </a:p>
          <a:p>
            <a:r>
              <a:rPr lang="cs-CZ" dirty="0"/>
              <a:t>smrt Jana Husa</a:t>
            </a:r>
          </a:p>
          <a:p>
            <a:r>
              <a:rPr lang="cs-CZ" dirty="0"/>
              <a:t>objevení Ameriky</a:t>
            </a:r>
          </a:p>
          <a:p>
            <a:r>
              <a:rPr lang="cs-CZ" dirty="0" smtClean="0"/>
              <a:t>povstání českých stavů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4"/>
          <p:cNvSpPr txBox="1">
            <a:spLocks/>
          </p:cNvSpPr>
          <p:nvPr/>
        </p:nvSpPr>
        <p:spPr>
          <a:xfrm>
            <a:off x="762000" y="685800"/>
            <a:ext cx="7543800" cy="5407496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9436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686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4592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90195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468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vznik islámu</a:t>
            </a:r>
          </a:p>
          <a:p>
            <a:r>
              <a:rPr lang="cs-CZ" dirty="0" smtClean="0"/>
              <a:t>smrt Karla IV.</a:t>
            </a:r>
          </a:p>
          <a:p>
            <a:r>
              <a:rPr lang="cs-CZ" dirty="0" smtClean="0"/>
              <a:t>objevení Ameriky</a:t>
            </a:r>
          </a:p>
          <a:p>
            <a:r>
              <a:rPr lang="cs-CZ" dirty="0" smtClean="0"/>
              <a:t>vznik křesťanství</a:t>
            </a:r>
          </a:p>
          <a:p>
            <a:r>
              <a:rPr lang="cs-CZ" dirty="0" smtClean="0"/>
              <a:t>smrt Jana Husa</a:t>
            </a:r>
          </a:p>
          <a:p>
            <a:r>
              <a:rPr lang="cs-CZ" dirty="0" smtClean="0"/>
              <a:t>povstání českých stavů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867032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4608512" cy="274042"/>
          </a:xfrm>
        </p:spPr>
        <p:txBody>
          <a:bodyPr>
            <a:noAutofit/>
          </a:bodyPr>
          <a:lstStyle/>
          <a:p>
            <a:r>
              <a:rPr lang="cs-CZ" sz="2000" dirty="0" smtClean="0"/>
              <a:t>Pracovní list – závěrečné opakování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548680"/>
            <a:ext cx="4038600" cy="619268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1200" dirty="0" smtClean="0"/>
              <a:t>1) 1:</a:t>
            </a:r>
          </a:p>
          <a:p>
            <a:pPr marL="0" indent="0">
              <a:buNone/>
            </a:pPr>
            <a:r>
              <a:rPr lang="cs-CZ" sz="1200" dirty="0" smtClean="0"/>
              <a:t>     2:</a:t>
            </a:r>
          </a:p>
          <a:p>
            <a:pPr marL="0" indent="0">
              <a:buNone/>
            </a:pPr>
            <a:r>
              <a:rPr lang="cs-CZ" sz="1200" dirty="0" smtClean="0"/>
              <a:t>     3:</a:t>
            </a:r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2) léno – </a:t>
            </a:r>
          </a:p>
          <a:p>
            <a:pPr marL="0" indent="0">
              <a:buNone/>
            </a:pPr>
            <a:r>
              <a:rPr lang="cs-CZ" sz="1200" dirty="0"/>
              <a:t> </a:t>
            </a:r>
            <a:r>
              <a:rPr lang="cs-CZ" sz="1200" dirty="0" smtClean="0"/>
              <a:t>    dynastie</a:t>
            </a:r>
          </a:p>
          <a:p>
            <a:pPr marL="0" indent="0">
              <a:buNone/>
            </a:pPr>
            <a:r>
              <a:rPr lang="cs-CZ" sz="1200" dirty="0"/>
              <a:t> </a:t>
            </a:r>
            <a:r>
              <a:rPr lang="cs-CZ" sz="1200" dirty="0" smtClean="0"/>
              <a:t>    papež – </a:t>
            </a:r>
          </a:p>
          <a:p>
            <a:pPr marL="0" indent="0">
              <a:buNone/>
            </a:pPr>
            <a:r>
              <a:rPr lang="cs-CZ" sz="1200" dirty="0"/>
              <a:t> </a:t>
            </a:r>
            <a:r>
              <a:rPr lang="cs-CZ" sz="1200" dirty="0" smtClean="0"/>
              <a:t>    kočovník –</a:t>
            </a:r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 smtClean="0"/>
              <a:t>3) Bořivoj – </a:t>
            </a:r>
          </a:p>
          <a:p>
            <a:pPr marL="0" indent="0">
              <a:buNone/>
            </a:pPr>
            <a:r>
              <a:rPr lang="cs-CZ" sz="1200" dirty="0"/>
              <a:t> </a:t>
            </a:r>
            <a:r>
              <a:rPr lang="cs-CZ" sz="1200" dirty="0" smtClean="0"/>
              <a:t>    Richard Lví srdce –</a:t>
            </a:r>
          </a:p>
          <a:p>
            <a:pPr marL="0" indent="0">
              <a:buNone/>
            </a:pPr>
            <a:r>
              <a:rPr lang="cs-CZ" sz="1200" dirty="0"/>
              <a:t> </a:t>
            </a:r>
            <a:r>
              <a:rPr lang="cs-CZ" sz="1200" dirty="0" smtClean="0"/>
              <a:t>    Filip II. – </a:t>
            </a:r>
          </a:p>
          <a:p>
            <a:pPr marL="0" indent="0">
              <a:buNone/>
            </a:pPr>
            <a:r>
              <a:rPr lang="cs-CZ" sz="1200" dirty="0"/>
              <a:t> </a:t>
            </a:r>
            <a:r>
              <a:rPr lang="cs-CZ" sz="1200" dirty="0" smtClean="0"/>
              <a:t>    Mojmír – </a:t>
            </a:r>
          </a:p>
          <a:p>
            <a:pPr marL="0" indent="0">
              <a:buNone/>
            </a:pPr>
            <a:r>
              <a:rPr lang="cs-CZ" sz="1200" dirty="0"/>
              <a:t> </a:t>
            </a:r>
            <a:r>
              <a:rPr lang="cs-CZ" sz="1200" dirty="0" smtClean="0"/>
              <a:t>    Štěpán I. – </a:t>
            </a:r>
          </a:p>
          <a:p>
            <a:pPr marL="0" indent="0">
              <a:buNone/>
            </a:pPr>
            <a:r>
              <a:rPr lang="cs-CZ" sz="1200" dirty="0"/>
              <a:t> </a:t>
            </a:r>
            <a:r>
              <a:rPr lang="cs-CZ" sz="1200" dirty="0" smtClean="0"/>
              <a:t>    Filip IV. Sličný – </a:t>
            </a:r>
          </a:p>
          <a:p>
            <a:pPr marL="0" indent="0">
              <a:buNone/>
            </a:pPr>
            <a:r>
              <a:rPr lang="cs-CZ" sz="1200" dirty="0"/>
              <a:t> </a:t>
            </a:r>
            <a:r>
              <a:rPr lang="cs-CZ" sz="1200" dirty="0" smtClean="0"/>
              <a:t>    Jaroslav Moudrý – </a:t>
            </a:r>
          </a:p>
          <a:p>
            <a:pPr marL="0" indent="0">
              <a:buNone/>
            </a:pPr>
            <a:r>
              <a:rPr lang="cs-CZ" sz="1200" dirty="0"/>
              <a:t> </a:t>
            </a:r>
            <a:r>
              <a:rPr lang="cs-CZ" sz="1200" dirty="0" smtClean="0"/>
              <a:t>    Ota I. – </a:t>
            </a:r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4) primogenitura – </a:t>
            </a:r>
          </a:p>
          <a:p>
            <a:pPr marL="0" indent="0">
              <a:buNone/>
            </a:pPr>
            <a:r>
              <a:rPr lang="cs-CZ" sz="1200" dirty="0"/>
              <a:t> </a:t>
            </a:r>
            <a:r>
              <a:rPr lang="cs-CZ" sz="1200" dirty="0" smtClean="0"/>
              <a:t>    právo várečné – </a:t>
            </a:r>
          </a:p>
          <a:p>
            <a:pPr marL="0" indent="0">
              <a:buNone/>
            </a:pPr>
            <a:r>
              <a:rPr lang="cs-CZ" sz="1200" dirty="0"/>
              <a:t> </a:t>
            </a:r>
            <a:r>
              <a:rPr lang="cs-CZ" sz="1200" dirty="0" smtClean="0"/>
              <a:t>    Zlatá bula sicilská – </a:t>
            </a:r>
          </a:p>
          <a:p>
            <a:pPr marL="0" indent="0">
              <a:buNone/>
            </a:pPr>
            <a:r>
              <a:rPr lang="cs-CZ" sz="1200" dirty="0"/>
              <a:t> </a:t>
            </a:r>
            <a:r>
              <a:rPr lang="cs-CZ" sz="1200" dirty="0" smtClean="0"/>
              <a:t>    Bartolomějská noc – </a:t>
            </a:r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5) co:</a:t>
            </a:r>
          </a:p>
          <a:p>
            <a:pPr marL="0" indent="0">
              <a:buNone/>
            </a:pPr>
            <a:r>
              <a:rPr lang="cs-CZ" sz="1200" dirty="0"/>
              <a:t> </a:t>
            </a:r>
            <a:r>
              <a:rPr lang="cs-CZ" sz="1200" dirty="0" smtClean="0"/>
              <a:t>    k čemu:</a:t>
            </a:r>
          </a:p>
          <a:p>
            <a:pPr marL="0" indent="0">
              <a:buNone/>
            </a:pPr>
            <a:r>
              <a:rPr lang="cs-CZ" sz="1200" dirty="0"/>
              <a:t> </a:t>
            </a:r>
            <a:r>
              <a:rPr lang="cs-CZ" sz="1200" dirty="0" smtClean="0"/>
              <a:t>    jak:</a:t>
            </a:r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6) I:</a:t>
            </a:r>
          </a:p>
          <a:p>
            <a:pPr marL="0" indent="0">
              <a:buNone/>
            </a:pPr>
            <a:r>
              <a:rPr lang="cs-CZ" sz="1200" dirty="0"/>
              <a:t> </a:t>
            </a:r>
            <a:r>
              <a:rPr lang="cs-CZ" sz="1200" dirty="0" smtClean="0"/>
              <a:t>   II:</a:t>
            </a:r>
          </a:p>
          <a:p>
            <a:pPr marL="0" indent="0">
              <a:buNone/>
            </a:pPr>
            <a:r>
              <a:rPr lang="cs-CZ" sz="1200" dirty="0"/>
              <a:t> </a:t>
            </a:r>
            <a:r>
              <a:rPr lang="cs-CZ" sz="1200" dirty="0" smtClean="0"/>
              <a:t>   III:</a:t>
            </a:r>
          </a:p>
          <a:p>
            <a:pPr marL="0" indent="0">
              <a:buNone/>
            </a:pPr>
            <a:r>
              <a:rPr lang="cs-CZ" sz="1200" dirty="0"/>
              <a:t> </a:t>
            </a:r>
            <a:r>
              <a:rPr lang="cs-CZ" sz="1200" dirty="0" smtClean="0"/>
              <a:t>   IV:</a:t>
            </a:r>
          </a:p>
          <a:p>
            <a:pPr marL="0" indent="0">
              <a:buNone/>
            </a:pPr>
            <a:endParaRPr lang="cs-CZ" sz="1100" dirty="0" smtClean="0"/>
          </a:p>
          <a:p>
            <a:pPr marL="0" indent="0">
              <a:buNone/>
            </a:pPr>
            <a:r>
              <a:rPr lang="cs-CZ" sz="1100" dirty="0" smtClean="0"/>
              <a:t>     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548680"/>
            <a:ext cx="4038600" cy="604867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1200" dirty="0"/>
              <a:t>7) kdo:</a:t>
            </a:r>
          </a:p>
          <a:p>
            <a:pPr marL="0" indent="0">
              <a:buNone/>
            </a:pPr>
            <a:r>
              <a:rPr lang="cs-CZ" sz="1200" dirty="0"/>
              <a:t>     manželky</a:t>
            </a:r>
            <a:r>
              <a:rPr lang="cs-CZ" sz="1200" dirty="0" smtClean="0"/>
              <a:t>:</a:t>
            </a:r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 smtClean="0"/>
              <a:t>8) </a:t>
            </a:r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9) </a:t>
            </a:r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10)</a:t>
            </a:r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11)</a:t>
            </a:r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12)</a:t>
            </a:r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13)</a:t>
            </a:r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/>
              <a:t>14</a:t>
            </a:r>
            <a:r>
              <a:rPr lang="cs-CZ" sz="1200" dirty="0" smtClean="0"/>
              <a:t>)</a:t>
            </a:r>
          </a:p>
          <a:p>
            <a:pPr marL="0" indent="0">
              <a:buNone/>
            </a:pPr>
            <a:r>
              <a:rPr lang="cs-CZ" sz="1200" dirty="0" smtClean="0"/>
              <a:t>vznik </a:t>
            </a:r>
            <a:r>
              <a:rPr lang="cs-CZ" sz="1200" dirty="0"/>
              <a:t>islámu</a:t>
            </a:r>
          </a:p>
          <a:p>
            <a:pPr marL="0" indent="0">
              <a:buNone/>
            </a:pPr>
            <a:r>
              <a:rPr lang="cs-CZ" sz="1200" dirty="0"/>
              <a:t>smrt Karla IV.</a:t>
            </a:r>
          </a:p>
          <a:p>
            <a:pPr marL="0" indent="0">
              <a:buNone/>
            </a:pPr>
            <a:r>
              <a:rPr lang="cs-CZ" sz="1200" dirty="0"/>
              <a:t>objevení Ameriky</a:t>
            </a:r>
          </a:p>
          <a:p>
            <a:pPr marL="0" indent="0">
              <a:buNone/>
            </a:pPr>
            <a:r>
              <a:rPr lang="cs-CZ" sz="1200" dirty="0"/>
              <a:t>vznik křesťanství</a:t>
            </a:r>
          </a:p>
          <a:p>
            <a:pPr marL="0" indent="0">
              <a:buNone/>
            </a:pPr>
            <a:r>
              <a:rPr lang="cs-CZ" sz="1200" dirty="0"/>
              <a:t>smrt Jana Husa</a:t>
            </a:r>
          </a:p>
          <a:p>
            <a:pPr marL="0" indent="0">
              <a:buNone/>
            </a:pPr>
            <a:r>
              <a:rPr lang="cs-CZ" sz="1200" dirty="0"/>
              <a:t>povstání českých stavů</a:t>
            </a:r>
          </a:p>
          <a:p>
            <a:pPr marL="0" indent="0">
              <a:buNone/>
            </a:pP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3621587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57158" y="500042"/>
            <a:ext cx="8229600" cy="106984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Použité obrázky</a:t>
            </a:r>
            <a:br>
              <a:rPr lang="cs-CZ" dirty="0" smtClean="0"/>
            </a:b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1800" dirty="0" smtClean="0">
                <a:solidFill>
                  <a:schemeClr val="accent5">
                    <a:lumMod val="75000"/>
                  </a:schemeClr>
                </a:solidFill>
              </a:rPr>
              <a:t>Všechny uveřejněné odkazy </a:t>
            </a:r>
            <a:r>
              <a:rPr lang="en-US" sz="1800" dirty="0" smtClean="0">
                <a:solidFill>
                  <a:schemeClr val="accent5">
                    <a:lumMod val="75000"/>
                  </a:schemeClr>
                </a:solidFill>
              </a:rPr>
              <a:t>[</a:t>
            </a:r>
            <a:r>
              <a:rPr lang="cs-CZ" sz="1800" dirty="0" smtClean="0">
                <a:solidFill>
                  <a:schemeClr val="accent5">
                    <a:lumMod val="75000"/>
                  </a:schemeClr>
                </a:solidFill>
              </a:rPr>
              <a:t>cit. 2012-16-06</a:t>
            </a:r>
            <a:r>
              <a:rPr lang="en-US" sz="1800" dirty="0" smtClean="0">
                <a:solidFill>
                  <a:schemeClr val="accent5">
                    <a:lumMod val="75000"/>
                  </a:schemeClr>
                </a:solidFill>
              </a:rPr>
              <a:t>]</a:t>
            </a:r>
            <a:r>
              <a:rPr lang="cs-CZ" sz="1800" dirty="0" smtClean="0">
                <a:solidFill>
                  <a:schemeClr val="accent5">
                    <a:lumMod val="75000"/>
                  </a:schemeClr>
                </a:solidFill>
              </a:rPr>
              <a:t> dostupné na WWW viz. tabulka</a:t>
            </a:r>
            <a:endParaRPr lang="cs-CZ" sz="18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0" y="1774825"/>
            <a:ext cx="8229600" cy="2949575"/>
          </a:xfrm>
        </p:spPr>
        <p:txBody>
          <a:bodyPr>
            <a:normAutofit/>
          </a:bodyPr>
          <a:lstStyle/>
          <a:p>
            <a:pPr algn="just">
              <a:buNone/>
            </a:pPr>
            <a:endParaRPr lang="cs-CZ" sz="1400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4604934"/>
              </p:ext>
            </p:extLst>
          </p:nvPr>
        </p:nvGraphicFramePr>
        <p:xfrm>
          <a:off x="214282" y="2000240"/>
          <a:ext cx="8715436" cy="414528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005629"/>
                <a:gridCol w="1005629"/>
                <a:gridCol w="6704178"/>
              </a:tblGrid>
              <a:tr h="257633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pořadí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licence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WWW</a:t>
                      </a:r>
                      <a:endParaRPr lang="cs-CZ" sz="1400" dirty="0"/>
                    </a:p>
                  </a:txBody>
                  <a:tcPr/>
                </a:tc>
              </a:tr>
              <a:tr h="227323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1,9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</a:t>
                      </a:r>
                      <a:r>
                        <a:rPr lang="cs-CZ" sz="1200" dirty="0" err="1" smtClean="0"/>
                        <a:t>File:Europe_political_map.png</a:t>
                      </a:r>
                      <a:r>
                        <a:rPr lang="cs-CZ" sz="1200" dirty="0" smtClean="0"/>
                        <a:t>&gt;</a:t>
                      </a:r>
                      <a:endParaRPr lang="cs-CZ" sz="1200" dirty="0"/>
                    </a:p>
                  </a:txBody>
                  <a:tcPr/>
                </a:tc>
              </a:tr>
              <a:tr h="318252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2.10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</a:t>
                      </a:r>
                      <a:r>
                        <a:rPr lang="cs-CZ" sz="1200" dirty="0" err="1" smtClean="0"/>
                        <a:t>File</a:t>
                      </a:r>
                      <a:r>
                        <a:rPr lang="cs-CZ" sz="1200" dirty="0" smtClean="0"/>
                        <a:t>:%C5%98%C3%ADp,_rotunda_svat%C3%A9ho_Ji%C5%99%C3%AD.jpg&gt;</a:t>
                      </a:r>
                    </a:p>
                    <a:p>
                      <a:endParaRPr lang="cs-CZ" sz="1200" dirty="0"/>
                    </a:p>
                  </a:txBody>
                  <a:tcPr/>
                </a:tc>
              </a:tr>
              <a:tr h="318252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3,11</a:t>
                      </a:r>
                      <a:endParaRPr lang="cs-CZ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&lt;http://commons.wikimedia.org/wiki/File:Jan_Vil%C3%ADmek_-_Karel_IV.jpg&gt;</a:t>
                      </a:r>
                    </a:p>
                    <a:p>
                      <a:endParaRPr lang="cs-CZ" sz="1200" b="1" dirty="0"/>
                    </a:p>
                  </a:txBody>
                  <a:tcPr/>
                </a:tc>
              </a:tr>
              <a:tr h="318252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4,12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&lt;http://commons.wikimedia.org/wiki/File:Caravela_04.png&gt;</a:t>
                      </a:r>
                    </a:p>
                    <a:p>
                      <a:endParaRPr lang="cs-CZ" sz="1200" dirty="0"/>
                    </a:p>
                  </a:txBody>
                  <a:tcPr/>
                </a:tc>
              </a:tr>
              <a:tr h="159883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5,13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&lt;http://commons.wikimedia.org/wiki/File:Notre_Dame_de_ParisA02-04.jpg?uselang=</a:t>
                      </a:r>
                      <a:r>
                        <a:rPr lang="cs-CZ" sz="1200" dirty="0" err="1" smtClean="0"/>
                        <a:t>cs</a:t>
                      </a:r>
                      <a:r>
                        <a:rPr lang="cs-CZ" sz="1200" dirty="0" smtClean="0"/>
                        <a:t>&gt;</a:t>
                      </a:r>
                      <a:endParaRPr lang="cs-CZ" sz="1200" dirty="0"/>
                    </a:p>
                  </a:txBody>
                  <a:tcPr/>
                </a:tc>
              </a:tr>
              <a:tr h="159883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6,14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&lt;http://commons.wikimedia.org/wiki/File:Zamek_w_</a:t>
                      </a:r>
                      <a:r>
                        <a:rPr lang="cs-CZ" sz="1200" dirty="0" err="1" smtClean="0"/>
                        <a:t>Malborku</a:t>
                      </a:r>
                      <a:r>
                        <a:rPr lang="cs-CZ" sz="1200" dirty="0" smtClean="0"/>
                        <a:t>_-_bombarda.jpg&gt;</a:t>
                      </a:r>
                    </a:p>
                    <a:p>
                      <a:endParaRPr lang="cs-CZ" sz="1200" dirty="0"/>
                    </a:p>
                  </a:txBody>
                  <a:tcPr/>
                </a:tc>
              </a:tr>
              <a:tr h="159883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7,15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</a:t>
                      </a:r>
                      <a:r>
                        <a:rPr lang="cs-CZ" sz="1200" dirty="0" err="1" smtClean="0"/>
                        <a:t>File:Birth_of_Venus.jpg?uselang</a:t>
                      </a:r>
                      <a:r>
                        <a:rPr lang="cs-CZ" sz="1200" dirty="0" smtClean="0"/>
                        <a:t>=</a:t>
                      </a:r>
                      <a:r>
                        <a:rPr lang="cs-CZ" sz="1200" dirty="0" err="1" smtClean="0"/>
                        <a:t>cs</a:t>
                      </a:r>
                      <a:r>
                        <a:rPr lang="cs-CZ" sz="1200" dirty="0" smtClean="0"/>
                        <a:t>&gt;</a:t>
                      </a:r>
                      <a:endParaRPr lang="cs-CZ" sz="1200" dirty="0"/>
                    </a:p>
                  </a:txBody>
                  <a:tcPr/>
                </a:tc>
              </a:tr>
              <a:tr h="409182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8,16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Wikimedia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&lt;http://commons.wikimedia.org/wiki/File:Michelangelo%27s_David_2.JPG&gt;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36815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0582974"/>
              </p:ext>
            </p:extLst>
          </p:nvPr>
        </p:nvGraphicFramePr>
        <p:xfrm>
          <a:off x="2123728" y="0"/>
          <a:ext cx="4608512" cy="6882284"/>
        </p:xfrm>
        <a:graphic>
          <a:graphicData uri="http://schemas.openxmlformats.org/drawingml/2006/table">
            <a:tbl>
              <a:tblPr firstRow="1" firstCol="1" bandRow="1">
                <a:tableStyleId>{5A111915-BE36-4E01-A7E5-04B1672EAD32}</a:tableStyleId>
              </a:tblPr>
              <a:tblGrid>
                <a:gridCol w="1330725"/>
                <a:gridCol w="3277787"/>
              </a:tblGrid>
              <a:tr h="50866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00" dirty="0">
                          <a:effectLst/>
                        </a:rPr>
                        <a:t>Název aktivity:</a:t>
                      </a:r>
                      <a:endParaRPr lang="cs-CZ" sz="5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2269" marR="3226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Závěrečné opakování</a:t>
                      </a:r>
                      <a:endParaRPr lang="cs-CZ" sz="9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                               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2269" marR="32269" marT="0" marB="0"/>
                </a:tc>
              </a:tr>
              <a:tr h="6686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00">
                          <a:effectLst/>
                        </a:rPr>
                        <a:t>Cíl:</a:t>
                      </a:r>
                      <a:endParaRPr lang="cs-CZ" sz="5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2269" marR="3226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900" dirty="0">
                          <a:effectLst/>
                        </a:rPr>
                        <a:t>Zopakovat </a:t>
                      </a:r>
                      <a:r>
                        <a:rPr lang="cs-CZ" sz="900" dirty="0" smtClean="0">
                          <a:effectLst/>
                        </a:rPr>
                        <a:t>látku probranou v sedmém ročníku</a:t>
                      </a:r>
                      <a:endParaRPr lang="cs-CZ" sz="900" dirty="0">
                        <a:effectLst/>
                      </a:endParaRPr>
                    </a:p>
                  </a:txBody>
                  <a:tcPr marL="32269" marR="32269" marT="0" marB="0"/>
                </a:tc>
              </a:tr>
              <a:tr h="1577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5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2269" marR="32269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5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2269" marR="32269" marT="0" marB="0"/>
                </a:tc>
              </a:tr>
              <a:tr h="6311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00">
                          <a:effectLst/>
                        </a:rPr>
                        <a:t>Příprava:</a:t>
                      </a:r>
                      <a:endParaRPr lang="cs-CZ" sz="5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2269" marR="32269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Calibri"/>
                        <a:buChar char="-"/>
                      </a:pPr>
                      <a:r>
                        <a:rPr lang="cs-CZ" sz="900" dirty="0">
                          <a:effectLst/>
                        </a:rPr>
                        <a:t>Výklad dané problematiky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Calibri"/>
                        <a:buChar char="-"/>
                      </a:pPr>
                      <a:r>
                        <a:rPr lang="cs-CZ" sz="900" dirty="0">
                          <a:effectLst/>
                        </a:rPr>
                        <a:t>Diskuse nad klíčovými body 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Calibri"/>
                        <a:buChar char="-"/>
                      </a:pPr>
                      <a:r>
                        <a:rPr lang="cs-CZ" sz="900" dirty="0">
                          <a:effectLst/>
                        </a:rPr>
                        <a:t>Uvědomění si možných úskalí pro žáky a jejich objasnění</a:t>
                      </a:r>
                    </a:p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00" dirty="0">
                          <a:effectLst/>
                        </a:rPr>
                        <a:t> </a:t>
                      </a:r>
                      <a:endParaRPr lang="cs-CZ" sz="5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2269" marR="32269" marT="0" marB="0"/>
                </a:tc>
              </a:tr>
              <a:tr h="11045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00">
                          <a:effectLst/>
                        </a:rPr>
                        <a:t>Postup:</a:t>
                      </a:r>
                      <a:endParaRPr lang="cs-CZ" sz="5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2269" marR="32269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cs-CZ" sz="900" dirty="0" smtClean="0">
                          <a:effectLst/>
                        </a:rPr>
                        <a:t>příprava tužky a papíru</a:t>
                      </a:r>
                      <a:endParaRPr lang="cs-CZ" sz="900" dirty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cs-CZ" sz="900" dirty="0" smtClean="0">
                          <a:effectLst/>
                        </a:rPr>
                        <a:t>spuštění</a:t>
                      </a:r>
                      <a:r>
                        <a:rPr lang="cs-CZ" sz="900" baseline="0" dirty="0" smtClean="0">
                          <a:effectLst/>
                        </a:rPr>
                        <a:t> prezentace</a:t>
                      </a:r>
                      <a:endParaRPr lang="cs-CZ" sz="900" dirty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cs-CZ" sz="900" dirty="0" smtClean="0">
                          <a:effectLst/>
                        </a:rPr>
                        <a:t>vypracovávání odpovědí do </a:t>
                      </a:r>
                      <a:r>
                        <a:rPr lang="cs-CZ" sz="900" dirty="0" err="1" smtClean="0">
                          <a:effectLst/>
                        </a:rPr>
                        <a:t>prac</a:t>
                      </a:r>
                      <a:r>
                        <a:rPr lang="cs-CZ" sz="900" dirty="0" smtClean="0">
                          <a:effectLst/>
                        </a:rPr>
                        <a:t>. listu</a:t>
                      </a:r>
                      <a:endParaRPr lang="cs-CZ" sz="900" dirty="0">
                        <a:effectLst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cs-CZ" sz="900" dirty="0" smtClean="0">
                          <a:effectLst/>
                        </a:rPr>
                        <a:t>společná kontrola a diskuse</a:t>
                      </a:r>
                    </a:p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00" dirty="0">
                          <a:effectLst/>
                        </a:rPr>
                        <a:t> </a:t>
                      </a:r>
                    </a:p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00" dirty="0">
                          <a:effectLst/>
                        </a:rPr>
                        <a:t> </a:t>
                      </a:r>
                      <a:endParaRPr lang="cs-CZ" sz="5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2269" marR="32269" marT="0" marB="0"/>
                </a:tc>
              </a:tr>
              <a:tr h="3155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00">
                          <a:effectLst/>
                        </a:rPr>
                        <a:t>Předpokládaný časový nárok:</a:t>
                      </a:r>
                      <a:endParaRPr lang="cs-CZ" sz="5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2269" marR="3226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45 </a:t>
                      </a:r>
                      <a:r>
                        <a:rPr lang="cs-CZ" sz="900" dirty="0">
                          <a:effectLst/>
                        </a:rPr>
                        <a:t>minut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00" dirty="0">
                          <a:effectLst/>
                        </a:rPr>
                        <a:t> </a:t>
                      </a:r>
                      <a:endParaRPr lang="cs-CZ" sz="5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2269" marR="32269" marT="0" marB="0"/>
                </a:tc>
              </a:tr>
              <a:tr h="1577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00">
                          <a:effectLst/>
                        </a:rPr>
                        <a:t>Cílová skupina:</a:t>
                      </a:r>
                      <a:endParaRPr lang="cs-CZ" sz="5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2269" marR="3226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7. </a:t>
                      </a:r>
                      <a:r>
                        <a:rPr lang="cs-CZ" sz="900" dirty="0">
                          <a:effectLst/>
                        </a:rPr>
                        <a:t>ročník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2269" marR="32269" marT="0" marB="0"/>
                </a:tc>
              </a:tr>
              <a:tr h="1577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00">
                          <a:effectLst/>
                        </a:rPr>
                        <a:t>Místo:</a:t>
                      </a:r>
                      <a:endParaRPr lang="cs-CZ" sz="5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2269" marR="3226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učebna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2269" marR="32269" marT="0" marB="0"/>
                </a:tc>
              </a:tr>
              <a:tr h="3155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00">
                          <a:effectLst/>
                        </a:rPr>
                        <a:t>Vyučovací metody a formy práce:</a:t>
                      </a:r>
                      <a:endParaRPr lang="cs-CZ" sz="5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2269" marR="32269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Calibri"/>
                        <a:buChar char="-"/>
                      </a:pPr>
                      <a:r>
                        <a:rPr lang="cs-CZ" sz="900" dirty="0">
                          <a:effectLst/>
                        </a:rPr>
                        <a:t>Individuální práce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Calibri"/>
                        <a:buChar char="-"/>
                      </a:pPr>
                      <a:r>
                        <a:rPr lang="cs-CZ" sz="900" dirty="0">
                          <a:effectLst/>
                        </a:rPr>
                        <a:t>Společné vyhodnocení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2269" marR="32269" marT="0" marB="0"/>
                </a:tc>
              </a:tr>
              <a:tr h="3155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00">
                          <a:effectLst/>
                        </a:rPr>
                        <a:t>Potřeby a materiál:</a:t>
                      </a:r>
                      <a:endParaRPr lang="cs-CZ" sz="5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2269" marR="3226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PC, dataprojektor, </a:t>
                      </a:r>
                      <a:r>
                        <a:rPr lang="cs-CZ" sz="900" dirty="0" smtClean="0">
                          <a:effectLst/>
                        </a:rPr>
                        <a:t>tužka, pastelka, </a:t>
                      </a:r>
                      <a:r>
                        <a:rPr lang="cs-CZ" sz="900" dirty="0" smtClean="0">
                          <a:effectLst/>
                        </a:rPr>
                        <a:t>pracovní list</a:t>
                      </a:r>
                      <a:endParaRPr lang="cs-CZ" sz="9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00" dirty="0">
                          <a:effectLst/>
                        </a:rPr>
                        <a:t> </a:t>
                      </a:r>
                      <a:endParaRPr lang="cs-CZ" sz="5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2269" marR="32269" marT="0" marB="0"/>
                </a:tc>
              </a:tr>
              <a:tr h="7889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00" dirty="0">
                          <a:effectLst/>
                        </a:rPr>
                        <a:t>Rozvoj KK:</a:t>
                      </a:r>
                      <a:endParaRPr lang="cs-CZ" sz="5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2269" marR="32269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Calibri"/>
                        <a:buChar char="-"/>
                      </a:pPr>
                      <a:r>
                        <a:rPr lang="cs-CZ" sz="900" dirty="0">
                          <a:effectLst/>
                        </a:rPr>
                        <a:t>KK řešení problémů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Calibri"/>
                        <a:buChar char="-"/>
                      </a:pPr>
                      <a:r>
                        <a:rPr lang="cs-CZ" sz="900" dirty="0">
                          <a:effectLst/>
                        </a:rPr>
                        <a:t>KK komunikativní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Calibri"/>
                        <a:buChar char="-"/>
                      </a:pPr>
                      <a:r>
                        <a:rPr lang="cs-CZ" sz="900" dirty="0">
                          <a:effectLst/>
                        </a:rPr>
                        <a:t>KK pracovní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Calibri"/>
                        <a:buChar char="-"/>
                      </a:pPr>
                      <a:r>
                        <a:rPr lang="cs-CZ" sz="900" dirty="0">
                          <a:effectLst/>
                        </a:rPr>
                        <a:t>KK sociální a personální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Calibri"/>
                        <a:buChar char="-"/>
                      </a:pPr>
                      <a:r>
                        <a:rPr lang="cs-CZ" sz="900" dirty="0">
                          <a:effectLst/>
                        </a:rPr>
                        <a:t>KK k učení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2269" marR="32269" marT="0" marB="0"/>
                </a:tc>
              </a:tr>
              <a:tr h="3155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00">
                          <a:effectLst/>
                        </a:rPr>
                        <a:t>Začlenění tematických okruhů PT:</a:t>
                      </a:r>
                      <a:endParaRPr lang="cs-CZ" sz="5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2269" marR="32269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00">
                          <a:effectLst/>
                        </a:rPr>
                        <a:t> </a:t>
                      </a:r>
                      <a:endParaRPr lang="cs-CZ" sz="5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2269" marR="32269" marT="0" marB="0"/>
                </a:tc>
              </a:tr>
              <a:tr h="6554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00">
                          <a:effectLst/>
                        </a:rPr>
                        <a:t>Vyhodnocení (reflexe): </a:t>
                      </a:r>
                      <a:endParaRPr lang="cs-CZ" sz="5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2269" marR="3226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500" dirty="0">
                          <a:effectLst/>
                        </a:rPr>
                        <a:t>Podpora myšlení žáků na různých úrovních 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Calibri"/>
                        <a:buChar char="-"/>
                      </a:pPr>
                      <a:r>
                        <a:rPr lang="cs-CZ" sz="500" dirty="0">
                          <a:effectLst/>
                        </a:rPr>
                        <a:t>Aplikace znalostí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Calibri"/>
                        <a:buChar char="-"/>
                      </a:pPr>
                      <a:r>
                        <a:rPr lang="cs-CZ" sz="500" dirty="0">
                          <a:effectLst/>
                        </a:rPr>
                        <a:t>Kritické </a:t>
                      </a:r>
                      <a:r>
                        <a:rPr lang="cs-CZ" sz="500" dirty="0" smtClean="0">
                          <a:effectLst/>
                        </a:rPr>
                        <a:t>myšlení</a:t>
                      </a:r>
                      <a:endParaRPr lang="cs-CZ" sz="500" dirty="0">
                        <a:effectLst/>
                      </a:endParaRPr>
                    </a:p>
                  </a:txBody>
                  <a:tcPr marL="32269" marR="32269" marT="0" marB="0"/>
                </a:tc>
              </a:tr>
              <a:tr h="7889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5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2269" marR="3226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5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2269" marR="32269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8820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183</TotalTime>
  <Words>1084</Words>
  <Application>Microsoft Office PowerPoint</Application>
  <PresentationFormat>Předvádění na obrazovce (4:3)</PresentationFormat>
  <Paragraphs>373</Paragraphs>
  <Slides>34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34</vt:i4>
      </vt:variant>
    </vt:vector>
  </HeadingPairs>
  <TitlesOfParts>
    <vt:vector size="36" baseType="lpstr">
      <vt:lpstr>NewsPrint</vt:lpstr>
      <vt:lpstr>Motiv systému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Závěrečné opakování</vt:lpstr>
      <vt:lpstr>1) Které říše raného středověku se rozkládají v místech čísel?</vt:lpstr>
      <vt:lpstr>2)  Vysvětli následující pojmy:</vt:lpstr>
      <vt:lpstr>3)  Přiřaď k následujícím vládcům země, ve kterých vládnou</vt:lpstr>
      <vt:lpstr>4)  Vysvětli následující pojmy:</vt:lpstr>
      <vt:lpstr>5) Co je na obrázku? K čemu stavba slouží?  V jakém slohu je postavena?</vt:lpstr>
      <vt:lpstr>6)  Vypiš čtyři dynastie a přiřaď k nim patřičné země</vt:lpstr>
      <vt:lpstr>7)  Kdo je na obrázku? Ze seznamu vyber jeho manželky?</vt:lpstr>
      <vt:lpstr>8) Ze seznamu vyber plodiny, které se u nás objevují po 14. století</vt:lpstr>
      <vt:lpstr>9) Co je na obrázku? </vt:lpstr>
      <vt:lpstr>10) Co je na obrázku? </vt:lpstr>
      <vt:lpstr>11) Co je na obrázku? </vt:lpstr>
      <vt:lpstr>12) Co je na obrázku? </vt:lpstr>
      <vt:lpstr>13) Co je na obrázku? </vt:lpstr>
      <vt:lpstr>14)  Chronologicky (časově) seřaď následující události:</vt:lpstr>
      <vt:lpstr>Kontrola</vt:lpstr>
      <vt:lpstr>1) Které říše raného středověku se rozkládají v místech čísel?      (3body)</vt:lpstr>
      <vt:lpstr>2)  Vysvětli následující pojmy:  (4 body)</vt:lpstr>
      <vt:lpstr>3)  Přiřaď k následujícím vládcům země, ve kterých vládnou (4body)</vt:lpstr>
      <vt:lpstr>2)  Vysvětli následující pojmy:  (4 body)</vt:lpstr>
      <vt:lpstr>5) Co je na obrázku? K čemu stavba slouží?  V jakém slohu je postavena?   (3 body)</vt:lpstr>
      <vt:lpstr>6)  Vypiš čtyři dynastie a přiřaď k nim patřičné země (6bodů)</vt:lpstr>
      <vt:lpstr>7)  Kdo je na obrázku? Ze seznamu vyber jeho manželky? (4 body)</vt:lpstr>
      <vt:lpstr>8) Ze seznamu vyber plodiny, které se u nás objevují po 14. století  (3 body)</vt:lpstr>
      <vt:lpstr>9) Co je na obrázku? (1 bod)                                                     </vt:lpstr>
      <vt:lpstr>10) Co je na obrázku? (1 bod)                   </vt:lpstr>
      <vt:lpstr>11) Co je na obrázku? (1 bod)                                                                       </vt:lpstr>
      <vt:lpstr>12) Co je na obrázku? (1 bod) </vt:lpstr>
      <vt:lpstr>13) Co je na obrázku? (1 bod) </vt:lpstr>
      <vt:lpstr>14)  Chronologicky (časově) seřaď následující události:    (2 body)</vt:lpstr>
      <vt:lpstr>Pracovní list – závěrečné opakování</vt:lpstr>
      <vt:lpstr>Použité obrázky  Všechny uveřejněné odkazy [cit. 2012-16-06] dostupné na WWW viz. tabulka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Ústí nad Labem, Anežky České 702/17, příspěvková organizace   Číslo projektu: CZ.1.07/1.4.00/21.2887     Název projektu: „Učíme lépe a moderněji“  OP VK 1.4                   Výukový materiál</dc:title>
  <dc:creator>Milufer</dc:creator>
  <cp:lastModifiedBy>Milufer</cp:lastModifiedBy>
  <cp:revision>19</cp:revision>
  <dcterms:created xsi:type="dcterms:W3CDTF">2012-06-16T12:23:54Z</dcterms:created>
  <dcterms:modified xsi:type="dcterms:W3CDTF">2012-06-16T15:30:30Z</dcterms:modified>
</cp:coreProperties>
</file>