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7" r:id="rId2"/>
    <p:sldId id="259" r:id="rId3"/>
    <p:sldId id="260" r:id="rId4"/>
    <p:sldId id="261" r:id="rId5"/>
    <p:sldId id="262" r:id="rId6"/>
    <p:sldId id="264" r:id="rId7"/>
    <p:sldId id="263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0F0DAC-6E5E-489E-A7F4-411BA96A14CE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8E14CF-9C8F-4D4B-A88D-647AA446F5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0386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14CF-9C8F-4D4B-A88D-647AA446F5C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4602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6A03AAE-4628-4FE5-B2AC-9F349129321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6BAF5DE-DFE1-4A07-A979-FAE7283438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03AAE-4628-4FE5-B2AC-9F349129321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F5DE-DFE1-4A07-A979-FAE72834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03AAE-4628-4FE5-B2AC-9F349129321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F5DE-DFE1-4A07-A979-FAE72834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03AAE-4628-4FE5-B2AC-9F349129321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F5DE-DFE1-4A07-A979-FAE7283438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03AAE-4628-4FE5-B2AC-9F349129321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F5DE-DFE1-4A07-A979-FAE72834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03AAE-4628-4FE5-B2AC-9F349129321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F5DE-DFE1-4A07-A979-FAE72834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03AAE-4628-4FE5-B2AC-9F349129321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F5DE-DFE1-4A07-A979-FAE72834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03AAE-4628-4FE5-B2AC-9F349129321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F5DE-DFE1-4A07-A979-FAE7283438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03AAE-4628-4FE5-B2AC-9F349129321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F5DE-DFE1-4A07-A979-FAE72834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03AAE-4628-4FE5-B2AC-9F349129321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F5DE-DFE1-4A07-A979-FAE72834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03AAE-4628-4FE5-B2AC-9F349129321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F5DE-DFE1-4A07-A979-FAE72834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6A03AAE-4628-4FE5-B2AC-9F3491293217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6BAF5DE-DFE1-4A07-A979-FAE728343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5.bin"/><Relationship Id="rId5" Type="http://schemas.openxmlformats.org/officeDocument/2006/relationships/image" Target="../media/image7.wmf"/><Relationship Id="rId4" Type="http://schemas.openxmlformats.org/officeDocument/2006/relationships/oleObject" Target="../embeddings/oleObject4.bin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microsoft.com/office/2007/relationships/hdphoto" Target="../media/hdphoto3.wdp"/><Relationship Id="rId5" Type="http://schemas.openxmlformats.org/officeDocument/2006/relationships/image" Target="../media/image13.png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48868" y="332656"/>
            <a:ext cx="3309803" cy="1620669"/>
          </a:xfrm>
        </p:spPr>
        <p:txBody>
          <a:bodyPr>
            <a:normAutofit/>
          </a:bodyPr>
          <a:lstStyle/>
          <a:p>
            <a:r>
              <a:rPr lang="cs-CZ" sz="2000" u="sng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ANOTACE</a:t>
            </a:r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: </a:t>
            </a:r>
          </a:p>
          <a:p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Materiál je určen pro žáky 9. ročníku a slouží k výkladu nového učiva.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844352"/>
            <a:ext cx="4284476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b="1" dirty="0" smtClean="0"/>
              <a:t>Název školy: </a:t>
            </a:r>
          </a:p>
          <a:p>
            <a:pPr algn="ctr"/>
            <a:r>
              <a:rPr lang="cs-CZ" sz="2200" dirty="0" smtClean="0"/>
              <a:t>ZŠ Štětí, Ostrovní 300</a:t>
            </a:r>
            <a:br>
              <a:rPr lang="cs-CZ" sz="2200" dirty="0" smtClean="0"/>
            </a:br>
            <a:r>
              <a:rPr lang="cs-CZ" sz="2200" b="1" dirty="0" smtClean="0"/>
              <a:t>Autor: </a:t>
            </a:r>
            <a:r>
              <a:rPr lang="cs-CZ" sz="2200" dirty="0" smtClean="0"/>
              <a:t>Mgr. Tereza Hrabkovská</a:t>
            </a:r>
            <a:br>
              <a:rPr lang="cs-CZ" sz="2200" dirty="0" smtClean="0"/>
            </a:br>
            <a:r>
              <a:rPr lang="cs-CZ" sz="2200" b="1" dirty="0" smtClean="0"/>
              <a:t>Název materiálu: </a:t>
            </a:r>
            <a:r>
              <a:rPr lang="cs-CZ" sz="2200" dirty="0"/>
              <a:t>VY_32_INOVACE_CH.9.A.11_alkoholy</a:t>
            </a:r>
            <a:endParaRPr lang="cs-CZ" sz="2300" dirty="0" smtClean="0"/>
          </a:p>
          <a:p>
            <a:pPr algn="ctr"/>
            <a:r>
              <a:rPr lang="cs-CZ" sz="2200" b="1" dirty="0" smtClean="0"/>
              <a:t>Název: </a:t>
            </a:r>
            <a:r>
              <a:rPr lang="cs-CZ" sz="2200" dirty="0" smtClean="0"/>
              <a:t>Alkoholy</a:t>
            </a:r>
            <a:br>
              <a:rPr lang="cs-CZ" sz="2200" dirty="0" smtClean="0"/>
            </a:br>
            <a:r>
              <a:rPr lang="cs-CZ" sz="2200" b="1" dirty="0" smtClean="0"/>
              <a:t>Číslo operačního programu: </a:t>
            </a:r>
            <a:r>
              <a:rPr lang="cs-CZ" sz="2200" dirty="0" smtClean="0"/>
              <a:t>CZ.1.07/1.4.00/21.1693</a:t>
            </a:r>
            <a:br>
              <a:rPr lang="cs-CZ" sz="2200" dirty="0" smtClean="0"/>
            </a:br>
            <a:r>
              <a:rPr lang="cs-CZ" sz="2200" b="1" dirty="0" smtClean="0"/>
              <a:t>Název projektu: </a:t>
            </a:r>
            <a:r>
              <a:rPr lang="cs-CZ" sz="2200" dirty="0" smtClean="0"/>
              <a:t>PRIMA ŠKOLA</a:t>
            </a:r>
          </a:p>
          <a:p>
            <a:pPr algn="ctr"/>
            <a:r>
              <a:rPr lang="cs-CZ" sz="2200" b="1" dirty="0" smtClean="0"/>
              <a:t>Vzdělávací oblast/obor: </a:t>
            </a:r>
            <a:r>
              <a:rPr lang="cs-CZ" sz="2200" dirty="0" smtClean="0"/>
              <a:t>Člověk a příroda/Chemie</a:t>
            </a:r>
          </a:p>
          <a:p>
            <a:pPr algn="ctr"/>
            <a:r>
              <a:rPr lang="cs-CZ" sz="2200" b="1" dirty="0" smtClean="0"/>
              <a:t>Tematický okruh/téma: </a:t>
            </a:r>
            <a:r>
              <a:rPr lang="cs-CZ" sz="2200" dirty="0" smtClean="0"/>
              <a:t>Deriváty uhlovodíku/Alkoholy</a:t>
            </a:r>
            <a:endParaRPr lang="cs-CZ" sz="2200" dirty="0" smtClean="0">
              <a:solidFill>
                <a:srgbClr val="FF0000"/>
              </a:solidFill>
            </a:endParaRPr>
          </a:p>
          <a:p>
            <a:pPr algn="ctr"/>
            <a:r>
              <a:rPr lang="cs-CZ" sz="2200" b="1" dirty="0" smtClean="0"/>
              <a:t>Vytvořeno: </a:t>
            </a:r>
            <a:r>
              <a:rPr lang="cs-CZ" sz="2200" dirty="0" smtClean="0"/>
              <a:t>15. </a:t>
            </a:r>
            <a:r>
              <a:rPr lang="cs-CZ" sz="2200" dirty="0"/>
              <a:t>2</a:t>
            </a:r>
            <a:r>
              <a:rPr lang="cs-CZ" sz="2200" dirty="0" smtClean="0"/>
              <a:t>. 2012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21672" y="3068960"/>
            <a:ext cx="1764196" cy="1510094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4635140" y="5296123"/>
            <a:ext cx="3537260" cy="684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52958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76672"/>
            <a:ext cx="3168352" cy="817160"/>
          </a:xfrm>
        </p:spPr>
        <p:txBody>
          <a:bodyPr/>
          <a:lstStyle/>
          <a:p>
            <a:r>
              <a:rPr lang="cs-CZ" dirty="0" smtClean="0"/>
              <a:t>Alkoholy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2776"/>
            <a:ext cx="7776864" cy="4968552"/>
          </a:xfrm>
        </p:spPr>
        <p:txBody>
          <a:bodyPr/>
          <a:lstStyle/>
          <a:p>
            <a:pPr marL="442913" indent="-373063"/>
            <a:r>
              <a:rPr lang="cs-CZ" sz="2800" dirty="0" smtClean="0"/>
              <a:t>Patří mezi kyslíkaté deriváty uhlovodíků.</a:t>
            </a:r>
          </a:p>
          <a:p>
            <a:pPr marL="442913" indent="-373063"/>
            <a:r>
              <a:rPr lang="cs-CZ" sz="2800" dirty="0" smtClean="0"/>
              <a:t>Jeden nebo více atomů vodíku je nahrazen </a:t>
            </a:r>
            <a:r>
              <a:rPr lang="cs-CZ" sz="2800" dirty="0"/>
              <a:t>hydroxylovou skupinou </a:t>
            </a:r>
            <a:r>
              <a:rPr lang="cs-CZ" sz="2800" dirty="0" smtClean="0"/>
              <a:t>–OH.</a:t>
            </a:r>
          </a:p>
          <a:p>
            <a:pPr marL="442913" indent="-373063"/>
            <a:endParaRPr lang="cs-CZ" sz="2800" dirty="0"/>
          </a:p>
          <a:p>
            <a:pPr marL="442913" indent="-373063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Názvosloví:</a:t>
            </a:r>
          </a:p>
          <a:p>
            <a:pPr marL="442913" indent="-373063"/>
            <a:r>
              <a:rPr lang="cs-CZ" sz="2800" dirty="0" smtClean="0"/>
              <a:t>Název uhlovodíku + koncovka –</a:t>
            </a:r>
            <a:r>
              <a:rPr lang="cs-CZ" sz="2800" dirty="0" err="1" smtClean="0"/>
              <a:t>ol</a:t>
            </a:r>
            <a:endParaRPr lang="cs-CZ" sz="2800" dirty="0" smtClean="0"/>
          </a:p>
          <a:p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2771800" y="4991624"/>
            <a:ext cx="495360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Název uhlovodíku – </a:t>
            </a:r>
            <a:r>
              <a:rPr lang="cs-CZ" sz="2400" dirty="0" err="1" smtClean="0"/>
              <a:t>methan</a:t>
            </a:r>
            <a:r>
              <a:rPr lang="cs-CZ" sz="2400" dirty="0" smtClean="0"/>
              <a:t> + </a:t>
            </a:r>
            <a:r>
              <a:rPr lang="cs-CZ" sz="2400" dirty="0" err="1" smtClean="0"/>
              <a:t>ol</a:t>
            </a:r>
            <a:endParaRPr lang="cs-CZ" sz="2400" dirty="0" smtClean="0"/>
          </a:p>
          <a:p>
            <a:r>
              <a:rPr lang="cs-CZ" sz="2400" dirty="0" smtClean="0"/>
              <a:t>= </a:t>
            </a:r>
            <a:r>
              <a:rPr lang="cs-CZ" sz="2400" b="1" dirty="0" err="1" smtClean="0"/>
              <a:t>methanol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80192142"/>
              </p:ext>
            </p:extLst>
          </p:nvPr>
        </p:nvGraphicFramePr>
        <p:xfrm>
          <a:off x="755576" y="4544758"/>
          <a:ext cx="1752508" cy="16925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ChemSketch" r:id="rId3" imgW="603504" imgH="582168" progId="ACD.ChemSketch.20">
                  <p:embed/>
                </p:oleObj>
              </mc:Choice>
              <mc:Fallback>
                <p:oleObj name="ChemSketch" r:id="rId3" imgW="603504" imgH="582168" progId="ACD.ChemSketch.20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4544758"/>
                        <a:ext cx="1752508" cy="169255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93266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434" y="548680"/>
            <a:ext cx="4464614" cy="648072"/>
          </a:xfrm>
        </p:spPr>
        <p:txBody>
          <a:bodyPr>
            <a:noAutofit/>
          </a:bodyPr>
          <a:lstStyle/>
          <a:p>
            <a:r>
              <a:rPr lang="cs-CZ" sz="3200" dirty="0"/>
              <a:t>Rozdělení alkoholů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340768"/>
            <a:ext cx="7848872" cy="5040560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/>
              <a:t>Podle </a:t>
            </a:r>
            <a:r>
              <a:rPr lang="cs-CZ" b="1" dirty="0"/>
              <a:t>počtu –OH skupin:</a:t>
            </a:r>
            <a:endParaRPr lang="cs-CZ" dirty="0"/>
          </a:p>
          <a:p>
            <a:r>
              <a:rPr lang="cs-CZ" dirty="0" smtClean="0"/>
              <a:t>jednosytné: 1 </a:t>
            </a:r>
            <a:r>
              <a:rPr lang="cs-CZ" dirty="0"/>
              <a:t>OH </a:t>
            </a:r>
            <a:r>
              <a:rPr lang="cs-CZ" dirty="0" smtClean="0"/>
              <a:t>skupina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vícesytné</a:t>
            </a:r>
            <a:r>
              <a:rPr lang="cs-CZ" dirty="0"/>
              <a:t>: </a:t>
            </a:r>
            <a:r>
              <a:rPr lang="cs-CZ" dirty="0" smtClean="0"/>
              <a:t> 2 </a:t>
            </a:r>
            <a:r>
              <a:rPr lang="cs-CZ" dirty="0"/>
              <a:t>a více OH skupin</a:t>
            </a:r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29264" y="2924944"/>
            <a:ext cx="15327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/>
              <a:t>ethan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29264" y="5166484"/>
            <a:ext cx="18501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/>
              <a:t>ethan</a:t>
            </a:r>
            <a:r>
              <a:rPr lang="cs-CZ" sz="2800" dirty="0" err="1" smtClean="0">
                <a:solidFill>
                  <a:schemeClr val="accent3">
                    <a:lumMod val="75000"/>
                  </a:schemeClr>
                </a:solidFill>
              </a:rPr>
              <a:t>di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88075802"/>
              </p:ext>
            </p:extLst>
          </p:nvPr>
        </p:nvGraphicFramePr>
        <p:xfrm>
          <a:off x="1187624" y="2465393"/>
          <a:ext cx="2232248" cy="15036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8" name="ChemSketch" r:id="rId3" imgW="914400" imgH="615696" progId="ACD.ChemSketch.20">
                  <p:embed/>
                </p:oleObj>
              </mc:Choice>
              <mc:Fallback>
                <p:oleObj name="ChemSketch" r:id="rId3" imgW="914400" imgH="615696" progId="ACD.ChemSketch.20">
                  <p:embed/>
                  <p:pic>
                    <p:nvPicPr>
                      <p:cNvPr id="0" name="Picture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7624" y="2465393"/>
                        <a:ext cx="2232248" cy="150366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56304235"/>
              </p:ext>
            </p:extLst>
          </p:nvPr>
        </p:nvGraphicFramePr>
        <p:xfrm>
          <a:off x="971600" y="4725144"/>
          <a:ext cx="2548262" cy="15570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9" name="ChemSketch" r:id="rId5" imgW="1008888" imgH="615696" progId="ACD.ChemSketch.20">
                  <p:embed/>
                </p:oleObj>
              </mc:Choice>
              <mc:Fallback>
                <p:oleObj name="ChemSketch" r:id="rId5" imgW="1008888" imgH="615696" progId="ACD.ChemSketch.20">
                  <p:embed/>
                  <p:pic>
                    <p:nvPicPr>
                      <p:cNvPr id="0" name="Picture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4725144"/>
                        <a:ext cx="2548262" cy="155704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97319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12776"/>
            <a:ext cx="7704856" cy="4968552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/>
              <a:t>Podle počtu uhlíků, které se váží na uhlík z něhož vychází –OH skupina:</a:t>
            </a:r>
            <a:endParaRPr lang="cs-CZ" dirty="0"/>
          </a:p>
          <a:p>
            <a:r>
              <a:rPr lang="cs-CZ" dirty="0" smtClean="0"/>
              <a:t>primární alkoholy</a:t>
            </a:r>
          </a:p>
          <a:p>
            <a:endParaRPr lang="cs-CZ" dirty="0"/>
          </a:p>
          <a:p>
            <a:endParaRPr lang="cs-CZ" dirty="0" smtClean="0"/>
          </a:p>
          <a:p>
            <a:pPr marL="4308475" indent="-360363"/>
            <a:r>
              <a:rPr lang="cs-CZ" dirty="0" smtClean="0"/>
              <a:t>sekundární alkoholy</a:t>
            </a:r>
          </a:p>
          <a:p>
            <a:pPr marL="68580" indent="0">
              <a:buNone/>
            </a:pPr>
            <a:endParaRPr lang="cs-CZ" dirty="0"/>
          </a:p>
          <a:p>
            <a:r>
              <a:rPr lang="cs-CZ" dirty="0" smtClean="0"/>
              <a:t>terciární </a:t>
            </a:r>
            <a:r>
              <a:rPr lang="cs-CZ" dirty="0"/>
              <a:t>alkoholy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39434" y="548680"/>
            <a:ext cx="4464614" cy="648072"/>
          </a:xfrm>
        </p:spPr>
        <p:txBody>
          <a:bodyPr>
            <a:noAutofit/>
          </a:bodyPr>
          <a:lstStyle/>
          <a:p>
            <a:r>
              <a:rPr lang="cs-CZ" sz="3200" dirty="0"/>
              <a:t>Rozdělení alkoholů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06490620"/>
              </p:ext>
            </p:extLst>
          </p:nvPr>
        </p:nvGraphicFramePr>
        <p:xfrm>
          <a:off x="1547664" y="2780928"/>
          <a:ext cx="1462707" cy="9619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0" name="ChemSketch" r:id="rId4" imgW="765048" imgH="502920" progId="ACD.ChemSketch.20">
                  <p:embed/>
                </p:oleObj>
              </mc:Choice>
              <mc:Fallback>
                <p:oleObj name="ChemSketch" r:id="rId4" imgW="765048" imgH="502920" progId="ACD.ChemSketch.20">
                  <p:embed/>
                  <p:pic>
                    <p:nvPicPr>
                      <p:cNvPr id="0" name="Picture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7664" y="2780928"/>
                        <a:ext cx="1462707" cy="9619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42726076"/>
              </p:ext>
            </p:extLst>
          </p:nvPr>
        </p:nvGraphicFramePr>
        <p:xfrm>
          <a:off x="6012160" y="4077072"/>
          <a:ext cx="1512169" cy="9945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1" name="ChemSketch" r:id="rId6" imgW="765048" imgH="502920" progId="ACD.ChemSketch.20">
                  <p:embed/>
                </p:oleObj>
              </mc:Choice>
              <mc:Fallback>
                <p:oleObj name="ChemSketch" r:id="rId6" imgW="765048" imgH="502920" progId="ACD.ChemSketch.20">
                  <p:embed/>
                  <p:pic>
                    <p:nvPicPr>
                      <p:cNvPr id="0" name="Picture 2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2160" y="4077072"/>
                        <a:ext cx="1512169" cy="99451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67449414"/>
              </p:ext>
            </p:extLst>
          </p:nvPr>
        </p:nvGraphicFramePr>
        <p:xfrm>
          <a:off x="1619672" y="5085184"/>
          <a:ext cx="1512168" cy="10415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2" name="ChemSketch" r:id="rId8" imgW="765048" imgH="527304" progId="ACD.ChemSketch.20">
                  <p:embed/>
                </p:oleObj>
              </mc:Choice>
              <mc:Fallback>
                <p:oleObj name="ChemSketch" r:id="rId8" imgW="765048" imgH="527304" progId="ACD.ChemSketch.20">
                  <p:embed/>
                  <p:pic>
                    <p:nvPicPr>
                      <p:cNvPr id="0" name="Picture 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5085184"/>
                        <a:ext cx="1512168" cy="104157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3472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434" y="620688"/>
            <a:ext cx="4248590" cy="745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Fyzikální 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7920880" cy="4824536"/>
          </a:xfrm>
        </p:spPr>
        <p:txBody>
          <a:bodyPr>
            <a:normAutofit/>
          </a:bodyPr>
          <a:lstStyle/>
          <a:p>
            <a:pPr marL="442913" indent="-373063">
              <a:spcBef>
                <a:spcPts val="1800"/>
              </a:spcBef>
            </a:pPr>
            <a:r>
              <a:rPr lang="cs-CZ" sz="2800" dirty="0" smtClean="0"/>
              <a:t>Nižší alkoholy (c</a:t>
            </a:r>
            <a:r>
              <a:rPr lang="cs-CZ" sz="2800" baseline="-25000" dirty="0" smtClean="0"/>
              <a:t>12</a:t>
            </a:r>
            <a:r>
              <a:rPr lang="cs-CZ" sz="2800" dirty="0" smtClean="0"/>
              <a:t>) jsou kapaliny, vyšší alkoholy jsou pevné látky.</a:t>
            </a:r>
            <a:endParaRPr lang="cs-CZ" sz="2800" dirty="0"/>
          </a:p>
          <a:p>
            <a:pPr marL="442913" indent="-373063">
              <a:spcBef>
                <a:spcPts val="1800"/>
              </a:spcBef>
            </a:pPr>
            <a:r>
              <a:rPr lang="cs-CZ" sz="2800" dirty="0" smtClean="0"/>
              <a:t>S rostoucím počtem </a:t>
            </a:r>
            <a:r>
              <a:rPr lang="cs-CZ" sz="2800" dirty="0"/>
              <a:t>atomů uhlíku v </a:t>
            </a:r>
            <a:r>
              <a:rPr lang="cs-CZ" sz="2800" dirty="0" smtClean="0"/>
              <a:t>molekule alkoholu klesá rozpustnost ve vodě.</a:t>
            </a:r>
          </a:p>
          <a:p>
            <a:pPr marL="442913" indent="-373063">
              <a:spcBef>
                <a:spcPts val="1800"/>
              </a:spcBef>
            </a:pPr>
            <a:r>
              <a:rPr lang="cs-CZ" sz="2800" dirty="0" smtClean="0"/>
              <a:t>Alkoholy </a:t>
            </a:r>
            <a:r>
              <a:rPr lang="cs-CZ" sz="2800" dirty="0"/>
              <a:t>jsou </a:t>
            </a:r>
            <a:r>
              <a:rPr lang="cs-CZ" sz="2800" dirty="0" smtClean="0"/>
              <a:t>dobrá rozpouštědla.</a:t>
            </a:r>
            <a:endParaRPr lang="cs-CZ" sz="2800" dirty="0"/>
          </a:p>
          <a:p>
            <a:pPr marL="442913" indent="-373063">
              <a:spcBef>
                <a:spcPts val="1800"/>
              </a:spcBef>
            </a:pPr>
            <a:r>
              <a:rPr lang="cs-CZ" sz="2800" dirty="0" smtClean="0"/>
              <a:t>Mají vyšší </a:t>
            </a:r>
            <a:r>
              <a:rPr lang="cs-CZ" sz="2800" dirty="0"/>
              <a:t>body tání i </a:t>
            </a:r>
            <a:r>
              <a:rPr lang="cs-CZ" sz="2800" dirty="0" smtClean="0"/>
              <a:t>varu než uhlovodíky se stejným počtem uhlíků.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8044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4752528" cy="68588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Methanol</a:t>
            </a:r>
            <a:r>
              <a:rPr lang="cs-CZ" dirty="0" smtClean="0"/>
              <a:t> CH</a:t>
            </a:r>
            <a:r>
              <a:rPr lang="cs-CZ" baseline="-25000" dirty="0" smtClean="0"/>
              <a:t>3</a:t>
            </a:r>
            <a:r>
              <a:rPr lang="cs-CZ" dirty="0" smtClean="0"/>
              <a:t>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2816"/>
            <a:ext cx="7992888" cy="4536504"/>
          </a:xfrm>
        </p:spPr>
        <p:txBody>
          <a:bodyPr/>
          <a:lstStyle/>
          <a:p>
            <a:pPr marL="442913" indent="-373063"/>
            <a:r>
              <a:rPr lang="cs-CZ" sz="2600" dirty="0" smtClean="0"/>
              <a:t>Nejjednodušší alkohol.</a:t>
            </a:r>
          </a:p>
          <a:p>
            <a:pPr marL="442913" indent="-373063"/>
            <a:r>
              <a:rPr lang="cs-CZ" sz="2600" dirty="0" smtClean="0"/>
              <a:t>Bezbarvá kapalina charakteristického zápachu.</a:t>
            </a:r>
          </a:p>
          <a:p>
            <a:pPr marL="442913" indent="-373063"/>
            <a:r>
              <a:rPr lang="cs-CZ" sz="2600" dirty="0" smtClean="0"/>
              <a:t>Těkavá, hořlavá, velmi jedovatá látka.</a:t>
            </a:r>
          </a:p>
          <a:p>
            <a:pPr marL="442913" indent="-373063"/>
            <a:r>
              <a:rPr lang="cs-CZ" sz="2600" dirty="0" smtClean="0"/>
              <a:t>Při požití či vstřebání kůží způsobuje slepotu až smrt.</a:t>
            </a:r>
          </a:p>
          <a:p>
            <a:pPr marL="442913" indent="-373063"/>
            <a:r>
              <a:rPr lang="cs-CZ" sz="2600" dirty="0" smtClean="0"/>
              <a:t>Použití: rozpouštědlo, při výrobě bionafty</a:t>
            </a:r>
            <a:r>
              <a:rPr lang="cs-CZ" sz="2600" dirty="0"/>
              <a:t> </a:t>
            </a:r>
            <a:r>
              <a:rPr lang="cs-CZ" sz="2600" dirty="0" smtClean="0"/>
              <a:t>nebo jako součást palivových článků.</a:t>
            </a:r>
          </a:p>
          <a:p>
            <a:pPr marL="442913" indent="-373063"/>
            <a:endParaRPr lang="cs-CZ" dirty="0" smtClean="0"/>
          </a:p>
          <a:p>
            <a:pPr marL="442913" indent="-373063"/>
            <a:endParaRPr lang="cs-CZ" dirty="0" smtClean="0"/>
          </a:p>
          <a:p>
            <a:pPr marL="442913" indent="-373063"/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97" b="98068" l="2000" r="96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4466">
            <a:off x="6183371" y="404085"/>
            <a:ext cx="2307951" cy="2388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1738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4680520" cy="973912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Ethanol</a:t>
            </a:r>
            <a:r>
              <a:rPr lang="cs-CZ" dirty="0" smtClean="0"/>
              <a:t> CH</a:t>
            </a:r>
            <a:r>
              <a:rPr lang="cs-CZ" baseline="-25000" dirty="0" smtClean="0"/>
              <a:t>3</a:t>
            </a:r>
            <a:r>
              <a:rPr lang="cs-CZ" dirty="0" smtClean="0"/>
              <a:t>CH</a:t>
            </a:r>
            <a:r>
              <a:rPr lang="cs-CZ" baseline="-25000" dirty="0" smtClean="0"/>
              <a:t>2</a:t>
            </a:r>
            <a:r>
              <a:rPr lang="cs-CZ" dirty="0" smtClean="0"/>
              <a:t>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7992888" cy="4968552"/>
          </a:xfrm>
        </p:spPr>
        <p:txBody>
          <a:bodyPr>
            <a:noAutofit/>
          </a:bodyPr>
          <a:lstStyle/>
          <a:p>
            <a:r>
              <a:rPr lang="cs-CZ" sz="2600" dirty="0" smtClean="0"/>
              <a:t>Bezbarvá, hořlavá kapalina s</a:t>
            </a:r>
          </a:p>
          <a:p>
            <a:pPr marL="6858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charakteristickou vůní.</a:t>
            </a:r>
          </a:p>
          <a:p>
            <a:r>
              <a:rPr lang="cs-CZ" sz="2600" dirty="0" smtClean="0"/>
              <a:t>Vzniká kvašením</a:t>
            </a:r>
            <a:r>
              <a:rPr lang="cs-CZ" sz="2600" b="1" dirty="0"/>
              <a:t> </a:t>
            </a:r>
            <a:r>
              <a:rPr lang="cs-CZ" sz="2600" b="1" dirty="0" smtClean="0"/>
              <a:t> </a:t>
            </a:r>
            <a:r>
              <a:rPr lang="cs-CZ" sz="2600" dirty="0" smtClean="0"/>
              <a:t>cukerných </a:t>
            </a:r>
            <a:r>
              <a:rPr lang="cs-CZ" sz="2600" dirty="0"/>
              <a:t>směsí (ovocné šťávy, slad</a:t>
            </a:r>
            <a:r>
              <a:rPr lang="cs-CZ" sz="2600" dirty="0" smtClean="0"/>
              <a:t>) za působení kvasinek.</a:t>
            </a:r>
          </a:p>
          <a:p>
            <a:pPr marL="68580" indent="0">
              <a:buNone/>
            </a:pPr>
            <a:r>
              <a:rPr lang="cs-CZ" sz="2600" b="1" u="sng" dirty="0" smtClean="0"/>
              <a:t>Reakce alkoholového kvašení:</a:t>
            </a:r>
          </a:p>
          <a:p>
            <a:pPr marL="68580" indent="0">
              <a:buNone/>
            </a:pPr>
            <a:r>
              <a:rPr lang="cs-CZ" sz="2600" dirty="0" smtClean="0"/>
              <a:t>C</a:t>
            </a:r>
            <a:r>
              <a:rPr lang="cs-CZ" sz="2600" baseline="-25000" dirty="0" smtClean="0"/>
              <a:t>6</a:t>
            </a:r>
            <a:r>
              <a:rPr lang="cs-CZ" sz="2600" dirty="0" smtClean="0"/>
              <a:t>H</a:t>
            </a:r>
            <a:r>
              <a:rPr lang="cs-CZ" sz="2600" baseline="-25000" dirty="0" smtClean="0"/>
              <a:t>12</a:t>
            </a:r>
            <a:r>
              <a:rPr lang="cs-CZ" sz="2600" dirty="0" smtClean="0"/>
              <a:t>O</a:t>
            </a:r>
            <a:r>
              <a:rPr lang="cs-CZ" sz="2600" baseline="-25000" dirty="0" smtClean="0"/>
              <a:t>6</a:t>
            </a:r>
            <a:r>
              <a:rPr lang="cs-CZ" sz="2600" dirty="0" smtClean="0"/>
              <a:t> </a:t>
            </a:r>
            <a:r>
              <a:rPr lang="cs-CZ" sz="2600" dirty="0"/>
              <a:t>→ 2 C</a:t>
            </a:r>
            <a:r>
              <a:rPr lang="cs-CZ" sz="2600" baseline="-25000" dirty="0"/>
              <a:t>2</a:t>
            </a:r>
            <a:r>
              <a:rPr lang="cs-CZ" sz="2600" dirty="0"/>
              <a:t>H</a:t>
            </a:r>
            <a:r>
              <a:rPr lang="cs-CZ" sz="2600" baseline="-25000" dirty="0"/>
              <a:t>5</a:t>
            </a:r>
            <a:r>
              <a:rPr lang="cs-CZ" sz="2600" dirty="0"/>
              <a:t>OH + 2 </a:t>
            </a:r>
            <a:r>
              <a:rPr lang="cs-CZ" sz="2600" dirty="0" smtClean="0"/>
              <a:t>CO</a:t>
            </a:r>
            <a:r>
              <a:rPr lang="cs-CZ" sz="2600" baseline="-25000" dirty="0" smtClean="0"/>
              <a:t>2</a:t>
            </a:r>
          </a:p>
          <a:p>
            <a:pPr marL="68580" indent="0">
              <a:buNone/>
            </a:pPr>
            <a:r>
              <a:rPr lang="cs-CZ" sz="2600" dirty="0" smtClean="0"/>
              <a:t>ovocné  šťávy </a:t>
            </a:r>
            <a:r>
              <a:rPr lang="cs-CZ" sz="2600" dirty="0"/>
              <a:t>- </a:t>
            </a:r>
            <a:r>
              <a:rPr lang="cs-CZ" sz="2600" dirty="0" smtClean="0"/>
              <a:t>víno </a:t>
            </a:r>
            <a:r>
              <a:rPr lang="cs-CZ" sz="2600" dirty="0"/>
              <a:t>(10 – 13 % </a:t>
            </a:r>
            <a:r>
              <a:rPr lang="cs-CZ" sz="2600" dirty="0" smtClean="0"/>
              <a:t>alkoholu) </a:t>
            </a:r>
            <a:r>
              <a:rPr lang="cs-CZ" sz="2600" b="1" dirty="0" smtClean="0"/>
              <a:t> </a:t>
            </a:r>
            <a:r>
              <a:rPr lang="cs-CZ" sz="2600" dirty="0" smtClean="0"/>
              <a:t>ječmenný slad - </a:t>
            </a:r>
            <a:r>
              <a:rPr lang="cs-CZ" sz="2600" dirty="0"/>
              <a:t>pivo (0,5 – 7 % </a:t>
            </a:r>
            <a:r>
              <a:rPr lang="cs-CZ" sz="2600" dirty="0" smtClean="0"/>
              <a:t>alkoholu)</a:t>
            </a:r>
          </a:p>
          <a:p>
            <a:pPr marL="68580" indent="0">
              <a:buNone/>
            </a:pPr>
            <a:r>
              <a:rPr lang="cs-CZ" sz="2600" dirty="0" smtClean="0"/>
              <a:t> </a:t>
            </a:r>
            <a:endParaRPr lang="cs-CZ" sz="2600" dirty="0"/>
          </a:p>
          <a:p>
            <a:r>
              <a:rPr lang="cs-CZ" sz="2600" dirty="0" smtClean="0"/>
              <a:t>Použití: výroba alkoholických nápojů, rozpouštědlo,  biopaliva.</a:t>
            </a:r>
            <a:endParaRPr lang="cs-CZ" sz="26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8326" l="245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49784">
            <a:off x="5933273" y="184888"/>
            <a:ext cx="2439909" cy="2858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5905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2448390" cy="757888"/>
          </a:xfrm>
        </p:spPr>
        <p:txBody>
          <a:bodyPr/>
          <a:lstStyle/>
          <a:p>
            <a:r>
              <a:rPr lang="cs-CZ" dirty="0"/>
              <a:t>F</a:t>
            </a:r>
            <a:r>
              <a:rPr lang="cs-CZ" dirty="0" smtClean="0"/>
              <a:t>enoly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7704856" cy="4896544"/>
          </a:xfrm>
        </p:spPr>
        <p:txBody>
          <a:bodyPr>
            <a:normAutofit/>
          </a:bodyPr>
          <a:lstStyle/>
          <a:p>
            <a:pPr marL="539750" indent="-469900"/>
            <a:r>
              <a:rPr lang="cs-CZ" sz="2800" dirty="0" smtClean="0"/>
              <a:t>Hydroxylová </a:t>
            </a:r>
            <a:r>
              <a:rPr lang="cs-CZ" sz="2800" dirty="0"/>
              <a:t>skupina </a:t>
            </a:r>
            <a:r>
              <a:rPr lang="cs-CZ" sz="2800" dirty="0" smtClean="0"/>
              <a:t> -OH je navázána na aromatický cyklus.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600" dirty="0" smtClean="0"/>
              <a:t>Zástupce: </a:t>
            </a: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</a:rPr>
              <a:t>Fenol</a:t>
            </a:r>
            <a:r>
              <a:rPr lang="cs-CZ" sz="2600" dirty="0"/>
              <a:t>   </a:t>
            </a:r>
            <a:r>
              <a:rPr lang="cs-CZ" sz="2600" dirty="0" smtClean="0"/>
              <a:t>C</a:t>
            </a:r>
            <a:r>
              <a:rPr lang="cs-CZ" sz="2600" baseline="-25000" dirty="0" smtClean="0"/>
              <a:t>6</a:t>
            </a:r>
            <a:r>
              <a:rPr lang="cs-CZ" sz="2600" dirty="0" smtClean="0"/>
              <a:t>H</a:t>
            </a:r>
            <a:r>
              <a:rPr lang="cs-CZ" sz="2600" baseline="-25000" dirty="0" smtClean="0"/>
              <a:t>5</a:t>
            </a:r>
            <a:r>
              <a:rPr lang="cs-CZ" sz="2600" dirty="0" smtClean="0"/>
              <a:t>OH</a:t>
            </a:r>
            <a:endParaRPr lang="cs-CZ" sz="2600" dirty="0"/>
          </a:p>
          <a:p>
            <a:pPr marL="0" indent="0"/>
            <a:r>
              <a:rPr lang="cs-CZ" sz="2600" dirty="0" smtClean="0"/>
              <a:t> jedovatá </a:t>
            </a:r>
            <a:r>
              <a:rPr lang="cs-CZ" sz="2600" dirty="0"/>
              <a:t>žíravá pevná látka </a:t>
            </a:r>
            <a:endParaRPr lang="cs-CZ" sz="2600" dirty="0" smtClean="0"/>
          </a:p>
          <a:p>
            <a:pPr marL="0" indent="0"/>
            <a:r>
              <a:rPr lang="cs-CZ" sz="2600" dirty="0"/>
              <a:t> </a:t>
            </a:r>
            <a:r>
              <a:rPr lang="cs-CZ" sz="2600" dirty="0" smtClean="0"/>
              <a:t>základní </a:t>
            </a:r>
            <a:r>
              <a:rPr lang="cs-CZ" sz="2600" dirty="0"/>
              <a:t>složka plastů a </a:t>
            </a:r>
            <a:r>
              <a:rPr lang="cs-CZ" sz="2600" dirty="0" smtClean="0"/>
              <a:t>vláken, </a:t>
            </a:r>
          </a:p>
          <a:p>
            <a:pPr marL="0" indent="0">
              <a:buNone/>
            </a:pPr>
            <a:r>
              <a:rPr lang="cs-CZ" sz="2600" dirty="0" smtClean="0"/>
              <a:t>   barviva, léčiva, </a:t>
            </a:r>
            <a:r>
              <a:rPr lang="cs-CZ" sz="2600" dirty="0"/>
              <a:t>dezinfekční </a:t>
            </a:r>
            <a:r>
              <a:rPr lang="cs-CZ" sz="2600" dirty="0" smtClean="0"/>
              <a:t>materiál.</a:t>
            </a:r>
            <a:endParaRPr lang="cs-CZ" sz="2600" dirty="0"/>
          </a:p>
          <a:p>
            <a:pPr marL="0" indent="0"/>
            <a:endParaRPr lang="cs-CZ" dirty="0" smtClean="0"/>
          </a:p>
          <a:p>
            <a:pPr marL="554038" indent="-554038"/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40910206"/>
              </p:ext>
            </p:extLst>
          </p:nvPr>
        </p:nvGraphicFramePr>
        <p:xfrm>
          <a:off x="5724128" y="1916832"/>
          <a:ext cx="1080120" cy="16276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7" name="ChemSketch" r:id="rId3" imgW="576072" imgH="868680" progId="ACD.ChemSketch.20">
                  <p:embed/>
                </p:oleObj>
              </mc:Choice>
              <mc:Fallback>
                <p:oleObj name="ChemSketch" r:id="rId3" imgW="576072" imgH="868680" progId="ACD.ChemSketch.20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128" y="1916832"/>
                        <a:ext cx="1080120" cy="162761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065" b="98820" l="3465" r="9950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04248" y="3501008"/>
            <a:ext cx="1630482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3074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5112568" cy="782960"/>
          </a:xfrm>
        </p:spPr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7848872" cy="417646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cs-CZ" sz="2500" dirty="0" smtClean="0"/>
              <a:t>Prezentace slouží k výkladu nové látky.</a:t>
            </a:r>
          </a:p>
          <a:p>
            <a:pPr marL="412750" indent="-342900">
              <a:lnSpc>
                <a:spcPct val="110000"/>
              </a:lnSpc>
            </a:pPr>
            <a:r>
              <a:rPr lang="cs-CZ" sz="2500" dirty="0" smtClean="0"/>
              <a:t>Vysvětlíme vznik alkoholu nahrazením jednoho atomu vodíku hydroxylovou skupinou.</a:t>
            </a:r>
          </a:p>
          <a:p>
            <a:pPr>
              <a:lnSpc>
                <a:spcPct val="110000"/>
              </a:lnSpc>
            </a:pPr>
            <a:r>
              <a:rPr lang="cs-CZ" sz="2500" dirty="0" smtClean="0"/>
              <a:t>Ukážeme názvosloví alkoholů.</a:t>
            </a:r>
          </a:p>
          <a:p>
            <a:pPr>
              <a:lnSpc>
                <a:spcPct val="110000"/>
              </a:lnSpc>
            </a:pPr>
            <a:r>
              <a:rPr lang="cs-CZ" sz="2500" dirty="0" smtClean="0"/>
              <a:t>Uvedeme dělení alkoholů.</a:t>
            </a:r>
          </a:p>
          <a:p>
            <a:pPr>
              <a:lnSpc>
                <a:spcPct val="110000"/>
              </a:lnSpc>
            </a:pPr>
            <a:r>
              <a:rPr lang="cs-CZ" sz="2500" dirty="0" smtClean="0"/>
              <a:t>Vyjmenujeme některé fyzikální vlastnosti.</a:t>
            </a:r>
          </a:p>
          <a:p>
            <a:pPr>
              <a:lnSpc>
                <a:spcPct val="110000"/>
              </a:lnSpc>
            </a:pPr>
            <a:r>
              <a:rPr lang="cs-CZ" sz="2500" dirty="0" smtClean="0"/>
              <a:t>Uvedeme nejdůležitější zástupce alkoholů.</a:t>
            </a:r>
          </a:p>
          <a:p>
            <a:pPr>
              <a:lnSpc>
                <a:spcPct val="110000"/>
              </a:lnSpc>
            </a:pPr>
            <a:r>
              <a:rPr lang="cs-CZ" sz="2500" dirty="0" smtClean="0"/>
              <a:t>Vysvětlíme rozdíl mezi alkoholy a fenoly.</a:t>
            </a:r>
          </a:p>
          <a:p>
            <a:pPr>
              <a:lnSpc>
                <a:spcPct val="110000"/>
              </a:lnSpc>
              <a:buNone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6021288"/>
            <a:ext cx="4326826" cy="4653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10000"/>
              </a:lnSpc>
              <a:buNone/>
            </a:pPr>
            <a:r>
              <a:rPr lang="cs-CZ" sz="2400" dirty="0"/>
              <a:t>Ilustrace: fotogalerie autora</a:t>
            </a:r>
          </a:p>
        </p:txBody>
      </p:sp>
    </p:spTree>
    <p:extLst>
      <p:ext uri="{BB962C8B-B14F-4D97-AF65-F5344CB8AC3E}">
        <p14:creationId xmlns:p14="http://schemas.microsoft.com/office/powerpoint/2010/main" val="36053857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240</TotalTime>
  <Words>349</Words>
  <Application>Microsoft Office PowerPoint</Application>
  <PresentationFormat>Předvádění na obrazovce (4:3)</PresentationFormat>
  <Paragraphs>74</Paragraphs>
  <Slides>9</Slides>
  <Notes>1</Notes>
  <HiddenSlides>1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Austin</vt:lpstr>
      <vt:lpstr>ChemSketch</vt:lpstr>
      <vt:lpstr>Prezentace aplikace PowerPoint</vt:lpstr>
      <vt:lpstr>Alkoholy</vt:lpstr>
      <vt:lpstr>Rozdělení alkoholů:</vt:lpstr>
      <vt:lpstr>Rozdělení alkoholů:</vt:lpstr>
      <vt:lpstr>Fyzikální vlastnosti</vt:lpstr>
      <vt:lpstr>Methanol CH3OH</vt:lpstr>
      <vt:lpstr>Ethanol CH3CH2OH</vt:lpstr>
      <vt:lpstr>Fenoly</vt:lpstr>
      <vt:lpstr>Metodický postup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Terezka</dc:creator>
  <cp:lastModifiedBy>Jan Táborský</cp:lastModifiedBy>
  <cp:revision>23</cp:revision>
  <dcterms:created xsi:type="dcterms:W3CDTF">2012-02-14T12:28:49Z</dcterms:created>
  <dcterms:modified xsi:type="dcterms:W3CDTF">2012-06-16T15:46:36Z</dcterms:modified>
</cp:coreProperties>
</file>