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1" r:id="rId2"/>
    <p:sldId id="257" r:id="rId3"/>
    <p:sldId id="258" r:id="rId4"/>
    <p:sldId id="259" r:id="rId5"/>
    <p:sldId id="260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8C01A-9598-4AEA-9FE0-F77760343DE7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B1B37-ECC7-454E-A8C1-64FFF4CB8D5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8C01A-9598-4AEA-9FE0-F77760343DE7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B1B37-ECC7-454E-A8C1-64FFF4CB8D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 anchor="b" anchorCtr="0"/>
          <a:lstStyle>
            <a:lvl1pPr algn="l">
              <a:defRPr sz="54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 anchorCtr="0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8C01A-9598-4AEA-9FE0-F77760343DE7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B1B37-ECC7-454E-A8C1-64FFF4CB8D5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8C01A-9598-4AEA-9FE0-F77760343DE7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B1B37-ECC7-454E-A8C1-64FFF4CB8D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8C01A-9598-4AEA-9FE0-F77760343DE7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B1B37-ECC7-454E-A8C1-64FFF4CB8D56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>
            <a:off x="7589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6451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8C01A-9598-4AEA-9FE0-F77760343DE7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B1B37-ECC7-454E-A8C1-64FFF4CB8D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8C01A-9598-4AEA-9FE0-F77760343DE7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B1B37-ECC7-454E-A8C1-64FFF4CB8D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8C01A-9598-4AEA-9FE0-F77760343DE7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B1B37-ECC7-454E-A8C1-64FFF4CB8D56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1677194" y="2514600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8C01A-9598-4AEA-9FE0-F77760343DE7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B1B37-ECC7-454E-A8C1-64FFF4CB8D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8C01A-9598-4AEA-9FE0-F77760343DE7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B1B37-ECC7-454E-A8C1-64FFF4CB8D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8C01A-9598-4AEA-9FE0-F77760343DE7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B1B37-ECC7-454E-A8C1-64FFF4CB8D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18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685800"/>
            <a:ext cx="7543800" cy="3886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48400" y="620877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</a:defRPr>
            </a:lvl1pPr>
          </a:lstStyle>
          <a:p>
            <a:fld id="{7358C01A-9598-4AEA-9FE0-F77760343DE7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1999" y="6208776"/>
            <a:ext cx="48738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5687568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C07B1B37-ECC7-454E-A8C1-64FFF4CB8D5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436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6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3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5.wmf"/><Relationship Id="rId5" Type="http://schemas.openxmlformats.org/officeDocument/2006/relationships/oleObject" Target="../embeddings/oleObject2.bin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microsoft.com/office/2007/relationships/hdphoto" Target="../media/hdphoto1.wdp"/><Relationship Id="rId5" Type="http://schemas.openxmlformats.org/officeDocument/2006/relationships/image" Target="../media/image7.png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microsoft.com/office/2007/relationships/hdphoto" Target="../media/hdphoto2.wdp"/><Relationship Id="rId5" Type="http://schemas.openxmlformats.org/officeDocument/2006/relationships/image" Target="../media/image8.png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9.wmf"/><Relationship Id="rId5" Type="http://schemas.openxmlformats.org/officeDocument/2006/relationships/oleObject" Target="../embeddings/oleObject6.bin"/><Relationship Id="rId4" Type="http://schemas.microsoft.com/office/2007/relationships/hdphoto" Target="../media/hdphoto3.wdp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691680" y="1555014"/>
            <a:ext cx="6552728" cy="910952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chemeClr val="tx1"/>
                </a:solidFill>
              </a:rPr>
              <a:t>ANOTACE: Materiál je určen pro žáky 9. ročníku a slouží k výkladu nového učiva.</a:t>
            </a:r>
          </a:p>
          <a:p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48963" y="3068960"/>
            <a:ext cx="8568952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200" dirty="0" smtClean="0"/>
              <a:t>Název školy: ZŠ Štětí, Ostrovní 300</a:t>
            </a:r>
            <a:br>
              <a:rPr lang="cs-CZ" sz="2200" dirty="0" smtClean="0"/>
            </a:br>
            <a:r>
              <a:rPr lang="cs-CZ" sz="2200" dirty="0" smtClean="0"/>
              <a:t>Autor: Mgr. Tereza Hrabkovská</a:t>
            </a:r>
            <a:br>
              <a:rPr lang="cs-CZ" sz="2200" dirty="0" smtClean="0"/>
            </a:br>
            <a:r>
              <a:rPr lang="cs-CZ" sz="2200" dirty="0" smtClean="0"/>
              <a:t>Název materiálu: </a:t>
            </a:r>
            <a:r>
              <a:rPr lang="cs-CZ" sz="2200" dirty="0"/>
              <a:t>VY_32_INOVACE_CH.9.A.12_karbonylove_slouceniny</a:t>
            </a:r>
            <a:endParaRPr lang="cs-CZ" sz="2200" dirty="0" smtClean="0"/>
          </a:p>
          <a:p>
            <a:pPr algn="ctr"/>
            <a:r>
              <a:rPr lang="cs-CZ" sz="2200" dirty="0" smtClean="0"/>
              <a:t>Název: Karbonylové sloučeniny</a:t>
            </a:r>
          </a:p>
          <a:p>
            <a:pPr algn="ctr"/>
            <a:r>
              <a:rPr lang="cs-CZ" sz="2200" dirty="0" smtClean="0"/>
              <a:t>Číslo operačního programu: CZ.1.07/1.4.00/21.1693</a:t>
            </a:r>
            <a:br>
              <a:rPr lang="cs-CZ" sz="2200" dirty="0" smtClean="0"/>
            </a:br>
            <a:r>
              <a:rPr lang="cs-CZ" sz="2200" dirty="0" smtClean="0"/>
              <a:t>Název projektu: PRIMA ŠKOLA</a:t>
            </a:r>
          </a:p>
          <a:p>
            <a:pPr algn="ctr"/>
            <a:r>
              <a:rPr lang="cs-CZ" sz="2200" dirty="0" smtClean="0"/>
              <a:t>Vzdělávací oblast/obor: Člověk a příroda/Chemie</a:t>
            </a:r>
          </a:p>
          <a:p>
            <a:pPr algn="ctr"/>
            <a:r>
              <a:rPr lang="cs-CZ" sz="2200" dirty="0" smtClean="0"/>
              <a:t>Tematický okruh/téma: Deriváty uhlovodíků/Karbonylové sloučeniny</a:t>
            </a:r>
          </a:p>
          <a:p>
            <a:pPr algn="ctr"/>
            <a:r>
              <a:rPr lang="cs-CZ" sz="2200" dirty="0" smtClean="0"/>
              <a:t>Vytvořeno: 16. 2. 2012</a:t>
            </a:r>
            <a:endParaRPr lang="cs-CZ" sz="2200" dirty="0"/>
          </a:p>
        </p:txBody>
      </p:sp>
      <p:pic>
        <p:nvPicPr>
          <p:cNvPr id="1026" name="Picture 2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1010" y="188640"/>
            <a:ext cx="1658741" cy="1419828"/>
          </a:xfrm>
          <a:prstGeom prst="rect">
            <a:avLst/>
          </a:prstGeom>
          <a:noFill/>
        </p:spPr>
      </p:pic>
      <p:pic>
        <p:nvPicPr>
          <p:cNvPr id="10" name="Picture 10" descr="http://www.nanobio.cz/images/EU_ESF_MSMT_OPVK_MU_horizont_pruhledne.png"/>
          <p:cNvPicPr>
            <a:picLocks noChangeAspect="1" noChangeArrowheads="1"/>
          </p:cNvPicPr>
          <p:nvPr/>
        </p:nvPicPr>
        <p:blipFill>
          <a:blip r:embed="rId3" cstate="print"/>
          <a:srcRect r="12926"/>
          <a:stretch>
            <a:fillRect/>
          </a:stretch>
        </p:blipFill>
        <p:spPr bwMode="auto">
          <a:xfrm>
            <a:off x="2625227" y="332656"/>
            <a:ext cx="3816424" cy="73798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41717224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1115616" y="260648"/>
            <a:ext cx="6781800" cy="9525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KARBONYLOVÉ SLOUČENINY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251521" y="1124745"/>
            <a:ext cx="8640959" cy="4825206"/>
          </a:xfrm>
        </p:spPr>
        <p:txBody>
          <a:bodyPr anchor="t"/>
          <a:lstStyle/>
          <a:p>
            <a:r>
              <a:rPr lang="cs-CZ" sz="2500" dirty="0" smtClean="0"/>
              <a:t>Patří mezi kyslíkaté deriváty.</a:t>
            </a:r>
          </a:p>
          <a:p>
            <a:r>
              <a:rPr lang="cs-CZ" sz="2500" dirty="0" smtClean="0"/>
              <a:t>Tyto látky obsahují karbonylovou skupinu v molekule.</a:t>
            </a:r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sz="2500" dirty="0" smtClean="0"/>
              <a:t>Rozdělujeme:</a:t>
            </a:r>
          </a:p>
          <a:p>
            <a:pPr marL="0" indent="0">
              <a:buNone/>
            </a:pPr>
            <a:r>
              <a:rPr lang="cs-CZ" sz="25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KETONY				ALDEHYDY</a:t>
            </a:r>
          </a:p>
          <a:p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76541643"/>
              </p:ext>
            </p:extLst>
          </p:nvPr>
        </p:nvGraphicFramePr>
        <p:xfrm>
          <a:off x="2987824" y="2132856"/>
          <a:ext cx="1597198" cy="120215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51" name="ChemSketch" r:id="rId3" imgW="743760" imgH="560880" progId="">
                  <p:embed/>
                </p:oleObj>
              </mc:Choice>
              <mc:Fallback>
                <p:oleObj name="ChemSketch" r:id="rId3" imgW="743760" imgH="560880" progId="">
                  <p:embed/>
                  <p:pic>
                    <p:nvPicPr>
                      <p:cNvPr id="0" name="Picture 2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87824" y="2132856"/>
                        <a:ext cx="1597198" cy="120215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Obdélník 7"/>
          <p:cNvSpPr/>
          <p:nvPr/>
        </p:nvSpPr>
        <p:spPr>
          <a:xfrm>
            <a:off x="1835696" y="4725144"/>
            <a:ext cx="1368152" cy="50405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41795940"/>
              </p:ext>
            </p:extLst>
          </p:nvPr>
        </p:nvGraphicFramePr>
        <p:xfrm>
          <a:off x="827584" y="4293096"/>
          <a:ext cx="2290527" cy="1152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52" name="ChemSketch" r:id="rId5" imgW="1078920" imgH="542520" progId="">
                  <p:embed/>
                </p:oleObj>
              </mc:Choice>
              <mc:Fallback>
                <p:oleObj name="ChemSketch" r:id="rId5" imgW="1078920" imgH="542520" progId="">
                  <p:embed/>
                  <p:pic>
                    <p:nvPicPr>
                      <p:cNvPr id="0" name="Picture 2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27584" y="4293096"/>
                        <a:ext cx="2290527" cy="1152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" name="Obdélník 9"/>
          <p:cNvSpPr/>
          <p:nvPr/>
        </p:nvSpPr>
        <p:spPr>
          <a:xfrm>
            <a:off x="6444208" y="4772744"/>
            <a:ext cx="1368152" cy="50405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28313780"/>
              </p:ext>
            </p:extLst>
          </p:nvPr>
        </p:nvGraphicFramePr>
        <p:xfrm>
          <a:off x="5436096" y="4337805"/>
          <a:ext cx="2304256" cy="110741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53" name="ChemSketch" r:id="rId7" imgW="1063800" imgH="511920" progId="">
                  <p:embed/>
                </p:oleObj>
              </mc:Choice>
              <mc:Fallback>
                <p:oleObj name="ChemSketch" r:id="rId7" imgW="1063800" imgH="511920" progId="">
                  <p:embed/>
                  <p:pic>
                    <p:nvPicPr>
                      <p:cNvPr id="0" name="Picture 2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36096" y="4337805"/>
                        <a:ext cx="2304256" cy="1107419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683568" y="5766355"/>
            <a:ext cx="38164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Karbonylová skupina uprostřed řetězce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220072" y="5779488"/>
            <a:ext cx="38164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Karbonylová skupina na konci řetězce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248946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9" grpId="0"/>
      <p:bldP spid="1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43608" y="404664"/>
            <a:ext cx="2448272" cy="72008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Ketony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51520" y="1196752"/>
            <a:ext cx="8424936" cy="4896544"/>
          </a:xfrm>
        </p:spPr>
        <p:txBody>
          <a:bodyPr anchor="t"/>
          <a:lstStyle/>
          <a:p>
            <a:r>
              <a:rPr lang="cs-CZ" sz="2600" dirty="0" smtClean="0"/>
              <a:t>Funkční skupina uprostřed řetězce.</a:t>
            </a:r>
          </a:p>
          <a:p>
            <a:r>
              <a:rPr lang="cs-CZ" sz="2600" dirty="0" smtClean="0"/>
              <a:t>Název tvoříme příponou –</a:t>
            </a:r>
            <a:r>
              <a:rPr lang="cs-CZ" sz="26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</a:t>
            </a:r>
            <a:r>
              <a:rPr lang="cs-CZ" sz="2600" dirty="0" smtClean="0"/>
              <a:t> k názvu alkanu podle počtu uhlíků.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PROPANON (</a:t>
            </a:r>
            <a:r>
              <a:rPr lang="cs-CZ" b="1" dirty="0" smtClean="0"/>
              <a:t>aceton</a:t>
            </a:r>
            <a:r>
              <a:rPr lang="cs-CZ" dirty="0" smtClean="0"/>
              <a:t>)</a:t>
            </a:r>
          </a:p>
          <a:p>
            <a:r>
              <a:rPr lang="cs-CZ" dirty="0" smtClean="0"/>
              <a:t>Bezbarvá, hořlavá, kapalná látka.</a:t>
            </a:r>
          </a:p>
          <a:p>
            <a:r>
              <a:rPr lang="cs-CZ" dirty="0" smtClean="0"/>
              <a:t>Má charakteristický zápach.</a:t>
            </a:r>
          </a:p>
          <a:p>
            <a:r>
              <a:rPr lang="cs-CZ" dirty="0" smtClean="0"/>
              <a:t>Používá se jako rozpouštědlo.</a:t>
            </a:r>
            <a:endParaRPr lang="cs-CZ" dirty="0"/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20997899"/>
              </p:ext>
            </p:extLst>
          </p:nvPr>
        </p:nvGraphicFramePr>
        <p:xfrm>
          <a:off x="1115616" y="2660140"/>
          <a:ext cx="2290762" cy="1152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0" name="ChemSketch" r:id="rId3" imgW="1078920" imgH="542520" progId="">
                  <p:embed/>
                </p:oleObj>
              </mc:Choice>
              <mc:Fallback>
                <p:oleObj name="ChemSketch" r:id="rId3" imgW="1078920" imgH="542520" progId="">
                  <p:embed/>
                  <p:pic>
                    <p:nvPicPr>
                      <p:cNvPr id="0" name="Picture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15616" y="2660140"/>
                        <a:ext cx="2290762" cy="1152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Obdélník 6"/>
          <p:cNvSpPr/>
          <p:nvPr/>
        </p:nvSpPr>
        <p:spPr>
          <a:xfrm>
            <a:off x="4283968" y="2988241"/>
            <a:ext cx="244169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/>
              <a:t>CH</a:t>
            </a:r>
            <a:r>
              <a:rPr lang="cs-CZ" sz="3200" baseline="-25000" dirty="0"/>
              <a:t>3</a:t>
            </a:r>
            <a:r>
              <a:rPr lang="cs-CZ" sz="3200" dirty="0"/>
              <a:t>-CO-CH</a:t>
            </a:r>
            <a:r>
              <a:rPr lang="cs-CZ" sz="3200" baseline="-25000" dirty="0"/>
              <a:t>3</a:t>
            </a:r>
            <a:endParaRPr lang="cs-CZ" sz="3200" dirty="0"/>
          </a:p>
        </p:txBody>
      </p:sp>
      <p:sp>
        <p:nvSpPr>
          <p:cNvPr id="8" name="Obdélník 7"/>
          <p:cNvSpPr/>
          <p:nvPr/>
        </p:nvSpPr>
        <p:spPr>
          <a:xfrm>
            <a:off x="2897243" y="3604954"/>
            <a:ext cx="5203149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počet C=3 → propan + -on → </a:t>
            </a:r>
            <a:r>
              <a:rPr lang="cs-CZ" sz="2000" dirty="0" err="1" smtClean="0"/>
              <a:t>propanon</a:t>
            </a:r>
            <a:endParaRPr lang="cs-CZ" sz="2000" dirty="0" smtClean="0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600" b="96800" l="481" r="990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467698">
            <a:off x="5475509" y="3894658"/>
            <a:ext cx="1981200" cy="2381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39838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260648"/>
            <a:ext cx="3449960" cy="1015008"/>
          </a:xfrm>
        </p:spPr>
        <p:txBody>
          <a:bodyPr/>
          <a:lstStyle/>
          <a:p>
            <a:r>
              <a:rPr lang="cs-CZ" dirty="0" smtClean="0"/>
              <a:t>Aldehydy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568952" cy="5184576"/>
          </a:xfrm>
        </p:spPr>
        <p:txBody>
          <a:bodyPr anchor="t">
            <a:normAutofit/>
          </a:bodyPr>
          <a:lstStyle/>
          <a:p>
            <a:r>
              <a:rPr lang="cs-CZ" sz="2600" dirty="0"/>
              <a:t>Funkční skupina </a:t>
            </a:r>
            <a:r>
              <a:rPr lang="cs-CZ" sz="2600" dirty="0" smtClean="0"/>
              <a:t>na konci </a:t>
            </a:r>
            <a:r>
              <a:rPr lang="cs-CZ" sz="2600" dirty="0"/>
              <a:t>řetězce.</a:t>
            </a:r>
          </a:p>
          <a:p>
            <a:r>
              <a:rPr lang="cs-CZ" sz="2600" dirty="0"/>
              <a:t>Název tvoříme příponou </a:t>
            </a:r>
            <a:r>
              <a:rPr lang="cs-CZ" sz="2600" dirty="0" smtClean="0"/>
              <a:t>–al </a:t>
            </a:r>
            <a:r>
              <a:rPr lang="cs-CZ" sz="2600" dirty="0"/>
              <a:t>k názvu alkanu podle počtu uhlíků</a:t>
            </a:r>
            <a:r>
              <a:rPr lang="cs-CZ" sz="2600" dirty="0" smtClean="0"/>
              <a:t>.</a:t>
            </a:r>
          </a:p>
          <a:p>
            <a:endParaRPr lang="cs-CZ" sz="2600" dirty="0"/>
          </a:p>
          <a:p>
            <a:endParaRPr lang="cs-CZ" sz="2600" dirty="0" smtClean="0"/>
          </a:p>
          <a:p>
            <a:endParaRPr lang="cs-CZ" sz="2600" dirty="0" smtClean="0"/>
          </a:p>
          <a:p>
            <a:r>
              <a:rPr lang="cs-CZ" sz="2600" dirty="0" smtClean="0"/>
              <a:t>METHANAL (</a:t>
            </a:r>
            <a:r>
              <a:rPr lang="cs-CZ" sz="2800" b="1" dirty="0" smtClean="0"/>
              <a:t>formaldehyd</a:t>
            </a:r>
            <a:r>
              <a:rPr lang="cs-CZ" sz="2800" dirty="0" smtClean="0"/>
              <a:t>)</a:t>
            </a:r>
            <a:endParaRPr lang="cs-CZ" sz="2600" dirty="0"/>
          </a:p>
          <a:p>
            <a:pPr lvl="0"/>
            <a:r>
              <a:rPr lang="cs-CZ" dirty="0" smtClean="0"/>
              <a:t>Plynná </a:t>
            </a:r>
            <a:r>
              <a:rPr lang="cs-CZ" dirty="0"/>
              <a:t>látka </a:t>
            </a:r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štiplavého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zápachu.</a:t>
            </a:r>
          </a:p>
          <a:p>
            <a:pPr lvl="0"/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Je </a:t>
            </a: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toxický</a:t>
            </a:r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, </a:t>
            </a: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žíravý</a:t>
            </a:r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 a </a:t>
            </a: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karcinogenní!</a:t>
            </a:r>
            <a:endParaRPr lang="cs-CZ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lvl="0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Používá </a:t>
            </a:r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ve formě 40</a:t>
            </a:r>
            <a:r>
              <a:rPr lang="cs-CZ" dirty="0" smtClean="0"/>
              <a:t>% </a:t>
            </a:r>
            <a:r>
              <a:rPr lang="cs-CZ" dirty="0"/>
              <a:t>vodného roztoku – </a:t>
            </a:r>
            <a:r>
              <a:rPr lang="cs-CZ" dirty="0" smtClean="0"/>
              <a:t>formalín.</a:t>
            </a:r>
          </a:p>
          <a:p>
            <a:pPr lvl="0"/>
            <a:endParaRPr lang="cs-CZ" dirty="0" smtClean="0"/>
          </a:p>
          <a:p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79110149"/>
              </p:ext>
            </p:extLst>
          </p:nvPr>
        </p:nvGraphicFramePr>
        <p:xfrm>
          <a:off x="1943716" y="2392336"/>
          <a:ext cx="2305050" cy="1108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3" name="ChemSketch" r:id="rId3" imgW="1063800" imgH="511920" progId="">
                  <p:embed/>
                </p:oleObj>
              </mc:Choice>
              <mc:Fallback>
                <p:oleObj name="ChemSketch" r:id="rId3" imgW="1063800" imgH="511920" progId="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43716" y="2392336"/>
                        <a:ext cx="2305050" cy="11080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Obdélník 4"/>
          <p:cNvSpPr/>
          <p:nvPr/>
        </p:nvSpPr>
        <p:spPr>
          <a:xfrm>
            <a:off x="4801909" y="2708920"/>
            <a:ext cx="273825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/>
              <a:t>CH</a:t>
            </a:r>
            <a:r>
              <a:rPr lang="cs-CZ" sz="3200" baseline="-25000" dirty="0"/>
              <a:t>3</a:t>
            </a:r>
            <a:r>
              <a:rPr lang="cs-CZ" sz="3200" dirty="0"/>
              <a:t>-CH</a:t>
            </a:r>
            <a:r>
              <a:rPr lang="cs-CZ" sz="3200" baseline="-25000" dirty="0"/>
              <a:t>2</a:t>
            </a:r>
            <a:r>
              <a:rPr lang="cs-CZ" sz="3200" dirty="0"/>
              <a:t>-CHO</a:t>
            </a:r>
          </a:p>
        </p:txBody>
      </p:sp>
      <p:sp>
        <p:nvSpPr>
          <p:cNvPr id="6" name="Obdélník 5"/>
          <p:cNvSpPr/>
          <p:nvPr/>
        </p:nvSpPr>
        <p:spPr>
          <a:xfrm>
            <a:off x="3491880" y="3333428"/>
            <a:ext cx="37721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počet C=3 → propan + -al → </a:t>
            </a:r>
            <a:r>
              <a:rPr lang="cs-CZ" dirty="0" err="1" smtClean="0"/>
              <a:t>propanal</a:t>
            </a:r>
            <a:endParaRPr lang="cs-CZ" dirty="0" smtClean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878" b="98201" l="305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539205">
            <a:off x="6905447" y="4353589"/>
            <a:ext cx="2222487" cy="1883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5377973" y="4293095"/>
            <a:ext cx="148470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H-CHO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0372963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694928"/>
            <a:ext cx="8208912" cy="3958208"/>
          </a:xfrm>
        </p:spPr>
        <p:txBody>
          <a:bodyPr anchor="t"/>
          <a:lstStyle/>
          <a:p>
            <a:r>
              <a:rPr lang="cs-CZ" sz="2600" dirty="0"/>
              <a:t>ETHANAL (acetaldehyd)</a:t>
            </a:r>
          </a:p>
          <a:p>
            <a:r>
              <a:rPr lang="cs-CZ" sz="2600" dirty="0"/>
              <a:t>Bezbarvá, těkavá kapalina pronikavého zápachu.</a:t>
            </a:r>
          </a:p>
          <a:p>
            <a:r>
              <a:rPr lang="cs-CZ" sz="2600" dirty="0"/>
              <a:t>Používá se na výrobu kyseliny </a:t>
            </a:r>
            <a:r>
              <a:rPr lang="cs-CZ" sz="2600" dirty="0" smtClean="0"/>
              <a:t>octové,</a:t>
            </a:r>
          </a:p>
          <a:p>
            <a:pPr>
              <a:buNone/>
            </a:pPr>
            <a:r>
              <a:rPr lang="cs-CZ" sz="2600" dirty="0" smtClean="0"/>
              <a:t>	barviv, léčiv a plastů. </a:t>
            </a:r>
            <a:endParaRPr lang="cs-CZ" sz="2600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2800" dirty="0" smtClean="0"/>
              <a:t>Formaldehyd a acetaldehyd se vyrábějí oxidací </a:t>
            </a:r>
          </a:p>
          <a:p>
            <a:pPr>
              <a:buNone/>
            </a:pPr>
            <a:r>
              <a:rPr lang="cs-CZ" sz="2800" dirty="0" smtClean="0"/>
              <a:t>	alkoholu s příslušným počtem uhlíků.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4572000" y="476672"/>
            <a:ext cx="189507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CH</a:t>
            </a:r>
            <a:r>
              <a:rPr lang="cs-CZ" sz="3200" baseline="-25000" dirty="0" smtClean="0"/>
              <a:t>3</a:t>
            </a:r>
            <a:r>
              <a:rPr lang="cs-CZ" sz="3200" dirty="0" smtClean="0"/>
              <a:t>-CHO</a:t>
            </a:r>
            <a:endParaRPr lang="cs-CZ" sz="32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82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412776"/>
            <a:ext cx="3019425" cy="2495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17410" name="Object 2"/>
          <p:cNvGraphicFramePr>
            <a:graphicFrameLocks noChangeAspect="1"/>
          </p:cNvGraphicFramePr>
          <p:nvPr/>
        </p:nvGraphicFramePr>
        <p:xfrm>
          <a:off x="1907704" y="4725144"/>
          <a:ext cx="4616012" cy="122413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411" name="ChemSketch" r:id="rId5" imgW="2298240" imgH="609480" progId="">
                  <p:embed/>
                </p:oleObj>
              </mc:Choice>
              <mc:Fallback>
                <p:oleObj name="ChemSketch" r:id="rId5" imgW="2298240" imgH="609480" progId="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07704" y="4725144"/>
                        <a:ext cx="4616012" cy="1224136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Obdélník 5"/>
          <p:cNvSpPr/>
          <p:nvPr/>
        </p:nvSpPr>
        <p:spPr>
          <a:xfrm>
            <a:off x="6516216" y="5157192"/>
            <a:ext cx="157767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 err="1" smtClean="0"/>
              <a:t>Ethan</a:t>
            </a:r>
            <a:r>
              <a:rPr lang="cs-CZ" sz="2000" b="1" dirty="0" err="1" smtClean="0">
                <a:solidFill>
                  <a:schemeClr val="accent1">
                    <a:lumMod val="75000"/>
                  </a:schemeClr>
                </a:solidFill>
              </a:rPr>
              <a:t>al</a:t>
            </a:r>
            <a:endParaRPr lang="cs-CZ" sz="20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000" dirty="0" smtClean="0"/>
              <a:t>(acetaldehyd)</a:t>
            </a:r>
            <a:endParaRPr lang="cs-CZ" sz="2000" dirty="0"/>
          </a:p>
        </p:txBody>
      </p:sp>
      <p:sp>
        <p:nvSpPr>
          <p:cNvPr id="7" name="Obdélník 6"/>
          <p:cNvSpPr/>
          <p:nvPr/>
        </p:nvSpPr>
        <p:spPr>
          <a:xfrm>
            <a:off x="755576" y="5445224"/>
            <a:ext cx="98135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 err="1" smtClean="0"/>
              <a:t>Ethan</a:t>
            </a:r>
            <a:r>
              <a:rPr lang="cs-CZ" sz="2000" b="1" dirty="0" err="1" smtClean="0">
                <a:solidFill>
                  <a:schemeClr val="accent1">
                    <a:lumMod val="75000"/>
                  </a:schemeClr>
                </a:solidFill>
              </a:rPr>
              <a:t>ol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9537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3" dur="5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000"/>
                            </p:stCondLst>
                            <p:childTnLst>
                              <p:par>
                                <p:cTn id="49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332656"/>
            <a:ext cx="6781800" cy="1008112"/>
          </a:xfrm>
        </p:spPr>
        <p:txBody>
          <a:bodyPr/>
          <a:lstStyle/>
          <a:p>
            <a:pPr algn="ctr"/>
            <a:r>
              <a:rPr lang="cs-CZ" dirty="0" smtClean="0"/>
              <a:t>Metodický postup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08912" cy="4464496"/>
          </a:xfrm>
        </p:spPr>
        <p:txBody>
          <a:bodyPr anchor="t">
            <a:normAutofit fontScale="92500" lnSpcReduction="10000"/>
          </a:bodyPr>
          <a:lstStyle/>
          <a:p>
            <a:pPr>
              <a:spcBef>
                <a:spcPts val="1800"/>
              </a:spcBef>
            </a:pPr>
            <a:r>
              <a:rPr lang="cs-CZ" sz="2800" dirty="0" smtClean="0"/>
              <a:t>Prezentace slouží k výkladu nové látky.</a:t>
            </a:r>
          </a:p>
          <a:p>
            <a:pPr>
              <a:spcBef>
                <a:spcPts val="1800"/>
              </a:spcBef>
            </a:pPr>
            <a:r>
              <a:rPr lang="cs-CZ" sz="2800" dirty="0" smtClean="0"/>
              <a:t>Vysvětlíme zařazení karbonylových sloučenin a popíšeme karbonylovou skupinu.</a:t>
            </a:r>
          </a:p>
          <a:p>
            <a:pPr>
              <a:spcBef>
                <a:spcPts val="1800"/>
              </a:spcBef>
            </a:pPr>
            <a:r>
              <a:rPr lang="cs-CZ" sz="2800" dirty="0" smtClean="0"/>
              <a:t>Ukážeme rozdíl mezi zařazením skupiny u  ketonů a aldehydů.</a:t>
            </a:r>
          </a:p>
          <a:p>
            <a:pPr>
              <a:spcBef>
                <a:spcPts val="1800"/>
              </a:spcBef>
            </a:pPr>
            <a:r>
              <a:rPr lang="cs-CZ" sz="2800" dirty="0" smtClean="0"/>
              <a:t>Charakterizujeme některé významné karbonylové sloučeniny.</a:t>
            </a:r>
          </a:p>
          <a:p>
            <a:pPr>
              <a:spcBef>
                <a:spcPts val="1800"/>
              </a:spcBef>
            </a:pPr>
            <a:r>
              <a:rPr lang="cs-CZ" sz="2800" dirty="0" smtClean="0"/>
              <a:t>Vysvětlíme vznik formaldehydu a acetaldehydu na rovnici. </a:t>
            </a:r>
          </a:p>
          <a:p>
            <a:endParaRPr lang="cs-CZ" dirty="0" smtClean="0"/>
          </a:p>
        </p:txBody>
      </p:sp>
      <p:sp>
        <p:nvSpPr>
          <p:cNvPr id="4" name="Obdélník 3"/>
          <p:cNvSpPr/>
          <p:nvPr/>
        </p:nvSpPr>
        <p:spPr>
          <a:xfrm>
            <a:off x="755576" y="6237312"/>
            <a:ext cx="357982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Ilustrace: </a:t>
            </a:r>
            <a:r>
              <a:rPr lang="cs-CZ" sz="2400" dirty="0" err="1" smtClean="0"/>
              <a:t>fotogalerie</a:t>
            </a:r>
            <a:r>
              <a:rPr lang="cs-CZ" sz="2400" dirty="0" smtClean="0"/>
              <a:t> autora</a:t>
            </a:r>
            <a:endParaRPr lang="cs-CZ" sz="2400" dirty="0"/>
          </a:p>
        </p:txBody>
      </p:sp>
    </p:spTree>
  </p:cSld>
  <p:clrMapOvr>
    <a:masterClrMapping/>
  </p:clrMapOvr>
  <p:transition/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wsPrint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Newsprint</Template>
  <TotalTime>158</TotalTime>
  <Words>225</Words>
  <Application>Microsoft Office PowerPoint</Application>
  <PresentationFormat>Předvádění na obrazovce (4:3)</PresentationFormat>
  <Paragraphs>62</Paragraphs>
  <Slides>6</Slides>
  <Notes>0</Notes>
  <HiddenSlides>1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NewsPrint</vt:lpstr>
      <vt:lpstr>ChemSketch</vt:lpstr>
      <vt:lpstr>Prezentace aplikace PowerPoint</vt:lpstr>
      <vt:lpstr>KARBONYLOVÉ SLOUČENINY</vt:lpstr>
      <vt:lpstr>Ketony</vt:lpstr>
      <vt:lpstr>Aldehydy</vt:lpstr>
      <vt:lpstr>Prezentace aplikace PowerPoint</vt:lpstr>
      <vt:lpstr>Metodický postup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KARBONYLOVÉ SLOUČENINY</dc:title>
  <dc:creator>Terezka</dc:creator>
  <cp:lastModifiedBy>Jan Táborský</cp:lastModifiedBy>
  <cp:revision>21</cp:revision>
  <dcterms:created xsi:type="dcterms:W3CDTF">2012-02-16T09:52:16Z</dcterms:created>
  <dcterms:modified xsi:type="dcterms:W3CDTF">2012-06-16T15:47:13Z</dcterms:modified>
</cp:coreProperties>
</file>