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D4933A0-F97E-4AB1-8C64-D353628F106F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531A4B5-1BB0-44B5-AC4B-FCD77522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ssig-1.jp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eat_eater_ant_feeding_on_honey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661248"/>
            <a:ext cx="6947034" cy="864096"/>
          </a:xfrm>
        </p:spPr>
        <p:txBody>
          <a:bodyPr>
            <a:normAutofit/>
          </a:bodyPr>
          <a:lstStyle/>
          <a:p>
            <a:pPr marL="1608138" indent="-1608138" algn="l" defTabSz="900113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1657831"/>
            <a:ext cx="856895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VY_32_INOVACE_CH.9.A.13_karboxylove_kyseliny_I</a:t>
            </a:r>
            <a:endParaRPr lang="cs-CZ" sz="2200" dirty="0" smtClean="0"/>
          </a:p>
          <a:p>
            <a:pPr algn="ctr"/>
            <a:r>
              <a:rPr lang="cs-CZ" sz="2200" dirty="0" smtClean="0"/>
              <a:t>Název: Karboxylové </a:t>
            </a:r>
            <a:r>
              <a:rPr lang="cs-CZ" sz="2200" dirty="0" smtClean="0"/>
              <a:t>kyseliny I.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Deriváty uhlovodíků/Karboxylové kyseliny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1. </a:t>
            </a:r>
            <a:r>
              <a:rPr lang="cs-CZ" sz="2200" dirty="0"/>
              <a:t>3</a:t>
            </a:r>
            <a:r>
              <a:rPr lang="cs-CZ" sz="2200" dirty="0" smtClean="0"/>
              <a:t>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602786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sz="3600" dirty="0" smtClean="0"/>
              <a:t>Máte rádi tlačenku?</a:t>
            </a:r>
          </a:p>
          <a:p>
            <a:r>
              <a:rPr lang="cs-CZ" sz="3600" dirty="0" smtClean="0"/>
              <a:t>Co se na tlačenku dává?</a:t>
            </a:r>
          </a:p>
          <a:p>
            <a:endParaRPr lang="cs-CZ" sz="3600" dirty="0"/>
          </a:p>
          <a:p>
            <a:r>
              <a:rPr lang="cs-CZ" sz="3600" dirty="0" smtClean="0"/>
              <a:t>Už vás někdy kousnul mravenec?</a:t>
            </a:r>
          </a:p>
          <a:p>
            <a:r>
              <a:rPr lang="cs-CZ" sz="3600" dirty="0" smtClean="0"/>
              <a:t>Bolelo to?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Jak chutná citron?</a:t>
            </a:r>
            <a:endParaRPr lang="cs-CZ" sz="3600" dirty="0"/>
          </a:p>
        </p:txBody>
      </p:sp>
      <p:pic>
        <p:nvPicPr>
          <p:cNvPr id="1026" name="Picture 2" descr="C:\Users\PC-29T1\AppData\Local\Microsoft\Windows\Temporary Internet Files\Content.IE5\DKZFGXOJ\MC900346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25634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29T1\AppData\Local\Microsoft\Windows\Temporary Internet Files\Content.IE5\ZYEAUAFJ\MP9004020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046" y="4293096"/>
            <a:ext cx="1459036" cy="218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KARBOXYLOVÉ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29600" cy="4925144"/>
          </a:xfrm>
        </p:spPr>
        <p:txBody>
          <a:bodyPr/>
          <a:lstStyle/>
          <a:p>
            <a:r>
              <a:rPr lang="cs-CZ" dirty="0" smtClean="0"/>
              <a:t>Tyto látky jsou příbuzné alkoholů a aldehydů.</a:t>
            </a:r>
          </a:p>
          <a:p>
            <a:r>
              <a:rPr lang="cs-CZ" dirty="0" smtClean="0"/>
              <a:t>Karboxylové kyseliny jsou velmi rozšířené, najdeme je dokonce běžně v domácnosti.</a:t>
            </a:r>
          </a:p>
          <a:p>
            <a:endParaRPr lang="cs-CZ" dirty="0" smtClean="0"/>
          </a:p>
          <a:p>
            <a:r>
              <a:rPr lang="cs-CZ" dirty="0" smtClean="0"/>
              <a:t>Obsahují karboxylovou funkční skupinu: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5"/>
          <a:stretch/>
        </p:blipFill>
        <p:spPr bwMode="auto">
          <a:xfrm>
            <a:off x="2195736" y="4430976"/>
            <a:ext cx="2348646" cy="17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0072" y="5020588"/>
            <a:ext cx="17572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 COOH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Název tvoříme přidáním přípony –</a:t>
            </a:r>
            <a:r>
              <a:rPr lang="cs-CZ" dirty="0" err="1" smtClean="0"/>
              <a:t>ová</a:t>
            </a:r>
            <a:r>
              <a:rPr lang="cs-CZ" dirty="0" smtClean="0"/>
              <a:t> kyselina za název uhlovodíku.</a:t>
            </a:r>
            <a:endParaRPr lang="cs-CZ" dirty="0"/>
          </a:p>
          <a:p>
            <a:endParaRPr lang="cs-CZ" dirty="0" smtClean="0"/>
          </a:p>
          <a:p>
            <a:pPr marL="18288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Velké množství těchto kyselin má i svůj triviální název.</a:t>
            </a:r>
          </a:p>
          <a:p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Ethanová kyselina = kyselina octová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8614931"/>
              </p:ext>
            </p:extLst>
          </p:nvPr>
        </p:nvGraphicFramePr>
        <p:xfrm>
          <a:off x="755576" y="3116867"/>
          <a:ext cx="2429869" cy="594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ChemSketch" r:id="rId3" imgW="746640" imgH="182880" progId="">
                  <p:embed/>
                </p:oleObj>
              </mc:Choice>
              <mc:Fallback>
                <p:oleObj name="ChemSketch" r:id="rId3" imgW="746640" imgH="182880" progId="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116867"/>
                        <a:ext cx="2429869" cy="5945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3707904" y="2780928"/>
            <a:ext cx="48142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2 uhlíky=</a:t>
            </a:r>
            <a:r>
              <a:rPr lang="cs-CZ" sz="2400" dirty="0" err="1" smtClean="0"/>
              <a:t>ethan</a:t>
            </a:r>
            <a:endParaRPr lang="cs-CZ" sz="2400" dirty="0" smtClean="0"/>
          </a:p>
          <a:p>
            <a:r>
              <a:rPr lang="cs-CZ" sz="2400" dirty="0" smtClean="0"/>
              <a:t>		       -</a:t>
            </a:r>
            <a:r>
              <a:rPr lang="cs-CZ" sz="2400" dirty="0" err="1" smtClean="0"/>
              <a:t>ová</a:t>
            </a:r>
            <a:r>
              <a:rPr lang="cs-CZ" sz="2400" dirty="0" smtClean="0"/>
              <a:t> kyselina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69133" y="3613666"/>
            <a:ext cx="33329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Ethanová kyselina</a:t>
            </a:r>
          </a:p>
        </p:txBody>
      </p:sp>
    </p:spTree>
    <p:extLst>
      <p:ext uri="{BB962C8B-B14F-4D97-AF65-F5344CB8AC3E}">
        <p14:creationId xmlns:p14="http://schemas.microsoft.com/office/powerpoint/2010/main" val="102343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pPr rtl="0"/>
            <a:r>
              <a:rPr lang="cs-CZ" dirty="0" smtClean="0"/>
              <a:t>Fyzikální </a:t>
            </a:r>
            <a:r>
              <a:rPr lang="cs-CZ" dirty="0"/>
              <a:t>vlastnosti </a:t>
            </a:r>
            <a:r>
              <a:rPr lang="cs-CZ" dirty="0" smtClean="0"/>
              <a:t>jsou </a:t>
            </a:r>
            <a:r>
              <a:rPr lang="cs-CZ" dirty="0"/>
              <a:t>závislé na délce </a:t>
            </a:r>
            <a:r>
              <a:rPr lang="cs-CZ" dirty="0" smtClean="0"/>
              <a:t>řetězce.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/>
              <a:t>rostoucím </a:t>
            </a:r>
            <a:r>
              <a:rPr lang="cs-CZ" dirty="0" smtClean="0"/>
              <a:t>počtem </a:t>
            </a:r>
            <a:r>
              <a:rPr lang="cs-CZ" dirty="0"/>
              <a:t>uhlíkových atomu </a:t>
            </a:r>
            <a:r>
              <a:rPr lang="cs-CZ" dirty="0" smtClean="0"/>
              <a:t>klesá rozpustnost </a:t>
            </a:r>
            <a:r>
              <a:rPr lang="cs-CZ" dirty="0"/>
              <a:t>ve </a:t>
            </a:r>
            <a:r>
              <a:rPr lang="cs-CZ" dirty="0" smtClean="0"/>
              <a:t>vodě.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eploty </a:t>
            </a:r>
            <a:r>
              <a:rPr lang="cs-CZ" dirty="0"/>
              <a:t>varu karboxylových kyselin jsou </a:t>
            </a:r>
            <a:r>
              <a:rPr lang="cs-CZ" dirty="0" smtClean="0"/>
              <a:t>vysoké.</a:t>
            </a:r>
          </a:p>
          <a:p>
            <a:endParaRPr lang="cs-CZ" dirty="0" smtClean="0"/>
          </a:p>
          <a:p>
            <a:r>
              <a:rPr lang="cs-CZ" dirty="0"/>
              <a:t>Velké množství </a:t>
            </a:r>
            <a:r>
              <a:rPr lang="cs-CZ" dirty="0" smtClean="0"/>
              <a:t>má využití </a:t>
            </a:r>
            <a:r>
              <a:rPr lang="cs-CZ" dirty="0"/>
              <a:t>v </a:t>
            </a:r>
            <a:r>
              <a:rPr lang="cs-CZ" dirty="0" smtClean="0"/>
              <a:t>potravinářství, výrobě léčiv a textilním průmyslu.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651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89235"/>
            <a:ext cx="660207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Kyselina mravenčí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Kyselina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methanová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  <a:p>
            <a:pPr>
              <a:spcBef>
                <a:spcPts val="1200"/>
              </a:spcBef>
            </a:pPr>
            <a:r>
              <a:rPr lang="cs-CZ" dirty="0"/>
              <a:t>V</a:t>
            </a:r>
            <a:r>
              <a:rPr lang="pt-BR" dirty="0" smtClean="0"/>
              <a:t>yskytuje </a:t>
            </a:r>
            <a:r>
              <a:rPr lang="cs-CZ" dirty="0" smtClean="0"/>
              <a:t>se </a:t>
            </a:r>
            <a:r>
              <a:rPr lang="pt-BR" dirty="0" smtClean="0"/>
              <a:t>v t</a:t>
            </a:r>
            <a:r>
              <a:rPr lang="cs-CZ" dirty="0" smtClean="0"/>
              <a:t>ě</a:t>
            </a:r>
            <a:r>
              <a:rPr lang="pt-BR" dirty="0" smtClean="0"/>
              <a:t>lech</a:t>
            </a:r>
            <a:r>
              <a:rPr lang="cs-CZ" dirty="0" smtClean="0"/>
              <a:t> mravenců </a:t>
            </a:r>
            <a:r>
              <a:rPr lang="cs-CZ" dirty="0"/>
              <a:t>nebo žahavých chlupech </a:t>
            </a:r>
            <a:r>
              <a:rPr lang="cs-CZ" dirty="0" smtClean="0"/>
              <a:t>kopřiv</a:t>
            </a:r>
            <a:r>
              <a:rPr lang="cs-CZ" dirty="0"/>
              <a:t>. </a:t>
            </a: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Průmyslově </a:t>
            </a:r>
            <a:r>
              <a:rPr lang="cs-CZ" dirty="0"/>
              <a:t>se vyrábí oxidací </a:t>
            </a:r>
            <a:r>
              <a:rPr lang="cs-CZ" dirty="0" err="1" smtClean="0"/>
              <a:t>methanolu</a:t>
            </a:r>
            <a:r>
              <a:rPr lang="cs-CZ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Má konzervační účinky, proto </a:t>
            </a:r>
            <a:r>
              <a:rPr lang="cs-CZ" dirty="0"/>
              <a:t>se používá k dezinfekci a v </a:t>
            </a:r>
            <a:r>
              <a:rPr lang="cs-CZ" dirty="0" smtClean="0"/>
              <a:t>konzervárenství.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U mravenců působí také jako </a:t>
            </a:r>
            <a:r>
              <a:rPr lang="cs-CZ" b="1" dirty="0" smtClean="0"/>
              <a:t>feromon.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Víš, co je to feromon?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47056"/>
            <a:ext cx="1916213" cy="4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58" b="96816" l="6500" r="97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154"/>
          <a:stretch/>
        </p:blipFill>
        <p:spPr bwMode="auto">
          <a:xfrm>
            <a:off x="6372200" y="404664"/>
            <a:ext cx="2470930" cy="1967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73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1" t="6515" r="9856" b="4452"/>
          <a:stretch/>
        </p:blipFill>
        <p:spPr bwMode="auto">
          <a:xfrm>
            <a:off x="6599625" y="3712218"/>
            <a:ext cx="2019631" cy="2952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6787123" cy="1143000"/>
          </a:xfrm>
        </p:spPr>
        <p:txBody>
          <a:bodyPr/>
          <a:lstStyle/>
          <a:p>
            <a:r>
              <a:rPr lang="cs-CZ" dirty="0" smtClean="0"/>
              <a:t>Kyselina octová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/>
          <a:lstStyle/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Kyselina ethanová</a:t>
            </a:r>
          </a:p>
          <a:p>
            <a:endParaRPr lang="cs-CZ" dirty="0"/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Říká vám něco tato kyselina?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 domácnosti se používá 8% roztok=ocet.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 potravinářství se vyrábí kvašením </a:t>
            </a:r>
            <a:r>
              <a:rPr lang="cs-CZ" dirty="0" err="1" smtClean="0"/>
              <a:t>ethanolu</a:t>
            </a:r>
            <a:r>
              <a:rPr lang="cs-CZ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Je slabší kyselina </a:t>
            </a:r>
            <a:r>
              <a:rPr lang="cs-CZ" dirty="0"/>
              <a:t>než </a:t>
            </a:r>
            <a:r>
              <a:rPr lang="cs-CZ" dirty="0" smtClean="0"/>
              <a:t>   		    kyselina mravenčí.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06446"/>
            <a:ext cx="2456299" cy="598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21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/>
              <a:t>Prezentace slouží k výkladu nové látky.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Nejprve vysvětlíme příbuznost s alkoholy </a:t>
            </a:r>
            <a:r>
              <a:rPr lang="cs-CZ" dirty="0"/>
              <a:t>a </a:t>
            </a:r>
            <a:r>
              <a:rPr lang="cs-CZ" dirty="0" smtClean="0"/>
              <a:t>aldehydy.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Ukážeme funkční skupinu.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Na příkladech vysvětlíme názvosloví.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Uvedeme některé společné vlastnosti.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Vyjmenujeme některé zástupce, jejich vzorec, triviální název, výrobu a použití.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59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200" dirty="0" smtClean="0"/>
              <a:t>Kliparty Office [online]. 2011 [cit. 2012-03-01]. Dostupné z www: </a:t>
            </a:r>
            <a:r>
              <a:rPr lang="cs-CZ" sz="2200" dirty="0" smtClean="0">
                <a:hlinkClick r:id="rId2"/>
              </a:rPr>
              <a:t>http://office.microsoft.com/cs-cz/</a:t>
            </a:r>
            <a:endParaRPr lang="cs-CZ" sz="2200" dirty="0" smtClean="0"/>
          </a:p>
          <a:p>
            <a:endParaRPr lang="cs-CZ" sz="2200" dirty="0" smtClean="0"/>
          </a:p>
          <a:p>
            <a:pPr marL="182880" indent="0">
              <a:buNone/>
            </a:pPr>
            <a:r>
              <a:rPr lang="cs-CZ" sz="2200" dirty="0" smtClean="0"/>
              <a:t>Uvedené zdroje [cit. 2012-03-01]. Dostupné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</a:t>
            </a:r>
            <a:endParaRPr lang="cs-CZ" sz="2200" dirty="0"/>
          </a:p>
          <a:p>
            <a:r>
              <a:rPr lang="cs-CZ" sz="2200" dirty="0"/>
              <a:t>Rainer </a:t>
            </a:r>
            <a:r>
              <a:rPr lang="cs-CZ" sz="2200" dirty="0" err="1" smtClean="0"/>
              <a:t>Zenz</a:t>
            </a:r>
            <a:r>
              <a:rPr lang="cs-CZ" sz="2200" dirty="0" smtClean="0"/>
              <a:t>, </a:t>
            </a:r>
            <a:r>
              <a:rPr lang="cs-CZ" sz="2200" dirty="0" smtClean="0">
                <a:hlinkClick r:id="rId3"/>
              </a:rPr>
              <a:t>http</a:t>
            </a:r>
            <a:r>
              <a:rPr lang="cs-CZ" sz="2200" dirty="0">
                <a:hlinkClick r:id="rId3"/>
              </a:rPr>
              <a:t>://commons.wikimedia.org/wiki/File:Essig-1.jpg</a:t>
            </a:r>
            <a:endParaRPr lang="cs-CZ" sz="2200" dirty="0"/>
          </a:p>
          <a:p>
            <a:pPr marL="182880" indent="0">
              <a:buNone/>
            </a:pPr>
            <a:endParaRPr lang="cs-CZ" sz="2200" dirty="0" smtClean="0"/>
          </a:p>
          <a:p>
            <a:pPr marL="182880" indent="0">
              <a:buNone/>
            </a:pPr>
            <a:r>
              <a:rPr lang="cs-CZ" sz="2200" dirty="0" smtClean="0"/>
              <a:t>Uvedené </a:t>
            </a:r>
            <a:r>
              <a:rPr lang="cs-CZ" sz="2200" dirty="0"/>
              <a:t>zdroje [cit. </a:t>
            </a:r>
            <a:r>
              <a:rPr lang="cs-CZ" sz="2200" dirty="0" smtClean="0"/>
              <a:t>2012-03-01</a:t>
            </a:r>
            <a:r>
              <a:rPr lang="cs-CZ" sz="2200" dirty="0"/>
              <a:t>]. Dostupné pod licencí </a:t>
            </a:r>
            <a:r>
              <a:rPr lang="cs-CZ" sz="2200" dirty="0" err="1"/>
              <a:t>W</a:t>
            </a:r>
            <a:r>
              <a:rPr lang="cs-CZ" sz="2200" dirty="0" err="1" smtClean="0"/>
              <a:t>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</a:t>
            </a:r>
            <a:r>
              <a:rPr lang="cs-CZ" sz="2200" dirty="0"/>
              <a:t>na WWW:</a:t>
            </a:r>
          </a:p>
          <a:p>
            <a:r>
              <a:rPr lang="cs-CZ" sz="2200" dirty="0" smtClean="0"/>
              <a:t>Fir0002, </a:t>
            </a:r>
            <a:r>
              <a:rPr lang="cs-CZ" sz="2200" dirty="0" smtClean="0">
                <a:hlinkClick r:id="rId4"/>
              </a:rPr>
              <a:t>http</a:t>
            </a:r>
            <a:r>
              <a:rPr lang="cs-CZ" sz="2200" dirty="0">
                <a:hlinkClick r:id="rId4"/>
              </a:rPr>
              <a:t>://</a:t>
            </a:r>
            <a:r>
              <a:rPr lang="cs-CZ" sz="2200" dirty="0" smtClean="0">
                <a:hlinkClick r:id="rId4"/>
              </a:rPr>
              <a:t>commons.wikimedia.org/wiki/File:Meat_eater_ant_feeding_on_honey02.jpg</a:t>
            </a:r>
            <a:endParaRPr lang="cs-CZ" sz="2200" dirty="0" smtClean="0"/>
          </a:p>
          <a:p>
            <a:endParaRPr lang="cs-CZ" sz="2200" dirty="0"/>
          </a:p>
          <a:p>
            <a:pPr marL="18288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18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277</TotalTime>
  <Words>316</Words>
  <Application>Microsoft Office PowerPoint</Application>
  <PresentationFormat>Předvádění na obrazovce (4:3)</PresentationFormat>
  <Paragraphs>77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Carnival</vt:lpstr>
      <vt:lpstr>ChemSketch</vt:lpstr>
      <vt:lpstr>Prezentace aplikace PowerPoint</vt:lpstr>
      <vt:lpstr>Prezentace aplikace PowerPoint</vt:lpstr>
      <vt:lpstr>KARBOXYLOVÉ KYSELINY</vt:lpstr>
      <vt:lpstr>Názvosloví</vt:lpstr>
      <vt:lpstr>Vlastnosti</vt:lpstr>
      <vt:lpstr>Kyselina mravenčí</vt:lpstr>
      <vt:lpstr>Kyselina octová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40</cp:revision>
  <dcterms:created xsi:type="dcterms:W3CDTF">2012-03-01T07:12:35Z</dcterms:created>
  <dcterms:modified xsi:type="dcterms:W3CDTF">2012-06-16T15:48:26Z</dcterms:modified>
</cp:coreProperties>
</file>