
<file path=[Content_Types].xml><?xml version="1.0" encoding="utf-8"?>
<Types xmlns="http://schemas.openxmlformats.org/package/2006/content-types">
  <Default Extension="png" ContentType="image/png"/>
  <Default Extension="jpeg" ContentType="image/jpeg"/>
  <Default Extension="emf" ContentType="image/x-emf"/>
  <Default Extension="wmf" ContentType="image/x-wmf"/>
  <Default Extension="rels" ContentType="application/vnd.openxmlformats-package.relationships+xml"/>
  <Default Extension="xml" ContentType="application/xml"/>
  <Default Extension="wdp" ContentType="image/vnd.ms-photo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6" r:id="rId1"/>
  </p:sldMasterIdLst>
  <p:sldIdLst>
    <p:sldId id="257" r:id="rId2"/>
    <p:sldId id="267" r:id="rId3"/>
    <p:sldId id="268" r:id="rId4"/>
    <p:sldId id="269" r:id="rId5"/>
    <p:sldId id="270" r:id="rId6"/>
    <p:sldId id="271" r:id="rId7"/>
    <p:sldId id="266" r:id="rId8"/>
    <p:sldId id="265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0" d="100"/>
          <a:sy n="70" d="100"/>
        </p:scale>
        <p:origin x="-516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ectangle 20"/>
          <p:cNvSpPr>
            <a:spLocks noGrp="1"/>
          </p:cNvSpPr>
          <p:nvPr>
            <p:ph type="ctrTitle"/>
          </p:nvPr>
        </p:nvSpPr>
        <p:spPr>
          <a:xfrm>
            <a:off x="722376" y="2688336"/>
            <a:ext cx="7772400" cy="3108960"/>
          </a:xfrm>
        </p:spPr>
        <p:txBody>
          <a:bodyPr anchor="t" anchorCtr="0">
            <a:noAutofit/>
          </a:bodyPr>
          <a:lstStyle>
            <a:lvl1pPr algn="ctr">
              <a:defRPr lang="en-US" sz="6200" b="1" cap="none" spc="0" dirty="0" smtClean="0">
                <a:ln w="1905"/>
                <a:gradFill>
                  <a:gsLst>
                    <a:gs pos="0">
                      <a:schemeClr val="tx2">
                        <a:shade val="30000"/>
                        <a:satMod val="255000"/>
                      </a:schemeClr>
                    </a:gs>
                    <a:gs pos="58000">
                      <a:schemeClr val="tx2">
                        <a:tint val="90000"/>
                        <a:satMod val="300000"/>
                      </a:schemeClr>
                    </a:gs>
                    <a:gs pos="100000">
                      <a:schemeClr val="tx2">
                        <a:tint val="80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24" name="Rectangle 26"/>
          <p:cNvSpPr>
            <a:spLocks noGrp="1"/>
          </p:cNvSpPr>
          <p:nvPr>
            <p:ph type="subTitle" idx="1"/>
          </p:nvPr>
        </p:nvSpPr>
        <p:spPr>
          <a:xfrm>
            <a:off x="722376" y="1133856"/>
            <a:ext cx="7772400" cy="1508760"/>
          </a:xfrm>
        </p:spPr>
        <p:txBody>
          <a:bodyPr anchor="b">
            <a:normAutofit/>
          </a:bodyPr>
          <a:lstStyle>
            <a:lvl1pPr marL="0" indent="0" algn="ctr">
              <a:buNone/>
              <a:defRPr lang="en-US" sz="2200" b="0">
                <a:solidFill>
                  <a:schemeClr val="tx2">
                    <a:shade val="55000"/>
                  </a:schemeClr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18" name="Rectangle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lang="en-US" smtClean="0"/>
            </a:lvl1pPr>
          </a:lstStyle>
          <a:p>
            <a:fld id="{FD4933A0-F97E-4AB1-8C64-D353628F106F}" type="datetimeFigureOut">
              <a:rPr lang="cs-CZ" smtClean="0"/>
              <a:pPr/>
              <a:t>16.6.2012</a:t>
            </a:fld>
            <a:endParaRPr lang="cs-CZ"/>
          </a:p>
        </p:txBody>
      </p:sp>
      <p:sp>
        <p:nvSpPr>
          <p:cNvPr id="9" name="Rectangle 1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 lang="en-US" smtClean="0"/>
            </a:lvl1pPr>
          </a:lstStyle>
          <a:p>
            <a:fld id="{3531A4B5-1BB0-44B5-AC4B-FCD7752251F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5" name="Rectangle 27"/>
          <p:cNvSpPr>
            <a:spLocks noGrp="1"/>
          </p:cNvSpPr>
          <p:nvPr>
            <p:ph type="ftr" sz="quarter" idx="12"/>
          </p:nvPr>
        </p:nvSpPr>
        <p:spPr/>
        <p:txBody>
          <a:bodyPr/>
          <a:lstStyle>
            <a:lvl1pPr>
              <a:defRPr lang="en-US" smtClean="0"/>
            </a:lvl1pPr>
          </a:lstStyle>
          <a:p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4933A0-F97E-4AB1-8C64-D353628F106F}" type="datetimeFigureOut">
              <a:rPr lang="cs-CZ" smtClean="0"/>
              <a:pPr/>
              <a:t>16.6.2012</a:t>
            </a:fld>
            <a:endParaRPr lang="cs-CZ"/>
          </a:p>
        </p:txBody>
      </p:sp>
      <p:sp>
        <p:nvSpPr>
          <p:cNvPr id="5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31A4B5-1BB0-44B5-AC4B-FCD7752251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ounded Rectangle 7"/>
          <p:cNvSpPr/>
          <p:nvPr/>
        </p:nvSpPr>
        <p:spPr>
          <a:xfrm>
            <a:off x="690563" y="491696"/>
            <a:ext cx="7762875" cy="5874608"/>
          </a:xfrm>
          <a:prstGeom prst="roundRect">
            <a:avLst>
              <a:gd name="adj" fmla="val 2238"/>
            </a:avLst>
          </a:prstGeom>
          <a:gradFill rotWithShape="1">
            <a:gsLst>
              <a:gs pos="0">
                <a:schemeClr val="bg1">
                  <a:satMod val="300000"/>
                  <a:alpha val="50000"/>
                </a:schemeClr>
              </a:gs>
              <a:gs pos="35000">
                <a:schemeClr val="bg1">
                  <a:satMod val="300000"/>
                  <a:alpha val="87000"/>
                </a:schemeClr>
              </a:gs>
              <a:gs pos="50000">
                <a:schemeClr val="bg1">
                  <a:satMod val="300000"/>
                  <a:alpha val="92000"/>
                </a:schemeClr>
              </a:gs>
              <a:gs pos="60000">
                <a:schemeClr val="bg1">
                  <a:satMod val="300000"/>
                  <a:alpha val="89000"/>
                </a:schemeClr>
              </a:gs>
              <a:gs pos="100000">
                <a:schemeClr val="bg1">
                  <a:satMod val="300000"/>
                  <a:alpha val="55000"/>
                </a:schemeClr>
              </a:gs>
            </a:gsLst>
            <a:lin ang="5400000" scaled="1"/>
          </a:gradFill>
          <a:ln>
            <a:noFill/>
          </a:ln>
          <a:effectLst>
            <a:outerShdw blurRad="63500" dist="45720" dir="5400000" algn="t" rotWithShape="0">
              <a:schemeClr val="bg2">
                <a:shade val="30000"/>
                <a:satMod val="250000"/>
                <a:alpha val="90000"/>
              </a:scheme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7500000"/>
            </a:lightRig>
          </a:scene3d>
          <a:sp3d contourW="6350" prstMaterial="powder">
            <a:bevelT w="50800" h="63500"/>
            <a:contourClr>
              <a:schemeClr val="bg2">
                <a:shade val="90000"/>
                <a:lumMod val="55000"/>
              </a:schemeClr>
            </a:contourClr>
          </a:sp3d>
        </p:spPr>
        <p:txBody>
          <a:bodyPr rtlCol="0" anchor="ctr"/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0" cap="none" spc="0" normalizeH="0" baseline="0" noProof="0">
              <a:ln>
                <a:noFill/>
              </a:ln>
              <a:solidFill>
                <a:sysClr val="window" lastClr="FFFFFF"/>
              </a:solidFill>
              <a:effectLst/>
              <a:uLnTx/>
              <a:uFillTx/>
              <a:latin typeface="Corbel"/>
              <a:ea typeface="+mn-ea"/>
              <a:cs typeface="+mn-cs"/>
            </a:endParaRPr>
          </a:p>
        </p:txBody>
      </p:sp>
      <p:sp>
        <p:nvSpPr>
          <p:cNvPr id="2" name="Rectangle 2"/>
          <p:cNvSpPr>
            <a:spLocks noGrp="1"/>
          </p:cNvSpPr>
          <p:nvPr>
            <p:ph type="title"/>
          </p:nvPr>
        </p:nvSpPr>
        <p:spPr>
          <a:xfrm>
            <a:off x="777240" y="795996"/>
            <a:ext cx="7589520" cy="3112843"/>
          </a:xfrm>
        </p:spPr>
        <p:txBody>
          <a:bodyPr anchor="b">
            <a:normAutofit/>
          </a:bodyPr>
          <a:lstStyle>
            <a:lvl1pPr algn="ctr">
              <a:buNone/>
              <a:defRPr lang="en-US" sz="6200" b="1" cap="none" spc="0" dirty="0">
                <a:ln w="1905"/>
                <a:gradFill>
                  <a:gsLst>
                    <a:gs pos="0">
                      <a:schemeClr val="tx2">
                        <a:shade val="30000"/>
                        <a:satMod val="255000"/>
                      </a:schemeClr>
                    </a:gs>
                    <a:gs pos="58000">
                      <a:schemeClr val="tx2">
                        <a:tint val="90000"/>
                        <a:satMod val="300000"/>
                      </a:schemeClr>
                    </a:gs>
                    <a:gs pos="100000">
                      <a:schemeClr val="tx2">
                        <a:tint val="80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Rectangle 3"/>
          <p:cNvSpPr>
            <a:spLocks noGrp="1"/>
          </p:cNvSpPr>
          <p:nvPr>
            <p:ph type="body" idx="1"/>
          </p:nvPr>
        </p:nvSpPr>
        <p:spPr>
          <a:xfrm>
            <a:off x="777240" y="3948552"/>
            <a:ext cx="7589520" cy="1509712"/>
          </a:xfrm>
        </p:spPr>
        <p:txBody>
          <a:bodyPr anchor="t">
            <a:normAutofit/>
          </a:bodyPr>
          <a:lstStyle>
            <a:lvl1pPr indent="0" algn="ctr">
              <a:buNone/>
              <a:defRPr lang="en-US" sz="2200" b="0" smtClean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4"/>
          <p:cNvSpPr>
            <a:spLocks noGrp="1"/>
          </p:cNvSpPr>
          <p:nvPr>
            <p:ph type="dt" sz="half" idx="10"/>
          </p:nvPr>
        </p:nvSpPr>
        <p:spPr>
          <a:xfrm>
            <a:off x="762000" y="5958840"/>
            <a:ext cx="2133600" cy="365760"/>
          </a:xfrm>
        </p:spPr>
        <p:txBody>
          <a:bodyPr/>
          <a:lstStyle/>
          <a:p>
            <a:fld id="{FD4933A0-F97E-4AB1-8C64-D353628F106F}" type="datetimeFigureOut">
              <a:rPr lang="cs-CZ" smtClean="0"/>
              <a:pPr/>
              <a:t>16.6.2012</a:t>
            </a:fld>
            <a:endParaRPr lang="cs-CZ"/>
          </a:p>
        </p:txBody>
      </p:sp>
      <p:sp>
        <p:nvSpPr>
          <p:cNvPr id="5" name="Rectangle 5"/>
          <p:cNvSpPr>
            <a:spLocks noGrp="1"/>
          </p:cNvSpPr>
          <p:nvPr>
            <p:ph type="ftr" sz="quarter" idx="11"/>
          </p:nvPr>
        </p:nvSpPr>
        <p:spPr>
          <a:xfrm>
            <a:off x="3124200" y="5958840"/>
            <a:ext cx="2895600" cy="365760"/>
          </a:xfrm>
        </p:spPr>
        <p:txBody>
          <a:bodyPr/>
          <a:lstStyle/>
          <a:p>
            <a:endParaRPr lang="cs-CZ"/>
          </a:p>
        </p:txBody>
      </p:sp>
      <p:sp>
        <p:nvSpPr>
          <p:cNvPr id="6" name="Rectangle 6"/>
          <p:cNvSpPr>
            <a:spLocks noGrp="1"/>
          </p:cNvSpPr>
          <p:nvPr>
            <p:ph type="sldNum" sz="quarter" idx="12"/>
          </p:nvPr>
        </p:nvSpPr>
        <p:spPr>
          <a:xfrm>
            <a:off x="6248400" y="5958840"/>
            <a:ext cx="2133600" cy="365760"/>
          </a:xfrm>
        </p:spPr>
        <p:txBody>
          <a:bodyPr/>
          <a:lstStyle/>
          <a:p>
            <a:fld id="{3531A4B5-1BB0-44B5-AC4B-FCD7752251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Rectangle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4933A0-F97E-4AB1-8C64-D353628F106F}" type="datetimeFigureOut">
              <a:rPr lang="cs-CZ" smtClean="0"/>
              <a:pPr/>
              <a:t>16.6.2012</a:t>
            </a:fld>
            <a:endParaRPr lang="cs-CZ"/>
          </a:p>
        </p:txBody>
      </p:sp>
      <p:sp>
        <p:nvSpPr>
          <p:cNvPr id="6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31A4B5-1BB0-44B5-AC4B-FCD7752251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>
          <a:xfrm rot="16200000">
            <a:off x="-1965960" y="2785402"/>
            <a:ext cx="5760720" cy="914400"/>
          </a:xfrm>
        </p:spPr>
        <p:txBody>
          <a:bodyPr lIns="91440" rIns="91440" anchor="ctr">
            <a:noAutofit/>
          </a:bodyPr>
          <a:lstStyle>
            <a:lvl1pPr algn="ctr">
              <a:defRPr sz="35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Rectangle 2"/>
          <p:cNvSpPr>
            <a:spLocks noGrp="1"/>
          </p:cNvSpPr>
          <p:nvPr>
            <p:ph type="body" idx="1"/>
          </p:nvPr>
        </p:nvSpPr>
        <p:spPr>
          <a:xfrm>
            <a:off x="1600200" y="547468"/>
            <a:ext cx="3383280" cy="639762"/>
          </a:xfrm>
          <a:prstGeom prst="roundRect">
            <a:avLst>
              <a:gd name="adj" fmla="val 6772"/>
            </a:avLst>
          </a:prstGeom>
          <a:solidFill>
            <a:schemeClr val="bg1">
              <a:alpha val="55000"/>
            </a:schemeClr>
          </a:solidFill>
          <a:ln w="12700">
            <a:solidFill>
              <a:schemeClr val="bg1"/>
            </a:solidFill>
          </a:ln>
        </p:spPr>
        <p:txBody>
          <a:bodyPr lIns="91440" tIns="91440" rIns="91440" bIns="91440" anchor="ctr">
            <a:noAutofit/>
          </a:bodyPr>
          <a:lstStyle>
            <a:lvl1pPr marL="0" indent="0" algn="l">
              <a:buNone/>
              <a:defRPr sz="1600" b="1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3"/>
          <p:cNvSpPr>
            <a:spLocks noGrp="1"/>
          </p:cNvSpPr>
          <p:nvPr>
            <p:ph sz="half" idx="2"/>
          </p:nvPr>
        </p:nvSpPr>
        <p:spPr>
          <a:xfrm>
            <a:off x="1600200" y="1322362"/>
            <a:ext cx="3383280" cy="4800600"/>
          </a:xfrm>
        </p:spPr>
        <p:txBody>
          <a:bodyPr/>
          <a:lstStyle>
            <a:lvl1pPr>
              <a:defRPr sz="2000"/>
            </a:lvl1pPr>
            <a:lvl2pPr>
              <a:defRPr sz="19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Rectangle 4"/>
          <p:cNvSpPr>
            <a:spLocks noGrp="1"/>
          </p:cNvSpPr>
          <p:nvPr>
            <p:ph type="body" sz="quarter" idx="3"/>
          </p:nvPr>
        </p:nvSpPr>
        <p:spPr>
          <a:xfrm>
            <a:off x="5128846" y="547468"/>
            <a:ext cx="3383280" cy="639762"/>
          </a:xfrm>
          <a:prstGeom prst="roundRect">
            <a:avLst>
              <a:gd name="adj" fmla="val 5673"/>
            </a:avLst>
          </a:prstGeom>
          <a:solidFill>
            <a:schemeClr val="bg1">
              <a:alpha val="55000"/>
            </a:schemeClr>
          </a:solidFill>
          <a:ln w="12700">
            <a:solidFill>
              <a:schemeClr val="bg1"/>
            </a:solidFill>
          </a:ln>
        </p:spPr>
        <p:txBody>
          <a:bodyPr lIns="91440" tIns="91440" rIns="91440" bIns="91440" anchor="ctr">
            <a:noAutofit/>
          </a:bodyPr>
          <a:lstStyle>
            <a:lvl1pPr marL="0" indent="0" algn="l">
              <a:buNone/>
              <a:defRPr sz="1600" b="1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Rectangle 5"/>
          <p:cNvSpPr>
            <a:spLocks noGrp="1"/>
          </p:cNvSpPr>
          <p:nvPr>
            <p:ph sz="quarter" idx="4"/>
          </p:nvPr>
        </p:nvSpPr>
        <p:spPr>
          <a:xfrm>
            <a:off x="5128846" y="1322362"/>
            <a:ext cx="3383280" cy="4800600"/>
          </a:xfrm>
        </p:spPr>
        <p:txBody>
          <a:bodyPr/>
          <a:lstStyle>
            <a:lvl1pPr>
              <a:defRPr sz="2000"/>
            </a:lvl1pPr>
            <a:lvl2pPr>
              <a:defRPr sz="19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Rectangle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4933A0-F97E-4AB1-8C64-D353628F106F}" type="datetimeFigureOut">
              <a:rPr lang="cs-CZ" smtClean="0"/>
              <a:pPr/>
              <a:t>16.6.2012</a:t>
            </a:fld>
            <a:endParaRPr lang="cs-CZ"/>
          </a:p>
        </p:txBody>
      </p:sp>
      <p:sp>
        <p:nvSpPr>
          <p:cNvPr id="8" name="Rectangle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Rectangle 8"/>
          <p:cNvSpPr>
            <a:spLocks noGrp="1"/>
          </p:cNvSpPr>
          <p:nvPr>
            <p:ph type="sldNum" sz="quarter" idx="12"/>
          </p:nvPr>
        </p:nvSpPr>
        <p:spPr>
          <a:xfrm>
            <a:off x="6553200" y="6214404"/>
            <a:ext cx="2133600" cy="365760"/>
          </a:xfrm>
        </p:spPr>
        <p:txBody>
          <a:bodyPr/>
          <a:lstStyle/>
          <a:p>
            <a:fld id="{3531A4B5-1BB0-44B5-AC4B-FCD7752251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lang="en-US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4933A0-F97E-4AB1-8C64-D353628F106F}" type="datetimeFigureOut">
              <a:rPr lang="cs-CZ" smtClean="0"/>
              <a:pPr/>
              <a:t>16.6.2012</a:t>
            </a:fld>
            <a:endParaRPr lang="cs-CZ"/>
          </a:p>
        </p:txBody>
      </p:sp>
      <p:sp>
        <p:nvSpPr>
          <p:cNvPr id="4" name="Rectangle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Rectangle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31A4B5-1BB0-44B5-AC4B-FCD7752251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4933A0-F97E-4AB1-8C64-D353628F106F}" type="datetimeFigureOut">
              <a:rPr lang="cs-CZ" smtClean="0"/>
              <a:pPr/>
              <a:t>16.6.2012</a:t>
            </a:fld>
            <a:endParaRPr lang="cs-CZ"/>
          </a:p>
        </p:txBody>
      </p:sp>
      <p:sp>
        <p:nvSpPr>
          <p:cNvPr id="3" name="Rectangle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Rectangle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31A4B5-1BB0-44B5-AC4B-FCD7752251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>
          <a:xfrm rot="16200000">
            <a:off x="-1828801" y="2888565"/>
            <a:ext cx="5486400" cy="914400"/>
          </a:xfrm>
        </p:spPr>
        <p:txBody>
          <a:bodyPr anchor="b">
            <a:normAutofit/>
            <a:scene3d>
              <a:camera prst="orthographicFront"/>
              <a:lightRig rig="soft" dir="t">
                <a:rot lat="0" lon="0" rev="2100000"/>
              </a:lightRig>
            </a:scene3d>
            <a:sp3d prstMaterial="matte"/>
          </a:bodyPr>
          <a:lstStyle>
            <a:lvl1pPr algn="l">
              <a:defRPr sz="2800" b="1">
                <a:solidFill>
                  <a:schemeClr val="tx2"/>
                </a:solidFill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Rectangle 2"/>
          <p:cNvSpPr>
            <a:spLocks noGrp="1"/>
          </p:cNvSpPr>
          <p:nvPr>
            <p:ph idx="1"/>
          </p:nvPr>
        </p:nvSpPr>
        <p:spPr>
          <a:xfrm>
            <a:off x="2590800" y="602566"/>
            <a:ext cx="5943600" cy="54864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Rectangle 3"/>
          <p:cNvSpPr>
            <a:spLocks noGrp="1"/>
          </p:cNvSpPr>
          <p:nvPr>
            <p:ph type="body" sz="half" idx="2"/>
          </p:nvPr>
        </p:nvSpPr>
        <p:spPr>
          <a:xfrm rot="16200000">
            <a:off x="-859303" y="2888566"/>
            <a:ext cx="5486400" cy="914400"/>
          </a:xfrm>
        </p:spPr>
        <p:txBody>
          <a:bodyPr lIns="91440" rIns="91440"/>
          <a:lstStyle>
            <a:lvl1pPr marL="0" indent="0" algn="l">
              <a:buNone/>
              <a:defRPr sz="1400">
                <a:solidFill>
                  <a:schemeClr val="tx1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4933A0-F97E-4AB1-8C64-D353628F106F}" type="datetimeFigureOut">
              <a:rPr lang="cs-CZ" smtClean="0"/>
              <a:pPr/>
              <a:t>16.6.2012</a:t>
            </a:fld>
            <a:endParaRPr lang="cs-CZ"/>
          </a:p>
        </p:txBody>
      </p:sp>
      <p:sp>
        <p:nvSpPr>
          <p:cNvPr id="6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Rectangle 6"/>
          <p:cNvSpPr>
            <a:spLocks noGrp="1"/>
          </p:cNvSpPr>
          <p:nvPr>
            <p:ph type="sldNum" sz="quarter" idx="12"/>
          </p:nvPr>
        </p:nvSpPr>
        <p:spPr>
          <a:xfrm>
            <a:off x="6553200" y="6214404"/>
            <a:ext cx="2133600" cy="365760"/>
          </a:xfrm>
        </p:spPr>
        <p:txBody>
          <a:bodyPr/>
          <a:lstStyle/>
          <a:p>
            <a:fld id="{3531A4B5-1BB0-44B5-AC4B-FCD7752251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ounded Rectangle 7"/>
          <p:cNvSpPr/>
          <p:nvPr/>
        </p:nvSpPr>
        <p:spPr>
          <a:xfrm>
            <a:off x="4740812" y="794822"/>
            <a:ext cx="3960051" cy="5294376"/>
          </a:xfrm>
          <a:prstGeom prst="roundRect">
            <a:avLst>
              <a:gd name="adj" fmla="val 3541"/>
            </a:avLst>
          </a:prstGeom>
          <a:solidFill>
            <a:srgbClr val="FFFFFF">
              <a:alpha val="40000"/>
            </a:srgbClr>
          </a:solidFill>
          <a:ln w="952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Rectangle 2"/>
          <p:cNvSpPr>
            <a:spLocks noGrp="1"/>
          </p:cNvSpPr>
          <p:nvPr>
            <p:ph type="title"/>
          </p:nvPr>
        </p:nvSpPr>
        <p:spPr>
          <a:xfrm>
            <a:off x="5277728" y="3501743"/>
            <a:ext cx="3200400" cy="1143000"/>
          </a:xfrm>
        </p:spPr>
        <p:txBody>
          <a:bodyPr anchor="t">
            <a:noAutofit/>
            <a:scene3d>
              <a:camera prst="orthographicFront"/>
              <a:lightRig rig="soft" dir="t">
                <a:rot lat="0" lon="0" rev="2100000"/>
              </a:lightRig>
            </a:scene3d>
            <a:sp3d prstMaterial="matte"/>
          </a:bodyPr>
          <a:lstStyle>
            <a:lvl1pPr algn="ctr">
              <a:buNone/>
              <a:defRPr sz="2600" b="1">
                <a:solidFill>
                  <a:schemeClr val="tx2"/>
                </a:solidFill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Rectangle 3"/>
          <p:cNvSpPr>
            <a:spLocks noGrp="1"/>
          </p:cNvSpPr>
          <p:nvPr>
            <p:ph type="pic" idx="1"/>
          </p:nvPr>
        </p:nvSpPr>
        <p:spPr>
          <a:xfrm>
            <a:off x="527537" y="821202"/>
            <a:ext cx="4550899" cy="5215597"/>
          </a:xfrm>
          <a:prstGeom prst="roundRect">
            <a:avLst>
              <a:gd name="adj" fmla="val 622"/>
            </a:avLst>
          </a:prstGeom>
          <a:solidFill>
            <a:schemeClr val="bg1">
              <a:lumMod val="85000"/>
            </a:schemeClr>
          </a:solidFill>
          <a:ln w="101600">
            <a:solidFill>
              <a:srgbClr val="FFFFFF"/>
            </a:solidFill>
            <a:miter lim="800000"/>
          </a:ln>
          <a:effectLst>
            <a:outerShdw blurRad="65000" dist="25000" dir="5400000" algn="t" rotWithShape="0">
              <a:schemeClr val="bg2">
                <a:shade val="30000"/>
                <a:satMod val="250000"/>
                <a:alpha val="85000"/>
              </a:schemeClr>
            </a:outerShdw>
          </a:effectLst>
          <a:scene3d>
            <a:camera prst="orthographicFront"/>
            <a:lightRig rig="soft" dir="t">
              <a:rot lat="0" lon="0" rev="20100000"/>
            </a:lightRig>
          </a:scene3d>
          <a:sp3d contourW="3810">
            <a:bevelT w="95250" h="25400"/>
            <a:contourClr>
              <a:schemeClr val="bg2">
                <a:shade val="45000"/>
                <a:satMod val="145000"/>
              </a:schemeClr>
            </a:contourClr>
          </a:sp3d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/>
          <a:lstStyle>
            <a:lvl1pPr>
              <a:buNone/>
              <a:defRPr sz="3200">
                <a:solidFill>
                  <a:schemeClr val="tx1"/>
                </a:solidFill>
              </a:defRPr>
            </a:lvl1pPr>
          </a:lstStyle>
          <a:p>
            <a:r>
              <a:rPr lang="cs-CZ" sz="2000" smtClean="0"/>
              <a:t>Kliknutím na ikonu přidáte obrázek.</a:t>
            </a:r>
            <a:endParaRPr lang="en-US" sz="2000" dirty="0"/>
          </a:p>
        </p:txBody>
      </p:sp>
      <p:sp>
        <p:nvSpPr>
          <p:cNvPr id="4" name="Rectangle 4"/>
          <p:cNvSpPr>
            <a:spLocks noGrp="1"/>
          </p:cNvSpPr>
          <p:nvPr>
            <p:ph type="body" sz="half" idx="2"/>
          </p:nvPr>
        </p:nvSpPr>
        <p:spPr>
          <a:xfrm>
            <a:off x="5277728" y="1600200"/>
            <a:ext cx="3200400" cy="1825343"/>
          </a:xfrm>
        </p:spPr>
        <p:txBody>
          <a:bodyPr bIns="0" anchor="b">
            <a:normAutofit/>
          </a:bodyPr>
          <a:lstStyle>
            <a:lvl1pPr marL="0" marR="0" indent="0" algn="ctr">
              <a:buFontTx/>
              <a:buNone/>
              <a:defRPr sz="1300">
                <a:solidFill>
                  <a:schemeClr val="tx1">
                    <a:tint val="95000"/>
                  </a:schemeClr>
                </a:solidFill>
              </a:defRPr>
            </a:lvl1pPr>
            <a:lvl2pPr marL="460375" marR="0" indent="-112713">
              <a:buFontTx/>
              <a:buNone/>
              <a:defRPr sz="1200"/>
            </a:lvl2pPr>
            <a:lvl3pPr marL="914400" marR="0" indent="-117475">
              <a:buFontTx/>
              <a:buNone/>
              <a:defRPr sz="1000"/>
            </a:lvl3pPr>
            <a:lvl4pPr marL="1316038" marR="0" indent="-112713">
              <a:buFontTx/>
              <a:buNone/>
              <a:defRPr sz="900"/>
            </a:lvl4pPr>
            <a:lvl5pPr marL="1711325" marR="0" indent="-117475">
              <a:buFontTx/>
              <a:buNone/>
              <a:defRPr sz="9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4933A0-F97E-4AB1-8C64-D353628F106F}" type="datetimeFigureOut">
              <a:rPr lang="cs-CZ" smtClean="0"/>
              <a:pPr/>
              <a:t>16.6.2012</a:t>
            </a:fld>
            <a:endParaRPr lang="cs-CZ"/>
          </a:p>
        </p:txBody>
      </p:sp>
      <p:sp>
        <p:nvSpPr>
          <p:cNvPr id="6" name="Rectangle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Rectangle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31A4B5-1BB0-44B5-AC4B-FCD7752251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4933A0-F97E-4AB1-8C64-D353628F106F}" type="datetimeFigureOut">
              <a:rPr lang="cs-CZ" smtClean="0"/>
              <a:pPr/>
              <a:t>16.6.2012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31A4B5-1BB0-44B5-AC4B-FCD7752251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4933A0-F97E-4AB1-8C64-D353628F106F}" type="datetimeFigureOut">
              <a:rPr lang="cs-CZ" smtClean="0"/>
              <a:pPr/>
              <a:t>16.6.2012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31A4B5-1BB0-44B5-AC4B-FCD7752251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ounded Rectangle 8"/>
          <p:cNvSpPr/>
          <p:nvPr/>
        </p:nvSpPr>
        <p:spPr>
          <a:xfrm>
            <a:off x="342900" y="228600"/>
            <a:ext cx="8458200" cy="6400800"/>
          </a:xfrm>
          <a:prstGeom prst="roundRect">
            <a:avLst>
              <a:gd name="adj" fmla="val 2238"/>
            </a:avLst>
          </a:prstGeom>
          <a:gradFill rotWithShape="1">
            <a:gsLst>
              <a:gs pos="0">
                <a:schemeClr val="bg1">
                  <a:satMod val="300000"/>
                  <a:alpha val="50000"/>
                </a:schemeClr>
              </a:gs>
              <a:gs pos="35000">
                <a:schemeClr val="bg1">
                  <a:satMod val="300000"/>
                  <a:alpha val="87000"/>
                </a:schemeClr>
              </a:gs>
              <a:gs pos="50000">
                <a:schemeClr val="bg1">
                  <a:satMod val="300000"/>
                  <a:alpha val="92000"/>
                </a:schemeClr>
              </a:gs>
              <a:gs pos="60000">
                <a:schemeClr val="bg1">
                  <a:satMod val="300000"/>
                  <a:alpha val="89000"/>
                </a:schemeClr>
              </a:gs>
              <a:gs pos="100000">
                <a:schemeClr val="bg1">
                  <a:satMod val="300000"/>
                  <a:alpha val="55000"/>
                </a:schemeClr>
              </a:gs>
            </a:gsLst>
            <a:lin ang="5400000" scaled="1"/>
          </a:gradFill>
          <a:ln>
            <a:noFill/>
          </a:ln>
          <a:effectLst>
            <a:outerShdw blurRad="63500" dist="45720" dir="5400000" algn="t" rotWithShape="0">
              <a:schemeClr val="bg2">
                <a:shade val="30000"/>
                <a:satMod val="250000"/>
                <a:alpha val="90000"/>
              </a:scheme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7500000"/>
            </a:lightRig>
          </a:scene3d>
          <a:sp3d contourW="6350" prstMaterial="powder">
            <a:bevelT w="50800" h="63500"/>
            <a:contourClr>
              <a:schemeClr val="bg2">
                <a:shade val="90000"/>
                <a:lumMod val="55000"/>
              </a:schemeClr>
            </a:contourClr>
          </a:sp3d>
        </p:spPr>
        <p:txBody>
          <a:bodyPr rtlCol="0" anchor="ctr"/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0" cap="none" spc="0" normalizeH="0" baseline="0" noProof="0">
              <a:ln>
                <a:noFill/>
              </a:ln>
              <a:solidFill>
                <a:sysClr val="window" lastClr="FFFFFF"/>
              </a:solidFill>
              <a:effectLst/>
              <a:uLnTx/>
              <a:uFillTx/>
              <a:latin typeface="Corbel"/>
              <a:ea typeface="+mn-ea"/>
              <a:cs typeface="+mn-cs"/>
            </a:endParaRPr>
          </a:p>
        </p:txBody>
      </p:sp>
      <p:sp>
        <p:nvSpPr>
          <p:cNvPr id="2" name="Rectangle 10"/>
          <p:cNvSpPr>
            <a:spLocks noGrp="1"/>
          </p:cNvSpPr>
          <p:nvPr>
            <p:ph type="title"/>
          </p:nvPr>
        </p:nvSpPr>
        <p:spPr>
          <a:xfrm>
            <a:off x="457200" y="304800"/>
            <a:ext cx="8229600" cy="1143000"/>
          </a:xfrm>
          <a:prstGeom prst="rect">
            <a:avLst/>
          </a:prstGeom>
        </p:spPr>
        <p:txBody>
          <a:bodyPr anchor="b" anchorCtr="0">
            <a:normAutofit/>
            <a:scene3d>
              <a:camera prst="orthographicFront"/>
              <a:lightRig rig="soft" dir="t">
                <a:rot lat="0" lon="0" rev="2100000"/>
              </a:lightRig>
            </a:scene3d>
            <a:sp3d prstMaterial="matte"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5" name="Rectangle 11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lIns="45720" rIns="45720" anchor="t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27" name="Rectangle 22"/>
          <p:cNvSpPr>
            <a:spLocks noGrp="1"/>
          </p:cNvSpPr>
          <p:nvPr>
            <p:ph type="dt" sz="half" idx="2"/>
          </p:nvPr>
        </p:nvSpPr>
        <p:spPr>
          <a:xfrm>
            <a:off x="457200" y="6214404"/>
            <a:ext cx="2133600" cy="365760"/>
          </a:xfrm>
          <a:prstGeom prst="rect">
            <a:avLst/>
          </a:prstGeom>
        </p:spPr>
        <p:txBody>
          <a:bodyPr anchor="b" anchorCtr="0"/>
          <a:lstStyle>
            <a:lvl1pPr>
              <a:defRPr lang="en-US" sz="1000" b="0" smtClean="0">
                <a:solidFill>
                  <a:schemeClr val="tx2">
                    <a:tint val="75000"/>
                    <a:satMod val="150000"/>
                  </a:schemeClr>
                </a:solidFill>
                <a:latin typeface="+mn-lt"/>
                <a:ea typeface="+mn-lt"/>
                <a:cs typeface="+mn-lt"/>
              </a:defRPr>
            </a:lvl1pPr>
          </a:lstStyle>
          <a:p>
            <a:fld id="{FD4933A0-F97E-4AB1-8C64-D353628F106F}" type="datetimeFigureOut">
              <a:rPr lang="cs-CZ" smtClean="0"/>
              <a:pPr/>
              <a:t>16.6.2012</a:t>
            </a:fld>
            <a:endParaRPr lang="cs-CZ"/>
          </a:p>
        </p:txBody>
      </p:sp>
      <p:sp>
        <p:nvSpPr>
          <p:cNvPr id="18" name="Rectangle 18"/>
          <p:cNvSpPr>
            <a:spLocks noGrp="1"/>
          </p:cNvSpPr>
          <p:nvPr>
            <p:ph type="ftr" sz="quarter" idx="3"/>
          </p:nvPr>
        </p:nvSpPr>
        <p:spPr>
          <a:xfrm>
            <a:off x="3124200" y="6214404"/>
            <a:ext cx="2895600" cy="365760"/>
          </a:xfrm>
          <a:prstGeom prst="rect">
            <a:avLst/>
          </a:prstGeom>
        </p:spPr>
        <p:txBody>
          <a:bodyPr anchor="b" anchorCtr="0"/>
          <a:lstStyle>
            <a:lvl1pPr algn="ctr">
              <a:defRPr lang="en-US" sz="1000" b="0" smtClean="0">
                <a:solidFill>
                  <a:schemeClr val="tx2">
                    <a:tint val="75000"/>
                    <a:satMod val="150000"/>
                  </a:schemeClr>
                </a:solidFill>
                <a:latin typeface="+mn-lt"/>
                <a:ea typeface="+mn-lt"/>
                <a:cs typeface="+mn-lt"/>
              </a:defRPr>
            </a:lvl1pPr>
          </a:lstStyle>
          <a:p>
            <a:endParaRPr lang="cs-CZ"/>
          </a:p>
        </p:txBody>
      </p:sp>
      <p:sp>
        <p:nvSpPr>
          <p:cNvPr id="13" name="Rectangle 15"/>
          <p:cNvSpPr>
            <a:spLocks noGrp="1"/>
          </p:cNvSpPr>
          <p:nvPr>
            <p:ph type="sldNum" sz="quarter" idx="4"/>
          </p:nvPr>
        </p:nvSpPr>
        <p:spPr>
          <a:xfrm>
            <a:off x="6553200" y="6214404"/>
            <a:ext cx="2133600" cy="365760"/>
          </a:xfrm>
          <a:prstGeom prst="rect">
            <a:avLst/>
          </a:prstGeom>
        </p:spPr>
        <p:txBody>
          <a:bodyPr anchor="b" anchorCtr="0"/>
          <a:lstStyle>
            <a:lvl1pPr algn="r">
              <a:defRPr lang="en-US" sz="1000" b="0" smtClean="0">
                <a:solidFill>
                  <a:schemeClr val="tx2">
                    <a:tint val="75000"/>
                    <a:satMod val="150000"/>
                  </a:schemeClr>
                </a:solidFill>
                <a:latin typeface="+mn-lt"/>
                <a:ea typeface="+mn-lt"/>
                <a:cs typeface="+mn-lt"/>
              </a:defRPr>
            </a:lvl1pPr>
          </a:lstStyle>
          <a:p>
            <a:fld id="{3531A4B5-1BB0-44B5-AC4B-FCD7752251F8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txStyles>
    <p:titleStyle>
      <a:defPPr>
        <a:defRPr sz="4400">
          <a:solidFill>
            <a:schemeClr val="tx2">
              <a:shade val="80000"/>
              <a:satMod val="150000"/>
            </a:schemeClr>
          </a:solidFill>
          <a:latin typeface="+mj-lt"/>
          <a:ea typeface="+mj-ea"/>
          <a:cs typeface="+mj-cs"/>
        </a:defRPr>
      </a:defPPr>
      <a:lvl1pPr algn="ctr" eaLnBrk="1" hangingPunct="1">
        <a:buNone/>
        <a:defRPr lang="en-US" sz="5300" b="1" strike="noStrike" kern="1200" baseline="0" dirty="0" smtClean="0">
          <a:solidFill>
            <a:schemeClr val="tx2">
              <a:shade val="85000"/>
              <a:satMod val="150000"/>
            </a:schemeClr>
          </a:solidFill>
          <a:effectLst/>
          <a:latin typeface="+mj-lt"/>
          <a:ea typeface="+mj-lt"/>
          <a:cs typeface="+mj-lt"/>
        </a:defRPr>
      </a:lvl1pPr>
    </p:titleStyle>
    <p:bodyStyle>
      <a:defPPr>
        <a:defRPr>
          <a:solidFill>
            <a:schemeClr val="tx1"/>
          </a:solidFill>
          <a:latin typeface="+mn-lt"/>
          <a:ea typeface="+mn-ea"/>
          <a:cs typeface="+mn-cs"/>
        </a:defRPr>
      </a:defPPr>
      <a:lvl1pPr marL="457200" indent="-274320" algn="l" eaLnBrk="1" hangingPunct="1">
        <a:buClr>
          <a:schemeClr val="accent1"/>
        </a:buClr>
        <a:buSzPct val="80000"/>
        <a:buFont typeface="Wingdings 2" pitchFamily="18" charset="2"/>
        <a:buChar char=""/>
        <a:defRPr sz="2800">
          <a:solidFill>
            <a:schemeClr val="tx1"/>
          </a:solidFill>
          <a:latin typeface="+mn-lt"/>
          <a:ea typeface="+mn-lt"/>
          <a:cs typeface="+mn-lt"/>
        </a:defRPr>
      </a:lvl1pPr>
      <a:lvl2pPr marL="758952" indent="-228600" algn="l" eaLnBrk="1" hangingPunct="1">
        <a:buClr>
          <a:schemeClr val="accent2"/>
        </a:buClr>
        <a:buFont typeface="Wingdings 2" pitchFamily="18" charset="2"/>
        <a:buChar char=""/>
        <a:defRPr sz="2200">
          <a:solidFill>
            <a:schemeClr val="tx1"/>
          </a:solidFill>
          <a:latin typeface="+mn-lt"/>
          <a:ea typeface="+mn-lt"/>
          <a:cs typeface="+mn-lt"/>
        </a:defRPr>
      </a:lvl2pPr>
      <a:lvl3pPr marL="1033272" indent="-228600" algn="l" eaLnBrk="1" hangingPunct="1">
        <a:buClr>
          <a:schemeClr val="accent3"/>
        </a:buClr>
        <a:buFont typeface="Wingdings 2" pitchFamily="18" charset="2"/>
        <a:buChar char=""/>
        <a:defRPr sz="2000">
          <a:solidFill>
            <a:schemeClr val="tx1"/>
          </a:solidFill>
          <a:latin typeface="+mn-lt"/>
          <a:ea typeface="+mn-lt"/>
          <a:cs typeface="+mn-lt"/>
        </a:defRPr>
      </a:lvl3pPr>
      <a:lvl4pPr marL="1298448" indent="-228600" algn="l" eaLnBrk="1" hangingPunct="1">
        <a:buClr>
          <a:schemeClr val="accent4"/>
        </a:buClr>
        <a:buFont typeface="Wingdings 2" pitchFamily="18" charset="2"/>
        <a:buChar char=""/>
        <a:defRPr sz="1800">
          <a:solidFill>
            <a:schemeClr val="tx1"/>
          </a:solidFill>
          <a:latin typeface="+mn-lt"/>
          <a:ea typeface="+mn-lt"/>
          <a:cs typeface="+mn-lt"/>
        </a:defRPr>
      </a:lvl4pPr>
      <a:lvl5pPr marL="1554480" indent="-228600" algn="l" eaLnBrk="1" hangingPunct="1">
        <a:buClr>
          <a:schemeClr val="accent5"/>
        </a:buClr>
        <a:buFont typeface="Wingdings 2" pitchFamily="18" charset="2"/>
        <a:buChar char=""/>
        <a:defRPr sz="1800">
          <a:solidFill>
            <a:schemeClr val="tx1"/>
          </a:solidFill>
          <a:latin typeface="+mn-lt"/>
          <a:ea typeface="+mn-lt"/>
          <a:cs typeface="+mn-lt"/>
        </a:defRPr>
      </a:lvl5pPr>
      <a:lvl6pPr marL="1810512" indent="-228600" algn="l" eaLnBrk="1" hangingPunct="1">
        <a:buClr>
          <a:schemeClr val="accent6"/>
        </a:buClr>
        <a:buFont typeface="Wingdings 2" pitchFamily="18" charset="2"/>
        <a:buChar char=""/>
        <a:defRPr lang="en-US" sz="1600" baseline="0" smtClean="0">
          <a:latin typeface="+mn-lt"/>
        </a:defRPr>
      </a:lvl6pPr>
      <a:lvl7pPr marL="2075688" indent="-228600" algn="l" eaLnBrk="1" hangingPunct="1">
        <a:buClr>
          <a:schemeClr val="tx2"/>
        </a:buClr>
        <a:buFont typeface="Wingdings 2" pitchFamily="18" charset="2"/>
        <a:buChar char=""/>
        <a:defRPr lang="en-US" sz="1600" baseline="0" smtClean="0">
          <a:latin typeface="+mn-lt"/>
        </a:defRPr>
      </a:lvl7pPr>
      <a:lvl8pPr marL="2340864" indent="-228600" algn="l" eaLnBrk="1" hangingPunct="1">
        <a:buClr>
          <a:schemeClr val="accent2"/>
        </a:buClr>
        <a:buFont typeface="Wingdings 2" pitchFamily="18" charset="2"/>
        <a:buChar char=""/>
        <a:defRPr sz="1600" baseline="0">
          <a:latin typeface="+mn-lt"/>
        </a:defRPr>
      </a:lvl8pPr>
      <a:lvl9pPr marL="2596896" indent="-228600" algn="l" eaLnBrk="1" hangingPunct="1">
        <a:buClr>
          <a:schemeClr val="accent1"/>
        </a:buClr>
        <a:buFont typeface="Wingdings 2" pitchFamily="18" charset="2"/>
        <a:buChar char=""/>
        <a:defRPr sz="1400" baseline="0">
          <a:latin typeface="+mn-lt"/>
        </a:defRPr>
      </a:lvl9pPr>
    </p:bodyStyle>
    <p:otherStyle>
      <a:defPPr>
        <a:defRPr>
          <a:solidFill>
            <a:schemeClr val="tx1"/>
          </a:solidFill>
          <a:latin typeface="+mn-lt"/>
          <a:ea typeface="+mn-ea"/>
          <a:cs typeface="+mn-cs"/>
        </a:defRPr>
      </a:defPPr>
      <a:lvl1pPr marL="0" eaLnBrk="1" hangingPunct="1"/>
      <a:lvl2pPr marL="457200" eaLnBrk="1" hangingPunct="1"/>
      <a:lvl3pPr marL="914400" eaLnBrk="1" hangingPunct="1"/>
      <a:lvl4pPr marL="1371600" eaLnBrk="1" hangingPunct="1"/>
      <a:lvl5pPr marL="1828800" eaLnBrk="1" hangingPunct="1"/>
      <a:lvl6pPr marL="2286000" eaLnBrk="1" hangingPunct="1"/>
      <a:lvl7pPr marL="2743200" eaLnBrk="1" hangingPunct="1"/>
      <a:lvl8pPr marL="3200400" eaLnBrk="1" hangingPunct="1"/>
      <a:lvl9pPr marL="3657600" eaLnBrk="1" hangingPunct="1"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gif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emf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emf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wm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15.png"/><Relationship Id="rId3" Type="http://schemas.openxmlformats.org/officeDocument/2006/relationships/image" Target="../media/image10.jpeg"/><Relationship Id="rId7" Type="http://schemas.openxmlformats.org/officeDocument/2006/relationships/image" Target="../media/image14.jpeg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3.jpeg"/><Relationship Id="rId5" Type="http://schemas.openxmlformats.org/officeDocument/2006/relationships/image" Target="../media/image12.jpeg"/><Relationship Id="rId10" Type="http://schemas.openxmlformats.org/officeDocument/2006/relationships/image" Target="../media/image7.wmf"/><Relationship Id="rId4" Type="http://schemas.openxmlformats.org/officeDocument/2006/relationships/image" Target="../media/image11.jpeg"/><Relationship Id="rId9" Type="http://schemas.microsoft.com/office/2007/relationships/hdphoto" Target="../media/hdphoto2.wdp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hyperlink" Target="http://office.microsoft.com/cs-cz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395536" y="5661248"/>
            <a:ext cx="6947034" cy="864096"/>
          </a:xfrm>
        </p:spPr>
        <p:txBody>
          <a:bodyPr>
            <a:normAutofit/>
          </a:bodyPr>
          <a:lstStyle/>
          <a:p>
            <a:pPr marL="1608138" indent="-1608138" algn="l" defTabSz="900113"/>
            <a:r>
              <a:rPr lang="cs-CZ" dirty="0" smtClean="0">
                <a:ln>
                  <a:solidFill>
                    <a:sysClr val="windowText" lastClr="000000"/>
                  </a:solidFill>
                </a:ln>
                <a:solidFill>
                  <a:schemeClr val="tx1"/>
                </a:solidFill>
              </a:rPr>
              <a:t>ANOTACE: Materiál je určen pro žáky 9. ročníku a slouží k výkladu nového učiva.</a:t>
            </a:r>
          </a:p>
        </p:txBody>
      </p:sp>
      <p:sp>
        <p:nvSpPr>
          <p:cNvPr id="8" name="Obdélník 7"/>
          <p:cNvSpPr/>
          <p:nvPr/>
        </p:nvSpPr>
        <p:spPr>
          <a:xfrm>
            <a:off x="251520" y="1657831"/>
            <a:ext cx="8568952" cy="38164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2200" dirty="0" smtClean="0"/>
              <a:t>Název školy: ZŠ Štětí, Ostrovní 300</a:t>
            </a:r>
            <a:br>
              <a:rPr lang="cs-CZ" sz="2200" dirty="0" smtClean="0"/>
            </a:br>
            <a:r>
              <a:rPr lang="cs-CZ" sz="2200" dirty="0" smtClean="0"/>
              <a:t>Autor: Mgr. Tereza Hrabkovská</a:t>
            </a:r>
            <a:br>
              <a:rPr lang="cs-CZ" sz="2200" dirty="0" smtClean="0"/>
            </a:br>
            <a:r>
              <a:rPr lang="cs-CZ" sz="2200" dirty="0" smtClean="0"/>
              <a:t>Název materiálu: </a:t>
            </a:r>
            <a:r>
              <a:rPr lang="cs-CZ" sz="2200" dirty="0"/>
              <a:t>VY_32_INOVACE_CH.9.A.14_karboxylove_kyseliny_II</a:t>
            </a:r>
            <a:endParaRPr lang="cs-CZ" sz="2200" dirty="0" smtClean="0"/>
          </a:p>
          <a:p>
            <a:pPr algn="ctr"/>
            <a:r>
              <a:rPr lang="cs-CZ" sz="2200" dirty="0" smtClean="0"/>
              <a:t>Název: Karboxylové </a:t>
            </a:r>
            <a:r>
              <a:rPr lang="cs-CZ" sz="2200" dirty="0" smtClean="0"/>
              <a:t>kyseliny II.</a:t>
            </a:r>
            <a:r>
              <a:rPr lang="cs-CZ" sz="2200" dirty="0" smtClean="0"/>
              <a:t/>
            </a:r>
            <a:br>
              <a:rPr lang="cs-CZ" sz="2200" dirty="0" smtClean="0"/>
            </a:br>
            <a:r>
              <a:rPr lang="cs-CZ" sz="2200" dirty="0" smtClean="0"/>
              <a:t>Číslo operačního programu: CZ.1.07/1.4.00/21.1693</a:t>
            </a:r>
            <a:br>
              <a:rPr lang="cs-CZ" sz="2200" dirty="0" smtClean="0"/>
            </a:br>
            <a:r>
              <a:rPr lang="cs-CZ" sz="2200" dirty="0" smtClean="0"/>
              <a:t>Název projektu: PRIMA ŠKOLA</a:t>
            </a:r>
          </a:p>
          <a:p>
            <a:pPr algn="ctr"/>
            <a:r>
              <a:rPr lang="cs-CZ" sz="2200" dirty="0" smtClean="0"/>
              <a:t>Vzdělávací oblast/obor: Člověk a příroda/Chemie</a:t>
            </a:r>
          </a:p>
          <a:p>
            <a:pPr algn="ctr"/>
            <a:r>
              <a:rPr lang="cs-CZ" sz="2200" dirty="0" smtClean="0"/>
              <a:t>Tematický okruh/téma: Deriváty uhlovodíků/Karboxylové kyseliny</a:t>
            </a:r>
            <a:endParaRPr lang="cs-CZ" sz="2200" dirty="0" smtClean="0">
              <a:solidFill>
                <a:srgbClr val="FF0000"/>
              </a:solidFill>
            </a:endParaRPr>
          </a:p>
          <a:p>
            <a:pPr algn="ctr"/>
            <a:r>
              <a:rPr lang="cs-CZ" sz="2200" dirty="0" smtClean="0"/>
              <a:t>Vytvořeno: 18. </a:t>
            </a:r>
            <a:r>
              <a:rPr lang="cs-CZ" sz="2200" dirty="0"/>
              <a:t>3</a:t>
            </a:r>
            <a:r>
              <a:rPr lang="cs-CZ" sz="2200" dirty="0" smtClean="0"/>
              <a:t>. 2012</a:t>
            </a:r>
            <a:endParaRPr lang="cs-CZ" sz="2200" dirty="0"/>
          </a:p>
        </p:txBody>
      </p:sp>
      <p:pic>
        <p:nvPicPr>
          <p:cNvPr id="1026" name="Picture 2" descr="logo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95536" y="260648"/>
            <a:ext cx="1512168" cy="1294366"/>
          </a:xfrm>
          <a:prstGeom prst="rect">
            <a:avLst/>
          </a:prstGeom>
          <a:noFill/>
        </p:spPr>
      </p:pic>
      <p:pic>
        <p:nvPicPr>
          <p:cNvPr id="10" name="Picture 10" descr="http://www.nanobio.cz/images/EU_ESF_MSMT_OPVK_MU_horizont_pruhledne.png"/>
          <p:cNvPicPr>
            <a:picLocks noChangeAspect="1" noChangeArrowheads="1"/>
          </p:cNvPicPr>
          <p:nvPr/>
        </p:nvPicPr>
        <p:blipFill>
          <a:blip r:embed="rId3" cstate="print"/>
          <a:srcRect r="12926"/>
          <a:stretch>
            <a:fillRect/>
          </a:stretch>
        </p:blipFill>
        <p:spPr bwMode="auto">
          <a:xfrm>
            <a:off x="2123728" y="602786"/>
            <a:ext cx="3816424" cy="737982"/>
          </a:xfrm>
          <a:prstGeom prst="rect">
            <a:avLst/>
          </a:prstGeom>
          <a:noFill/>
        </p:spPr>
      </p:pic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187624" y="332656"/>
            <a:ext cx="6347048" cy="1143000"/>
          </a:xfrm>
        </p:spPr>
        <p:txBody>
          <a:bodyPr/>
          <a:lstStyle/>
          <a:p>
            <a:r>
              <a:rPr lang="cs-CZ" dirty="0" smtClean="0"/>
              <a:t>Kyselina citronová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1600200"/>
            <a:ext cx="8229600" cy="4525963"/>
          </a:xfrm>
        </p:spPr>
        <p:txBody>
          <a:bodyPr>
            <a:normAutofit/>
          </a:bodyPr>
          <a:lstStyle/>
          <a:p>
            <a:pPr marL="182880" indent="0">
              <a:buNone/>
            </a:pPr>
            <a:r>
              <a:rPr lang="cs-CZ" sz="2400" dirty="0">
                <a:solidFill>
                  <a:schemeClr val="accent5">
                    <a:lumMod val="75000"/>
                  </a:schemeClr>
                </a:solidFill>
              </a:rPr>
              <a:t>kyselina </a:t>
            </a:r>
            <a:r>
              <a:rPr lang="cs-CZ" sz="2400" dirty="0" smtClean="0">
                <a:solidFill>
                  <a:schemeClr val="accent5">
                    <a:lumMod val="75000"/>
                  </a:schemeClr>
                </a:solidFill>
              </a:rPr>
              <a:t>2-hydroxypropan-1,2,3-trikarboxylová</a:t>
            </a:r>
          </a:p>
          <a:p>
            <a:pPr marL="182880" indent="0">
              <a:buNone/>
            </a:pPr>
            <a:endParaRPr lang="cs-CZ" sz="2400" dirty="0">
              <a:solidFill>
                <a:schemeClr val="accent5">
                  <a:lumMod val="75000"/>
                </a:schemeClr>
              </a:solidFill>
            </a:endParaRPr>
          </a:p>
          <a:p>
            <a:pPr marL="182880" indent="0">
              <a:buNone/>
            </a:pPr>
            <a:endParaRPr lang="cs-CZ" sz="2400" dirty="0" smtClean="0">
              <a:solidFill>
                <a:schemeClr val="accent5">
                  <a:lumMod val="75000"/>
                </a:schemeClr>
              </a:solidFill>
            </a:endParaRPr>
          </a:p>
          <a:p>
            <a:pPr marL="182880" indent="0">
              <a:buNone/>
            </a:pPr>
            <a:endParaRPr lang="cs-CZ" sz="2400" dirty="0">
              <a:solidFill>
                <a:schemeClr val="accent5">
                  <a:lumMod val="75000"/>
                </a:schemeClr>
              </a:solidFill>
            </a:endParaRPr>
          </a:p>
          <a:p>
            <a:pPr marL="182880" indent="0">
              <a:buNone/>
            </a:pPr>
            <a:endParaRPr lang="cs-CZ" sz="2400" dirty="0" smtClean="0">
              <a:solidFill>
                <a:schemeClr val="accent5">
                  <a:lumMod val="75000"/>
                </a:schemeClr>
              </a:solidFill>
            </a:endParaRPr>
          </a:p>
          <a:p>
            <a:pPr marL="182880" indent="0">
              <a:buNone/>
            </a:pPr>
            <a:endParaRPr lang="cs-CZ" sz="2400" dirty="0">
              <a:solidFill>
                <a:schemeClr val="accent5">
                  <a:lumMod val="75000"/>
                </a:schemeClr>
              </a:solidFill>
            </a:endParaRPr>
          </a:p>
          <a:p>
            <a:pPr>
              <a:spcBef>
                <a:spcPts val="1200"/>
              </a:spcBef>
            </a:pPr>
            <a:r>
              <a:rPr lang="cs-CZ" dirty="0" smtClean="0"/>
              <a:t>V přírodě se vyskytuje v ovoci a    zelenině.</a:t>
            </a:r>
          </a:p>
          <a:p>
            <a:pPr>
              <a:spcBef>
                <a:spcPts val="1200"/>
              </a:spcBef>
            </a:pPr>
            <a:r>
              <a:rPr lang="cs-CZ" dirty="0" smtClean="0"/>
              <a:t>Průmyslově se používá se jako   konzervační látka E330.</a:t>
            </a:r>
            <a:endParaRPr lang="cs-CZ" dirty="0"/>
          </a:p>
        </p:txBody>
      </p:sp>
      <p:pic>
        <p:nvPicPr>
          <p:cNvPr id="1028" name="Picture 4" descr="C:\Users\Terezka\AppData\Local\Microsoft\Windows\Temporary Internet Files\Content.IE5\6V7CSTQ4\MP900402073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60232" y="2343961"/>
            <a:ext cx="2081784" cy="31211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07704" y="2132856"/>
            <a:ext cx="3170375" cy="136684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91536946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6" presetClass="entr" presetSubtype="2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1" dur="500"/>
                                        <p:tgtEl>
                                          <p:spTgt spid="10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04800"/>
            <a:ext cx="6491064" cy="1143000"/>
          </a:xfrm>
        </p:spPr>
        <p:txBody>
          <a:bodyPr/>
          <a:lstStyle/>
          <a:p>
            <a:r>
              <a:rPr lang="cs-CZ" dirty="0" smtClean="0"/>
              <a:t>Kyselina benzoová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965252"/>
            <a:ext cx="8229600" cy="4488084"/>
          </a:xfrm>
        </p:spPr>
        <p:txBody>
          <a:bodyPr>
            <a:normAutofit lnSpcReduction="10000"/>
          </a:bodyPr>
          <a:lstStyle/>
          <a:p>
            <a:pPr>
              <a:lnSpc>
                <a:spcPct val="110000"/>
              </a:lnSpc>
              <a:spcBef>
                <a:spcPts val="1800"/>
              </a:spcBef>
            </a:pPr>
            <a:r>
              <a:rPr lang="cs-CZ" dirty="0" smtClean="0"/>
              <a:t>Nejjednodušší aromatická          karboxylová kyselina.</a:t>
            </a:r>
          </a:p>
          <a:p>
            <a:pPr>
              <a:lnSpc>
                <a:spcPct val="110000"/>
              </a:lnSpc>
              <a:spcBef>
                <a:spcPts val="1800"/>
              </a:spcBef>
            </a:pPr>
            <a:r>
              <a:rPr lang="cs-CZ" dirty="0" smtClean="0"/>
              <a:t>V přírodě se vyskytuje ve švestkách, anýzu, brusinkách.</a:t>
            </a:r>
          </a:p>
          <a:p>
            <a:pPr>
              <a:lnSpc>
                <a:spcPct val="110000"/>
              </a:lnSpc>
              <a:spcBef>
                <a:spcPts val="1800"/>
              </a:spcBef>
            </a:pPr>
            <a:r>
              <a:rPr lang="cs-CZ" dirty="0" smtClean="0"/>
              <a:t>Používá se jako konzervant E210, v kosmetickém a farmaceutickém průmyslu.</a:t>
            </a:r>
          </a:p>
          <a:p>
            <a:pPr>
              <a:lnSpc>
                <a:spcPct val="110000"/>
              </a:lnSpc>
              <a:spcBef>
                <a:spcPts val="1800"/>
              </a:spcBef>
            </a:pPr>
            <a:r>
              <a:rPr lang="cs-CZ" dirty="0" smtClean="0"/>
              <a:t>Potraviny s tímto </a:t>
            </a:r>
            <a:r>
              <a:rPr lang="cs-CZ" dirty="0" err="1" smtClean="0"/>
              <a:t>konzervantem</a:t>
            </a:r>
            <a:r>
              <a:rPr lang="cs-CZ" dirty="0" smtClean="0"/>
              <a:t> nesmí děti do 3 let.</a:t>
            </a:r>
          </a:p>
          <a:p>
            <a:pPr marL="182880" indent="0">
              <a:buNone/>
            </a:pPr>
            <a:endParaRPr lang="cs-CZ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88224" y="548680"/>
            <a:ext cx="1555477" cy="268912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43912861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/>
              <a:t>Nasycené mastné kyseliny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484784"/>
            <a:ext cx="8229600" cy="4968552"/>
          </a:xfrm>
        </p:spPr>
        <p:txBody>
          <a:bodyPr>
            <a:normAutofit/>
          </a:bodyPr>
          <a:lstStyle/>
          <a:p>
            <a:pPr>
              <a:spcBef>
                <a:spcPts val="1200"/>
              </a:spcBef>
            </a:pPr>
            <a:r>
              <a:rPr lang="cs-CZ" dirty="0" smtClean="0"/>
              <a:t>Mají v molekule pouze </a:t>
            </a:r>
            <a:r>
              <a:rPr lang="cs-CZ" dirty="0"/>
              <a:t>jednoduché </a:t>
            </a:r>
            <a:r>
              <a:rPr lang="cs-CZ" dirty="0" smtClean="0"/>
              <a:t>vazby.</a:t>
            </a:r>
            <a:endParaRPr lang="cs-CZ" dirty="0"/>
          </a:p>
          <a:p>
            <a:pPr>
              <a:spcBef>
                <a:spcPts val="1200"/>
              </a:spcBef>
            </a:pPr>
            <a:r>
              <a:rPr lang="cs-CZ" dirty="0" smtClean="0"/>
              <a:t>Vyskytují se </a:t>
            </a:r>
            <a:r>
              <a:rPr lang="cs-CZ" dirty="0"/>
              <a:t>v potravinách živočišného původu </a:t>
            </a:r>
            <a:r>
              <a:rPr lang="cs-CZ" dirty="0" smtClean="0"/>
              <a:t>- máslo, </a:t>
            </a:r>
            <a:r>
              <a:rPr lang="cs-CZ" dirty="0"/>
              <a:t>sádlo</a:t>
            </a:r>
            <a:r>
              <a:rPr lang="cs-CZ" dirty="0" smtClean="0"/>
              <a:t>…</a:t>
            </a:r>
          </a:p>
          <a:p>
            <a:pPr marL="182880" indent="0">
              <a:buNone/>
            </a:pPr>
            <a:endParaRPr lang="cs-CZ" dirty="0" smtClean="0"/>
          </a:p>
          <a:p>
            <a:pPr marL="182880" indent="0">
              <a:buNone/>
            </a:pPr>
            <a:r>
              <a:rPr lang="cs-CZ" b="1" dirty="0" smtClean="0">
                <a:solidFill>
                  <a:schemeClr val="accent5">
                    <a:lumMod val="75000"/>
                  </a:schemeClr>
                </a:solidFill>
              </a:rPr>
              <a:t>Kyselina palmitová </a:t>
            </a:r>
            <a:r>
              <a:rPr lang="cs-CZ" dirty="0" smtClean="0">
                <a:solidFill>
                  <a:schemeClr val="accent5">
                    <a:lumMod val="75000"/>
                  </a:schemeClr>
                </a:solidFill>
              </a:rPr>
              <a:t>CH</a:t>
            </a:r>
            <a:r>
              <a:rPr lang="cs-CZ" baseline="-25000" dirty="0" smtClean="0">
                <a:solidFill>
                  <a:schemeClr val="accent5">
                    <a:lumMod val="75000"/>
                  </a:schemeClr>
                </a:solidFill>
              </a:rPr>
              <a:t>3</a:t>
            </a:r>
            <a:r>
              <a:rPr lang="cs-CZ" dirty="0" smtClean="0">
                <a:solidFill>
                  <a:schemeClr val="accent5">
                    <a:lumMod val="75000"/>
                  </a:schemeClr>
                </a:solidFill>
              </a:rPr>
              <a:t>(CH</a:t>
            </a:r>
            <a:r>
              <a:rPr lang="cs-CZ" baseline="-25000" dirty="0" smtClean="0">
                <a:solidFill>
                  <a:schemeClr val="accent5">
                    <a:lumMod val="75000"/>
                  </a:schemeClr>
                </a:solidFill>
              </a:rPr>
              <a:t>2</a:t>
            </a:r>
            <a:r>
              <a:rPr lang="cs-CZ" dirty="0" smtClean="0">
                <a:solidFill>
                  <a:schemeClr val="accent5">
                    <a:lumMod val="75000"/>
                  </a:schemeClr>
                </a:solidFill>
              </a:rPr>
              <a:t>)</a:t>
            </a:r>
            <a:r>
              <a:rPr lang="cs-CZ" baseline="-25000" dirty="0" smtClean="0">
                <a:solidFill>
                  <a:schemeClr val="accent5">
                    <a:lumMod val="75000"/>
                  </a:schemeClr>
                </a:solidFill>
              </a:rPr>
              <a:t>14</a:t>
            </a:r>
            <a:r>
              <a:rPr lang="cs-CZ" dirty="0" smtClean="0">
                <a:solidFill>
                  <a:schemeClr val="accent5">
                    <a:lumMod val="75000"/>
                  </a:schemeClr>
                </a:solidFill>
              </a:rPr>
              <a:t>COOH</a:t>
            </a:r>
          </a:p>
          <a:p>
            <a:pPr marL="182880" indent="0">
              <a:buNone/>
            </a:pPr>
            <a:r>
              <a:rPr lang="cs-CZ" b="1" dirty="0" smtClean="0">
                <a:solidFill>
                  <a:schemeClr val="accent5">
                    <a:lumMod val="75000"/>
                  </a:schemeClr>
                </a:solidFill>
              </a:rPr>
              <a:t>Kyselina stearová </a:t>
            </a:r>
            <a:r>
              <a:rPr lang="cs-CZ" dirty="0" smtClean="0">
                <a:solidFill>
                  <a:schemeClr val="accent5">
                    <a:lumMod val="75000"/>
                  </a:schemeClr>
                </a:solidFill>
              </a:rPr>
              <a:t>CH</a:t>
            </a:r>
            <a:r>
              <a:rPr lang="cs-CZ" baseline="-25000" dirty="0" smtClean="0">
                <a:solidFill>
                  <a:schemeClr val="accent5">
                    <a:lumMod val="75000"/>
                  </a:schemeClr>
                </a:solidFill>
              </a:rPr>
              <a:t>3</a:t>
            </a:r>
            <a:r>
              <a:rPr lang="cs-CZ" dirty="0" smtClean="0">
                <a:solidFill>
                  <a:schemeClr val="accent5">
                    <a:lumMod val="75000"/>
                  </a:schemeClr>
                </a:solidFill>
              </a:rPr>
              <a:t>(CH</a:t>
            </a:r>
            <a:r>
              <a:rPr lang="cs-CZ" baseline="-25000" dirty="0" smtClean="0">
                <a:solidFill>
                  <a:schemeClr val="accent5">
                    <a:lumMod val="75000"/>
                  </a:schemeClr>
                </a:solidFill>
              </a:rPr>
              <a:t>2</a:t>
            </a:r>
            <a:r>
              <a:rPr lang="cs-CZ" dirty="0" smtClean="0">
                <a:solidFill>
                  <a:schemeClr val="accent5">
                    <a:lumMod val="75000"/>
                  </a:schemeClr>
                </a:solidFill>
              </a:rPr>
              <a:t>)</a:t>
            </a:r>
            <a:r>
              <a:rPr lang="cs-CZ" baseline="-25000" dirty="0" smtClean="0">
                <a:solidFill>
                  <a:schemeClr val="accent5">
                    <a:lumMod val="75000"/>
                  </a:schemeClr>
                </a:solidFill>
              </a:rPr>
              <a:t>16</a:t>
            </a:r>
            <a:r>
              <a:rPr lang="cs-CZ" dirty="0" smtClean="0">
                <a:solidFill>
                  <a:schemeClr val="accent5">
                    <a:lumMod val="75000"/>
                  </a:schemeClr>
                </a:solidFill>
              </a:rPr>
              <a:t>COOH</a:t>
            </a:r>
            <a:endParaRPr lang="cs-CZ" dirty="0">
              <a:solidFill>
                <a:schemeClr val="accent5">
                  <a:lumMod val="75000"/>
                </a:schemeClr>
              </a:solidFill>
            </a:endParaRPr>
          </a:p>
          <a:p>
            <a:endParaRPr lang="cs-CZ" dirty="0"/>
          </a:p>
          <a:p>
            <a:pPr>
              <a:spcBef>
                <a:spcPts val="1200"/>
              </a:spcBef>
            </a:pPr>
            <a:r>
              <a:rPr lang="cs-CZ" dirty="0" smtClean="0"/>
              <a:t>Zvyšují </a:t>
            </a:r>
            <a:r>
              <a:rPr lang="cs-CZ" dirty="0"/>
              <a:t>riziko obezity a </a:t>
            </a:r>
            <a:r>
              <a:rPr lang="cs-CZ" dirty="0" smtClean="0"/>
              <a:t>hladiny cholesterolu </a:t>
            </a:r>
            <a:r>
              <a:rPr lang="cs-CZ" dirty="0"/>
              <a:t>v </a:t>
            </a:r>
            <a:r>
              <a:rPr lang="cs-CZ" dirty="0" smtClean="0"/>
              <a:t>krvi. </a:t>
            </a:r>
          </a:p>
          <a:p>
            <a:pPr>
              <a:spcBef>
                <a:spcPts val="1200"/>
              </a:spcBef>
            </a:pPr>
            <a:r>
              <a:rPr lang="cs-CZ" dirty="0" smtClean="0"/>
              <a:t>Používají se v kosmetickém průmyslu.</a:t>
            </a:r>
            <a:endParaRPr lang="cs-CZ" dirty="0"/>
          </a:p>
        </p:txBody>
      </p:sp>
      <p:pic>
        <p:nvPicPr>
          <p:cNvPr id="4098" name="Picture 2" descr="C:\Users\Terezka\AppData\Local\Microsoft\Windows\Temporary Internet Files\Content.IE5\S805T098\MC90008827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16216" y="4348032"/>
            <a:ext cx="2376264" cy="100239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69803786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500"/>
                            </p:stCondLst>
                            <p:childTnLst>
                              <p:par>
                                <p:cTn id="19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1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1000"/>
                            </p:stCondLst>
                            <p:childTnLst>
                              <p:par>
                                <p:cTn id="23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0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5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-27384"/>
            <a:ext cx="8229600" cy="1143000"/>
          </a:xfrm>
        </p:spPr>
        <p:txBody>
          <a:bodyPr>
            <a:normAutofit/>
          </a:bodyPr>
          <a:lstStyle/>
          <a:p>
            <a:r>
              <a:rPr lang="cs-CZ" dirty="0" smtClean="0"/>
              <a:t>Nenasycené </a:t>
            </a:r>
            <a:r>
              <a:rPr lang="cs-CZ" dirty="0"/>
              <a:t>mastné kyseliny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1268760"/>
            <a:ext cx="8363272" cy="5256584"/>
          </a:xfrm>
        </p:spPr>
        <p:txBody>
          <a:bodyPr>
            <a:noAutofit/>
          </a:bodyPr>
          <a:lstStyle/>
          <a:p>
            <a:pPr>
              <a:spcBef>
                <a:spcPts val="1200"/>
              </a:spcBef>
            </a:pPr>
            <a:r>
              <a:rPr lang="cs-CZ" dirty="0"/>
              <a:t>Mají v molekule </a:t>
            </a:r>
            <a:r>
              <a:rPr lang="cs-CZ" dirty="0" smtClean="0"/>
              <a:t>násobné vazby.</a:t>
            </a:r>
          </a:p>
          <a:p>
            <a:pPr>
              <a:spcBef>
                <a:spcPts val="1200"/>
              </a:spcBef>
            </a:pPr>
            <a:r>
              <a:rPr lang="cs-CZ" dirty="0" smtClean="0"/>
              <a:t>Vyskytují </a:t>
            </a:r>
            <a:r>
              <a:rPr lang="cs-CZ" dirty="0"/>
              <a:t>i v rostlinných </a:t>
            </a:r>
            <a:r>
              <a:rPr lang="cs-CZ" dirty="0" smtClean="0"/>
              <a:t>olejích, rybím mase, oříšcích, semenech…</a:t>
            </a:r>
          </a:p>
          <a:p>
            <a:pPr>
              <a:spcBef>
                <a:spcPts val="1200"/>
              </a:spcBef>
            </a:pPr>
            <a:endParaRPr lang="cs-CZ" dirty="0" smtClean="0"/>
          </a:p>
          <a:p>
            <a:pPr marL="182880" indent="0">
              <a:buNone/>
            </a:pPr>
            <a:r>
              <a:rPr lang="cs-CZ" b="1" dirty="0">
                <a:solidFill>
                  <a:schemeClr val="accent5">
                    <a:lumMod val="75000"/>
                  </a:schemeClr>
                </a:solidFill>
              </a:rPr>
              <a:t>Kyselina olejová </a:t>
            </a:r>
            <a:endParaRPr lang="cs-CZ" dirty="0"/>
          </a:p>
          <a:p>
            <a:pPr marL="182880" indent="0">
              <a:buNone/>
            </a:pPr>
            <a:r>
              <a:rPr lang="cs-CZ" b="1" dirty="0" smtClean="0">
                <a:solidFill>
                  <a:schemeClr val="accent5">
                    <a:lumMod val="75000"/>
                  </a:schemeClr>
                </a:solidFill>
              </a:rPr>
              <a:t>Kyselina </a:t>
            </a:r>
            <a:r>
              <a:rPr lang="cs-CZ" b="1" dirty="0">
                <a:solidFill>
                  <a:schemeClr val="accent5">
                    <a:lumMod val="75000"/>
                  </a:schemeClr>
                </a:solidFill>
              </a:rPr>
              <a:t>linoleová </a:t>
            </a:r>
            <a:r>
              <a:rPr lang="cs-CZ" dirty="0"/>
              <a:t>(Omega 3 MK)</a:t>
            </a:r>
          </a:p>
          <a:p>
            <a:pPr marL="182880" indent="0">
              <a:buNone/>
            </a:pPr>
            <a:r>
              <a:rPr lang="cs-CZ" b="1" dirty="0">
                <a:solidFill>
                  <a:schemeClr val="accent5">
                    <a:lumMod val="75000"/>
                  </a:schemeClr>
                </a:solidFill>
              </a:rPr>
              <a:t>Kyselina linolová </a:t>
            </a:r>
            <a:r>
              <a:rPr lang="cs-CZ" dirty="0"/>
              <a:t>(Omega 6 MK)</a:t>
            </a:r>
          </a:p>
          <a:p>
            <a:pPr>
              <a:spcBef>
                <a:spcPts val="1200"/>
              </a:spcBef>
            </a:pPr>
            <a:r>
              <a:rPr lang="cs-CZ" dirty="0" smtClean="0"/>
              <a:t>Tyto tuky mají pozitivní </a:t>
            </a:r>
            <a:r>
              <a:rPr lang="cs-CZ" dirty="0"/>
              <a:t>vliv na </a:t>
            </a:r>
            <a:r>
              <a:rPr lang="cs-CZ" dirty="0" smtClean="0"/>
              <a:t>srdce, cévy, činnost mozku, snižují riziko </a:t>
            </a:r>
            <a:r>
              <a:rPr lang="cs-CZ" dirty="0"/>
              <a:t>vzniku Alzheimerovy </a:t>
            </a:r>
            <a:r>
              <a:rPr lang="cs-CZ" dirty="0" smtClean="0"/>
              <a:t>choroby, podporují </a:t>
            </a:r>
            <a:r>
              <a:rPr lang="cs-CZ" dirty="0"/>
              <a:t>imunitní </a:t>
            </a:r>
            <a:r>
              <a:rPr lang="cs-CZ" dirty="0" smtClean="0"/>
              <a:t>systém.</a:t>
            </a:r>
            <a:endParaRPr lang="cs-CZ" dirty="0"/>
          </a:p>
        </p:txBody>
      </p:sp>
      <p:pic>
        <p:nvPicPr>
          <p:cNvPr id="3075" name="Picture 3" descr="C:\Users\Terezka\AppData\Local\Microsoft\Windows\Temporary Internet Files\Content.IE5\EO19B4Z2\MP900405246[1].jpg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5467" b="90000" l="10000" r="76381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12121" t="5000" r="28788" b="11060"/>
          <a:stretch/>
        </p:blipFill>
        <p:spPr bwMode="auto">
          <a:xfrm>
            <a:off x="6539943" y="2276872"/>
            <a:ext cx="2280529" cy="23139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43178364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500"/>
                            </p:stCondLst>
                            <p:childTnLst>
                              <p:par>
                                <p:cTn id="14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30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500"/>
                            </p:stCondLst>
                            <p:childTnLst>
                              <p:par>
                                <p:cTn id="23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1000"/>
                            </p:stCondLst>
                            <p:childTnLst>
                              <p:par>
                                <p:cTn id="27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467544" y="1484784"/>
            <a:ext cx="3096344" cy="4968552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5652119" y="1484784"/>
            <a:ext cx="3060607" cy="4968552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72777"/>
            <a:ext cx="8229600" cy="1143000"/>
          </a:xfrm>
        </p:spPr>
        <p:txBody>
          <a:bodyPr>
            <a:noAutofit/>
          </a:bodyPr>
          <a:lstStyle/>
          <a:p>
            <a:r>
              <a:rPr lang="cs-CZ" sz="3600" dirty="0" smtClean="0"/>
              <a:t>Rozděl potraviny do sloupečků podle výskytu v tvém jídelníčku. </a:t>
            </a:r>
            <a:endParaRPr lang="cs-CZ" sz="3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547664" y="1660086"/>
            <a:ext cx="1306488" cy="604664"/>
          </a:xfrm>
        </p:spPr>
        <p:txBody>
          <a:bodyPr/>
          <a:lstStyle/>
          <a:p>
            <a:pPr marL="182880" indent="0">
              <a:buNone/>
            </a:pPr>
            <a:r>
              <a:rPr lang="cs-CZ" dirty="0" smtClean="0"/>
              <a:t>často</a:t>
            </a: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6228184" y="1700808"/>
            <a:ext cx="1218603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dirty="0" smtClean="0"/>
              <a:t>občas</a:t>
            </a:r>
            <a:endParaRPr lang="cs-CZ" dirty="0"/>
          </a:p>
        </p:txBody>
      </p:sp>
      <p:pic>
        <p:nvPicPr>
          <p:cNvPr id="5122" name="Picture 2" descr="C:\Users\Terezka\AppData\Local\Microsoft\Windows\Temporary Internet Files\Content.IE5\EO19B4Z2\MP900313734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7502" y="2165707"/>
            <a:ext cx="2835593" cy="186676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3" name="Picture 3" descr="C:\Users\Terezka\AppData\Local\Microsoft\Windows\Temporary Internet Files\Content.IE5\S805T098\MP900227717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13955" y="2121847"/>
            <a:ext cx="2371574" cy="15731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5" name="Picture 5" descr="C:\Users\Terezka\AppData\Local\Microsoft\Windows\Temporary Internet Files\Content.IE5\6V7CSTQ4\MP900432738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90838" y="4767319"/>
            <a:ext cx="2321027" cy="173966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7" name="Picture 7" descr="C:\Users\Terezka\AppData\Local\Microsoft\Windows\Temporary Internet Files\Content.IE5\EO19B4Z2\MP900423122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37980" y="2246400"/>
            <a:ext cx="1999010" cy="25209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8" name="Picture 8" descr="C:\Users\Terezka\AppData\Local\Microsoft\Windows\Temporary Internet Files\Content.IE5\NMSB9WH1\MP900432782[1].jpg"/>
          <p:cNvPicPr>
            <a:picLocks noChangeAspect="1" noChangeArrowheads="1"/>
          </p:cNvPicPr>
          <p:nvPr/>
        </p:nvPicPr>
        <p:blipFill rotWithShape="1"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9676" t="39070" b="-1"/>
          <a:stretch/>
        </p:blipFill>
        <p:spPr bwMode="auto">
          <a:xfrm>
            <a:off x="7429858" y="2645521"/>
            <a:ext cx="1382007" cy="250634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30" name="Picture 10" descr="C:\Users\Terezka\AppData\Local\Microsoft\Windows\Temporary Internet Files\Content.IE5\EO19B4Z2\MP900403546[1].jpg"/>
          <p:cNvPicPr>
            <a:picLocks noChangeAspect="1" noChangeArrowheads="1"/>
          </p:cNvPicPr>
          <p:nvPr/>
        </p:nvPicPr>
        <p:blipFill rotWithShape="1"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404" t="2534" r="6402" b="6483"/>
          <a:stretch/>
        </p:blipFill>
        <p:spPr bwMode="auto">
          <a:xfrm>
            <a:off x="467544" y="4497077"/>
            <a:ext cx="3096344" cy="215310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33" name="Picture 13" descr="C:\Users\Terezka\AppData\Local\Microsoft\Windows\Temporary Internet Files\Content.IE5\S805T098\MP900438314[1].jpg"/>
          <p:cNvPicPr>
            <a:picLocks noChangeAspect="1" noChangeArrowheads="1"/>
          </p:cNvPicPr>
          <p:nvPr/>
        </p:nvPicPr>
        <p:blipFill rotWithShape="1">
          <a:blip r:embed="rId8" cstate="print">
            <a:extLst>
              <a:ext uri="{BEBA8EAE-BF5A-486C-A8C5-ECC9F3942E4B}">
                <a14:imgProps xmlns:a14="http://schemas.microsoft.com/office/drawing/2010/main">
                  <a14:imgLayer r:embed="rId9">
                    <a14:imgEffect>
                      <a14:backgroundRemoval t="642" b="94994" l="2857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r="23983" b="6350"/>
          <a:stretch/>
        </p:blipFill>
        <p:spPr bwMode="auto">
          <a:xfrm>
            <a:off x="507314" y="3507580"/>
            <a:ext cx="2435781" cy="222632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Obdélník 6"/>
          <p:cNvSpPr/>
          <p:nvPr/>
        </p:nvSpPr>
        <p:spPr>
          <a:xfrm>
            <a:off x="4318156" y="1718260"/>
            <a:ext cx="757900" cy="4001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000" dirty="0" smtClean="0"/>
              <a:t>ryby</a:t>
            </a:r>
            <a:endParaRPr lang="cs-CZ" sz="2000" dirty="0"/>
          </a:p>
        </p:txBody>
      </p:sp>
      <p:sp>
        <p:nvSpPr>
          <p:cNvPr id="8" name="Obdélník 7"/>
          <p:cNvSpPr/>
          <p:nvPr/>
        </p:nvSpPr>
        <p:spPr>
          <a:xfrm>
            <a:off x="4074617" y="2224028"/>
            <a:ext cx="1312282" cy="4001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000" dirty="0" smtClean="0"/>
              <a:t>sladkosti</a:t>
            </a:r>
            <a:endParaRPr lang="cs-CZ" sz="2000" dirty="0"/>
          </a:p>
        </p:txBody>
      </p:sp>
      <p:sp>
        <p:nvSpPr>
          <p:cNvPr id="9" name="Obdélník 8"/>
          <p:cNvSpPr/>
          <p:nvPr/>
        </p:nvSpPr>
        <p:spPr>
          <a:xfrm>
            <a:off x="4111820" y="3212976"/>
            <a:ext cx="1180260" cy="4001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000" dirty="0" smtClean="0"/>
              <a:t>uzenina</a:t>
            </a:r>
            <a:endParaRPr lang="cs-CZ" sz="2000" dirty="0"/>
          </a:p>
        </p:txBody>
      </p:sp>
      <p:sp>
        <p:nvSpPr>
          <p:cNvPr id="10" name="Obdélník 9"/>
          <p:cNvSpPr/>
          <p:nvPr/>
        </p:nvSpPr>
        <p:spPr>
          <a:xfrm>
            <a:off x="4190751" y="2699376"/>
            <a:ext cx="957313" cy="4001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000" dirty="0" smtClean="0"/>
              <a:t>oříšky</a:t>
            </a:r>
            <a:endParaRPr lang="cs-CZ" sz="2000" dirty="0"/>
          </a:p>
        </p:txBody>
      </p:sp>
      <p:sp>
        <p:nvSpPr>
          <p:cNvPr id="11" name="Obdélník 10"/>
          <p:cNvSpPr/>
          <p:nvPr/>
        </p:nvSpPr>
        <p:spPr>
          <a:xfrm>
            <a:off x="4067944" y="3717032"/>
            <a:ext cx="1317092" cy="4001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000" dirty="0" smtClean="0"/>
              <a:t>čokoláda</a:t>
            </a:r>
            <a:endParaRPr lang="cs-CZ" sz="2000" dirty="0"/>
          </a:p>
        </p:txBody>
      </p:sp>
      <p:sp>
        <p:nvSpPr>
          <p:cNvPr id="24" name="Obdélník 23"/>
          <p:cNvSpPr/>
          <p:nvPr/>
        </p:nvSpPr>
        <p:spPr>
          <a:xfrm>
            <a:off x="3491880" y="4161021"/>
            <a:ext cx="2319096" cy="4001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000" dirty="0"/>
              <a:t>o</a:t>
            </a:r>
            <a:r>
              <a:rPr lang="cs-CZ" sz="2000" dirty="0" smtClean="0"/>
              <a:t>voce a zelenina</a:t>
            </a:r>
            <a:endParaRPr lang="cs-CZ" sz="2000" dirty="0"/>
          </a:p>
        </p:txBody>
      </p:sp>
      <p:sp>
        <p:nvSpPr>
          <p:cNvPr id="25" name="Obdélník 24"/>
          <p:cNvSpPr/>
          <p:nvPr/>
        </p:nvSpPr>
        <p:spPr>
          <a:xfrm>
            <a:off x="3779912" y="4582653"/>
            <a:ext cx="1925527" cy="4001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000" dirty="0"/>
              <a:t>m</a:t>
            </a:r>
            <a:r>
              <a:rPr lang="cs-CZ" sz="2000" dirty="0" smtClean="0"/>
              <a:t>ořské plody</a:t>
            </a:r>
            <a:endParaRPr lang="cs-CZ" sz="2000" dirty="0"/>
          </a:p>
        </p:txBody>
      </p:sp>
      <p:sp>
        <p:nvSpPr>
          <p:cNvPr id="26" name="Obdélník 25"/>
          <p:cNvSpPr/>
          <p:nvPr/>
        </p:nvSpPr>
        <p:spPr>
          <a:xfrm>
            <a:off x="3779912" y="5013176"/>
            <a:ext cx="1954381" cy="4001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000" dirty="0" smtClean="0"/>
              <a:t>máslo a sádlo</a:t>
            </a:r>
            <a:endParaRPr lang="cs-CZ" sz="2000" dirty="0"/>
          </a:p>
        </p:txBody>
      </p:sp>
      <p:pic>
        <p:nvPicPr>
          <p:cNvPr id="5124" name="Picture 4" descr="C:\Users\Terezka\AppData\Local\Microsoft\Windows\Temporary Internet Files\Content.IE5\S805T098\MC900088276[2].wmf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69588" y="4682423"/>
            <a:ext cx="2335794" cy="9853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43384787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4" dur="500"/>
                                        <p:tgtEl>
                                          <p:spTgt spid="51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6" dur="500"/>
                                        <p:tgtEl>
                                          <p:spTgt spid="51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8" dur="500"/>
                                        <p:tgtEl>
                                          <p:spTgt spid="51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0" dur="500"/>
                                        <p:tgtEl>
                                          <p:spTgt spid="51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5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51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3" dur="500" fill="hold"/>
                                        <p:tgtEl>
                                          <p:spTgt spid="51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8" dur="1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9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>
                      <p:stCondLst>
                        <p:cond delay="indefinite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5" dur="500"/>
                                        <p:tgtEl>
                                          <p:spTgt spid="51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6" fill="hold">
                      <p:stCondLst>
                        <p:cond delay="indefinite"/>
                      </p:stCondLst>
                      <p:childTnLst>
                        <p:par>
                          <p:cTn id="77" fill="hold">
                            <p:stCondLst>
                              <p:cond delay="0"/>
                            </p:stCondLst>
                            <p:childTnLst>
                              <p:par>
                                <p:cTn id="7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0" dur="1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1" dur="1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2" dur="1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7" dur="500" fill="hold"/>
                                        <p:tgtEl>
                                          <p:spTgt spid="513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8" dur="500" fill="hold"/>
                                        <p:tgtEl>
                                          <p:spTgt spid="51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9" fill="hold">
                      <p:stCondLst>
                        <p:cond delay="indefinite"/>
                      </p:stCondLst>
                      <p:childTnLst>
                        <p:par>
                          <p:cTn id="90" fill="hold">
                            <p:stCondLst>
                              <p:cond delay="0"/>
                            </p:stCondLst>
                            <p:childTnLst>
                              <p:par>
                                <p:cTn id="9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3" dur="10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4" dur="1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5" dur="1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6" fill="hold">
                      <p:stCondLst>
                        <p:cond delay="indefinite"/>
                      </p:stCondLst>
                      <p:childTnLst>
                        <p:par>
                          <p:cTn id="97" fill="hold">
                            <p:stCondLst>
                              <p:cond delay="0"/>
                            </p:stCondLst>
                            <p:childTnLst>
                              <p:par>
                                <p:cTn id="98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0" dur="1000"/>
                                        <p:tgtEl>
                                          <p:spTgt spid="512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1" dur="1000" fill="hold"/>
                                        <p:tgtEl>
                                          <p:spTgt spid="51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2" dur="1000" fill="hold"/>
                                        <p:tgtEl>
                                          <p:spTgt spid="51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8" grpId="0"/>
      <p:bldP spid="9" grpId="0"/>
      <p:bldP spid="10" grpId="0"/>
      <p:bldP spid="11" grpId="0"/>
      <p:bldP spid="24" grpId="0"/>
      <p:bldP spid="25" grpId="0"/>
      <p:bldP spid="26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Metodický postup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363272" cy="4781128"/>
          </a:xfrm>
        </p:spPr>
        <p:txBody>
          <a:bodyPr anchor="t">
            <a:normAutofit fontScale="77500" lnSpcReduction="20000"/>
          </a:bodyPr>
          <a:lstStyle/>
          <a:p>
            <a:pPr>
              <a:spcBef>
                <a:spcPts val="1200"/>
              </a:spcBef>
            </a:pPr>
            <a:r>
              <a:rPr lang="cs-CZ" sz="3100" dirty="0" smtClean="0"/>
              <a:t>Prezentace slouží k výkladu nové látky.</a:t>
            </a:r>
          </a:p>
          <a:p>
            <a:pPr>
              <a:spcBef>
                <a:spcPts val="1200"/>
              </a:spcBef>
            </a:pPr>
            <a:r>
              <a:rPr lang="cs-CZ" sz="3100" dirty="0" smtClean="0"/>
              <a:t>U kyseliny citronové a benzoové uvedeme vzorec, výskyt v přírodě a použití jako </a:t>
            </a:r>
            <a:r>
              <a:rPr lang="cs-CZ" sz="3100" dirty="0" err="1" smtClean="0"/>
              <a:t>konzervantů</a:t>
            </a:r>
            <a:r>
              <a:rPr lang="cs-CZ" sz="3100" dirty="0" smtClean="0"/>
              <a:t>.</a:t>
            </a:r>
          </a:p>
          <a:p>
            <a:pPr>
              <a:spcBef>
                <a:spcPts val="1200"/>
              </a:spcBef>
            </a:pPr>
            <a:r>
              <a:rPr lang="cs-CZ" sz="3100" dirty="0" smtClean="0"/>
              <a:t>U nasycených mastných kyselin zmíníme přítomnost pouze jednoduchých vazeb, výskyt a rizika spojená s nadměrnou konzumací.</a:t>
            </a:r>
          </a:p>
          <a:p>
            <a:pPr>
              <a:spcBef>
                <a:spcPts val="1200"/>
              </a:spcBef>
            </a:pPr>
            <a:r>
              <a:rPr lang="cs-CZ" sz="3100" dirty="0" smtClean="0"/>
              <a:t>Vysvětlíme rozdíl u nenasycených mastných kyselin.</a:t>
            </a:r>
          </a:p>
          <a:p>
            <a:pPr>
              <a:spcBef>
                <a:spcPts val="1200"/>
              </a:spcBef>
            </a:pPr>
            <a:r>
              <a:rPr lang="cs-CZ" sz="3100" dirty="0" smtClean="0"/>
              <a:t>Uvedeme některé z nich, jejich výskyt a význam pro organismus člověka.</a:t>
            </a:r>
          </a:p>
          <a:p>
            <a:pPr>
              <a:spcBef>
                <a:spcPts val="1200"/>
              </a:spcBef>
            </a:pPr>
            <a:r>
              <a:rPr lang="cs-CZ" sz="3100" dirty="0" smtClean="0"/>
              <a:t>Na závěr žáci vyberou potraviny, které by se v jejich jídelníčku měli vyskytovat často a výjimečně.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33859033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1600200"/>
            <a:ext cx="8291264" cy="4525963"/>
          </a:xfrm>
        </p:spPr>
        <p:txBody>
          <a:bodyPr>
            <a:normAutofit/>
          </a:bodyPr>
          <a:lstStyle/>
          <a:p>
            <a:pPr marL="182880" indent="0">
              <a:buNone/>
            </a:pPr>
            <a:r>
              <a:rPr lang="cs-CZ" sz="2200" dirty="0" smtClean="0"/>
              <a:t>Kliparty Office [online]. 2011 [cit. 2012-03-18]. Dostupné z www: </a:t>
            </a:r>
            <a:r>
              <a:rPr lang="cs-CZ" sz="2200" dirty="0" smtClean="0">
                <a:hlinkClick r:id="rId2"/>
              </a:rPr>
              <a:t>http://office.microsoft.com/cs-cz/</a:t>
            </a:r>
            <a:endParaRPr lang="cs-CZ" sz="2200" dirty="0" smtClean="0"/>
          </a:p>
          <a:p>
            <a:endParaRPr lang="cs-CZ" sz="2200" dirty="0" smtClean="0"/>
          </a:p>
          <a:p>
            <a:endParaRPr lang="cs-CZ" sz="2200" dirty="0"/>
          </a:p>
          <a:p>
            <a:pPr marL="182880" indent="0">
              <a:buNone/>
            </a:pPr>
            <a:endParaRPr lang="cs-CZ" sz="2400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28518564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arnival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Carnival">
      <a:majorFont>
        <a:latin typeface="Bodoni MT"/>
        <a:ea typeface=""/>
        <a:cs typeface=""/>
        <a:font script="Cyrl" typeface="Times New Roman"/>
        <a:font script="Grek" typeface="Times New Roman"/>
        <a:font script="Jpan" typeface="HG明朝E"/>
        <a:font script="Hang" typeface="HY목각파임B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Verdana"/>
        <a:ea typeface=""/>
        <a:cs typeface=""/>
        <a:font script="Jpan" typeface="ＭＳ Ｐゴシック"/>
        <a:font script="Hang" typeface="맑은 고딕"/>
        <a:font script="Hans" typeface="华文楷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Carnival">
      <a:fillStyleLst>
        <a:solidFill>
          <a:schemeClr val="phClr">
            <a:tint val="100000"/>
          </a:schemeClr>
        </a:solidFill>
        <a:gradFill rotWithShape="1">
          <a:gsLst>
            <a:gs pos="0">
              <a:schemeClr val="phClr">
                <a:tint val="75000"/>
                <a:satMod val="170000"/>
              </a:schemeClr>
            </a:gs>
            <a:gs pos="37000">
              <a:schemeClr val="phClr">
                <a:tint val="50000"/>
                <a:satMod val="180000"/>
              </a:schemeClr>
            </a:gs>
            <a:gs pos="50000">
              <a:schemeClr val="phClr">
                <a:tint val="46000"/>
                <a:satMod val="180000"/>
              </a:schemeClr>
            </a:gs>
            <a:gs pos="64000">
              <a:schemeClr val="phClr">
                <a:tint val="50000"/>
                <a:satMod val="180000"/>
              </a:schemeClr>
            </a:gs>
            <a:gs pos="100000">
              <a:schemeClr val="phClr">
                <a:tint val="75000"/>
                <a:satMod val="17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hade val="35000"/>
                <a:satMod val="190000"/>
              </a:schemeClr>
            </a:gs>
            <a:gs pos="30000">
              <a:schemeClr val="phClr">
                <a:shade val="64000"/>
                <a:satMod val="165000"/>
              </a:schemeClr>
            </a:gs>
            <a:gs pos="46000">
              <a:schemeClr val="phClr">
                <a:shade val="74000"/>
                <a:satMod val="165000"/>
              </a:schemeClr>
            </a:gs>
            <a:gs pos="56000">
              <a:schemeClr val="phClr">
                <a:shade val="74000"/>
                <a:satMod val="165000"/>
              </a:schemeClr>
            </a:gs>
            <a:gs pos="70000">
              <a:schemeClr val="phClr">
                <a:shade val="64000"/>
                <a:satMod val="165000"/>
              </a:schemeClr>
            </a:gs>
            <a:gs pos="100000">
              <a:schemeClr val="phClr">
                <a:shade val="35000"/>
                <a:satMod val="190000"/>
              </a:schemeClr>
            </a:gs>
          </a:gsLst>
          <a:lin ang="5400000" scaled="0"/>
        </a:gradFill>
      </a:fillStyleLst>
      <a:lnStyleLst>
        <a:ln w="5000">
          <a:solidFill>
            <a:schemeClr val="phClr"/>
          </a:solidFill>
          <a:prstDash val="solid"/>
        </a:ln>
        <a:ln w="12700">
          <a:solidFill>
            <a:schemeClr val="phClr"/>
          </a:solidFill>
          <a:prstDash val="solid"/>
        </a:ln>
        <a:ln w="28100">
          <a:solidFill>
            <a:schemeClr val="phClr"/>
          </a:solidFill>
          <a:prstDash val="solid"/>
        </a:ln>
      </a:lnStyleLst>
      <a:effectStyleLst>
        <a:effectStyle>
          <a:effectLst>
            <a:outerShdw blurRad="39000" dist="25400" dir="5400000">
              <a:srgbClr val="1A0000">
                <a:alpha val="35000"/>
              </a:srgbClr>
            </a:outerShdw>
          </a:effectLst>
        </a:effectStyle>
        <a:effectStyle>
          <a:effectLst>
            <a:outerShdw blurRad="39000" dist="25000" dir="5400000">
              <a:srgbClr val="1A0000">
                <a:alpha val="40000"/>
              </a:srgbClr>
            </a:outerShdw>
          </a:effectLst>
        </a:effectStyle>
        <a:effectStyle>
          <a:effectLst>
            <a:outerShdw blurRad="39000" dist="25000" dir="5400000">
              <a:srgbClr val="000000">
                <a:alpha val="40000"/>
              </a:srgbClr>
            </a:outerShdw>
          </a:effectLst>
          <a:scene3d>
            <a:camera prst="orthographicFront">
              <a:rot lat="0" lon="0" rev="0"/>
            </a:camera>
            <a:lightRig rig="contrasting" dir="tr">
              <a:rot lat="0" lon="0" rev="7000000"/>
            </a:lightRig>
          </a:scene3d>
          <a:sp3d prstMaterial="powder">
            <a:bevelT w="110000" h="50000"/>
          </a:sp3d>
        </a:effectStyle>
      </a:effectStyleLst>
      <a:bgFillStyleLst>
        <a:solidFill>
          <a:schemeClr val="phClr">
            <a:tint val="100000"/>
          </a:schemeClr>
        </a:solidFill>
        <a:gradFill rotWithShape="1">
          <a:gsLst>
            <a:gs pos="0">
              <a:schemeClr val="phClr">
                <a:shade val="68000"/>
                <a:satMod val="150000"/>
              </a:schemeClr>
            </a:gs>
            <a:gs pos="40000">
              <a:schemeClr val="phClr">
                <a:tint val="90000"/>
                <a:satMod val="220000"/>
              </a:schemeClr>
            </a:gs>
            <a:gs pos="50000">
              <a:schemeClr val="phClr">
                <a:tint val="86500"/>
                <a:satMod val="255000"/>
              </a:schemeClr>
            </a:gs>
            <a:gs pos="53000">
              <a:schemeClr val="phClr">
                <a:tint val="86500"/>
                <a:satMod val="255000"/>
              </a:schemeClr>
            </a:gs>
            <a:gs pos="62000">
              <a:schemeClr val="phClr">
                <a:tint val="90000"/>
                <a:satMod val="220000"/>
              </a:schemeClr>
            </a:gs>
            <a:gs pos="100000">
              <a:schemeClr val="phClr">
                <a:shade val="68000"/>
                <a:satMod val="150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tint val="95000"/>
                <a:satMod val="190000"/>
              </a:schemeClr>
              <a:schemeClr val="phClr">
                <a:shade val="78000"/>
                <a:satMod val="18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858</TotalTime>
  <Words>317</Words>
  <Application>Microsoft Office PowerPoint</Application>
  <PresentationFormat>Předvádění na obrazovce (4:3)</PresentationFormat>
  <Paragraphs>59</Paragraphs>
  <Slides>8</Slides>
  <Notes>0</Notes>
  <HiddenSlides>2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Carnival</vt:lpstr>
      <vt:lpstr>Prezentace aplikace PowerPoint</vt:lpstr>
      <vt:lpstr>Kyselina citronová</vt:lpstr>
      <vt:lpstr>Kyselina benzoová</vt:lpstr>
      <vt:lpstr>Nasycené mastné kyseliny</vt:lpstr>
      <vt:lpstr>Nenasycené mastné kyseliny</vt:lpstr>
      <vt:lpstr>Rozděl potraviny do sloupečků podle výskytu v tvém jídelníčku. </vt:lpstr>
      <vt:lpstr>Metodický postup</vt:lpstr>
      <vt:lpstr>Použité 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Alena Francová</dc:creator>
  <cp:lastModifiedBy>Jan Táborský</cp:lastModifiedBy>
  <cp:revision>61</cp:revision>
  <dcterms:created xsi:type="dcterms:W3CDTF">2012-03-01T07:12:35Z</dcterms:created>
  <dcterms:modified xsi:type="dcterms:W3CDTF">2012-06-16T15:49:04Z</dcterms:modified>
</cp:coreProperties>
</file>