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7" r:id="rId3"/>
    <p:sldId id="258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C8058BD-7689-4B94-9F1D-D59AAF1C56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0A954DC-B11E-435C-9D96-20ABAB001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805264"/>
            <a:ext cx="7196336" cy="9109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ANOTACE: Materiál je určen pro žáky 9.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VY_32_INOVACE_CH.9.A.15_estery</a:t>
            </a:r>
            <a:endParaRPr lang="cs-CZ" sz="2200" dirty="0" smtClean="0"/>
          </a:p>
          <a:p>
            <a:pPr algn="ctr"/>
            <a:r>
              <a:rPr lang="cs-CZ" sz="2200" dirty="0" smtClean="0"/>
              <a:t>Název: Estery</a:t>
            </a:r>
          </a:p>
          <a:p>
            <a:pPr algn="ctr"/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Deriváty uhlovodíků/Estery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23. 3.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23728" y="188640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98226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1475656" y="2924944"/>
            <a:ext cx="360040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67744" y="2924944"/>
            <a:ext cx="216024" cy="396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3671510"/>
              </p:ext>
            </p:extLst>
          </p:nvPr>
        </p:nvGraphicFramePr>
        <p:xfrm>
          <a:off x="395536" y="2786824"/>
          <a:ext cx="8352928" cy="6838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ChemSketch" r:id="rId3" imgW="4361688" imgH="371856" progId="">
                  <p:embed/>
                </p:oleObj>
              </mc:Choice>
              <mc:Fallback>
                <p:oleObj name="ChemSketch" r:id="rId3" imgW="4361688" imgH="371856" progId="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786824"/>
                        <a:ext cx="8352928" cy="68389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35280" cy="108012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Vznikají reakcí karboxylové kyseliny s alkoholem.</a:t>
            </a:r>
          </a:p>
          <a:p>
            <a:r>
              <a:rPr lang="cs-CZ" dirty="0" smtClean="0"/>
              <a:t>Vedlejším produktem je voda.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3322712" cy="778098"/>
          </a:xfrm>
        </p:spPr>
        <p:txBody>
          <a:bodyPr/>
          <a:lstStyle/>
          <a:p>
            <a:r>
              <a:rPr lang="cs-CZ" dirty="0" smtClean="0"/>
              <a:t>estery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4509120"/>
            <a:ext cx="8352928" cy="172819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Tato reakce se nazývá </a:t>
            </a:r>
            <a:r>
              <a:rPr kumimoji="0" lang="cs-CZ" sz="27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esterifikace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Voda vniká odštěpením</a:t>
            </a:r>
            <a:r>
              <a:rPr kumimoji="0" lang="cs-CZ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 z alkoholu a OH z kyseliny.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2278613"/>
            <a:ext cx="1728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dirty="0"/>
              <a:t>k</a:t>
            </a:r>
            <a:r>
              <a:rPr lang="cs-CZ" dirty="0" smtClean="0"/>
              <a:t>arboxylová kyselina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27784" y="2555612"/>
            <a:ext cx="11179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dirty="0" smtClean="0"/>
              <a:t>alkohol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242047" y="2483604"/>
            <a:ext cx="850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dirty="0" smtClean="0"/>
              <a:t>ester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3429000"/>
            <a:ext cx="1728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yselina octová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3491716"/>
            <a:ext cx="11323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ethanol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76056" y="3356992"/>
            <a:ext cx="2376264" cy="7591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2000" b="1" dirty="0" err="1">
                <a:solidFill>
                  <a:srgbClr val="0070C0"/>
                </a:solidFill>
              </a:rPr>
              <a:t>e</a:t>
            </a:r>
            <a:r>
              <a:rPr lang="cs-CZ" sz="2000" b="1" dirty="0" err="1" smtClean="0">
                <a:solidFill>
                  <a:srgbClr val="0070C0"/>
                </a:solidFill>
              </a:rPr>
              <a:t>thyl</a:t>
            </a:r>
            <a:r>
              <a:rPr lang="cs-CZ" sz="2000" dirty="0" err="1" smtClean="0">
                <a:solidFill>
                  <a:srgbClr val="0070C0"/>
                </a:solidFill>
              </a:rPr>
              <a:t>ester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2000" b="1" dirty="0" smtClean="0">
                <a:solidFill>
                  <a:srgbClr val="0070C0"/>
                </a:solidFill>
              </a:rPr>
              <a:t>kyseliny octové 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6" name="Picture 10" descr="C:\Documents and Settings\Administrator\Local Settings\Temporary Internet Files\Content.IE5\UFUE0E07\MP900405250[1].jpg"/>
          <p:cNvPicPr>
            <a:picLocks noChangeAspect="1" noChangeArrowheads="1"/>
          </p:cNvPicPr>
          <p:nvPr/>
        </p:nvPicPr>
        <p:blipFill>
          <a:blip r:embed="rId2" cstate="print"/>
          <a:srcRect r="42012" b="5017"/>
          <a:stretch>
            <a:fillRect/>
          </a:stretch>
        </p:blipFill>
        <p:spPr bwMode="auto">
          <a:xfrm rot="21419897">
            <a:off x="4894535" y="3818281"/>
            <a:ext cx="1152128" cy="1347971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363272" cy="5904656"/>
          </a:xfrm>
        </p:spPr>
        <p:txBody>
          <a:bodyPr>
            <a:normAutofit/>
          </a:bodyPr>
          <a:lstStyle/>
          <a:p>
            <a:r>
              <a:rPr lang="cs-CZ" dirty="0" smtClean="0"/>
              <a:t>Některé estery jsou příjemně vonící kapaliny.</a:t>
            </a:r>
          </a:p>
          <a:p>
            <a:r>
              <a:rPr lang="cs-CZ" dirty="0" smtClean="0"/>
              <a:t>Používají se jako vonné esence.</a:t>
            </a:r>
          </a:p>
          <a:p>
            <a:pPr>
              <a:spcBef>
                <a:spcPts val="3000"/>
              </a:spcBef>
              <a:buNone/>
            </a:pPr>
            <a:r>
              <a:rPr lang="cs-CZ" dirty="0" smtClean="0"/>
              <a:t>k. mravenčí + </a:t>
            </a:r>
            <a:r>
              <a:rPr lang="cs-CZ" dirty="0" err="1" smtClean="0"/>
              <a:t>ethanol</a:t>
            </a:r>
            <a:endParaRPr lang="cs-CZ" dirty="0" smtClean="0"/>
          </a:p>
          <a:p>
            <a:pPr>
              <a:spcBef>
                <a:spcPts val="3000"/>
              </a:spcBef>
              <a:buNone/>
            </a:pPr>
            <a:r>
              <a:rPr lang="cs-CZ" dirty="0" smtClean="0"/>
              <a:t>				k. octová + pentan-1-</a:t>
            </a:r>
            <a:r>
              <a:rPr lang="cs-CZ" dirty="0" err="1" smtClean="0"/>
              <a:t>ol</a:t>
            </a:r>
            <a:endParaRPr lang="cs-CZ" dirty="0" smtClean="0"/>
          </a:p>
          <a:p>
            <a:pPr>
              <a:spcBef>
                <a:spcPts val="3000"/>
              </a:spcBef>
              <a:buNone/>
            </a:pPr>
            <a:r>
              <a:rPr lang="cs-CZ" dirty="0" smtClean="0"/>
              <a:t>		      				 + oktan-1-</a:t>
            </a:r>
            <a:r>
              <a:rPr lang="cs-CZ" dirty="0" err="1" smtClean="0"/>
              <a:t>ol</a:t>
            </a:r>
            <a:endParaRPr lang="cs-CZ" dirty="0" smtClean="0"/>
          </a:p>
          <a:p>
            <a:pPr>
              <a:spcBef>
                <a:spcPts val="3000"/>
              </a:spcBef>
              <a:buNone/>
            </a:pPr>
            <a:r>
              <a:rPr lang="cs-CZ" dirty="0" smtClean="0"/>
              <a:t>		k. máselná + </a:t>
            </a:r>
            <a:r>
              <a:rPr lang="cs-CZ" dirty="0" err="1" smtClean="0"/>
              <a:t>ethanol</a:t>
            </a:r>
            <a:endParaRPr lang="cs-CZ" dirty="0" smtClean="0"/>
          </a:p>
          <a:p>
            <a:pPr>
              <a:spcBef>
                <a:spcPts val="3000"/>
              </a:spcBef>
              <a:buNone/>
            </a:pPr>
            <a:r>
              <a:rPr lang="cs-CZ" dirty="0" smtClean="0"/>
              <a:t>				 + pentan-1-</a:t>
            </a:r>
            <a:r>
              <a:rPr lang="cs-CZ" dirty="0" err="1" smtClean="0"/>
              <a:t>ol</a:t>
            </a:r>
            <a:endParaRPr lang="cs-CZ" dirty="0" smtClean="0"/>
          </a:p>
          <a:p>
            <a:pPr>
              <a:spcBef>
                <a:spcPts val="3000"/>
              </a:spcBef>
              <a:buNone/>
            </a:pPr>
            <a:r>
              <a:rPr lang="cs-CZ" dirty="0" smtClean="0"/>
              <a:t>				k. benzoová + </a:t>
            </a:r>
            <a:r>
              <a:rPr lang="cs-CZ" dirty="0" err="1" smtClean="0"/>
              <a:t>ethanol</a:t>
            </a:r>
            <a:endParaRPr lang="cs-CZ" dirty="0" smtClean="0"/>
          </a:p>
        </p:txBody>
      </p:sp>
      <p:pic>
        <p:nvPicPr>
          <p:cNvPr id="14342" name="Picture 6" descr="C:\Documents and Settings\Administrator\Local Settings\Temporary Internet Files\Content.IE5\15NXLOFS\MC9000882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348880"/>
            <a:ext cx="1872208" cy="1254791"/>
          </a:xfrm>
          <a:prstGeom prst="rect">
            <a:avLst/>
          </a:prstGeom>
          <a:noFill/>
        </p:spPr>
      </p:pic>
      <p:pic>
        <p:nvPicPr>
          <p:cNvPr id="14344" name="Picture 8" descr="C:\Documents and Settings\Administrator\Local Settings\Temporary Internet Files\Content.IE5\QD9F418Q\MC9000168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772816"/>
            <a:ext cx="1368152" cy="939854"/>
          </a:xfrm>
          <a:prstGeom prst="rect">
            <a:avLst/>
          </a:prstGeom>
          <a:noFill/>
        </p:spPr>
      </p:pic>
      <p:pic>
        <p:nvPicPr>
          <p:cNvPr id="14345" name="Picture 9" descr="C:\Documents and Settings\Administrator\Local Settings\Temporary Internet Files\Content.IE5\1OP2GBPI\MC90044172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3140968"/>
            <a:ext cx="1152128" cy="1152128"/>
          </a:xfrm>
          <a:prstGeom prst="rect">
            <a:avLst/>
          </a:prstGeom>
          <a:noFill/>
        </p:spPr>
      </p:pic>
      <p:pic>
        <p:nvPicPr>
          <p:cNvPr id="14347" name="Picture 11" descr="C:\Documents and Settings\Administrator\Local Settings\Temporary Internet Files\Content.IE5\8CWI4GH9\MC90019340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4725144"/>
            <a:ext cx="1656184" cy="1101983"/>
          </a:xfrm>
          <a:prstGeom prst="rect">
            <a:avLst/>
          </a:prstGeom>
          <a:noFill/>
        </p:spPr>
      </p:pic>
      <p:pic>
        <p:nvPicPr>
          <p:cNvPr id="14348" name="Picture 12" descr="C:\Documents and Settings\Administrator\Local Settings\Temporary Internet Files\Content.IE5\VRN2JWZ8\MC90038306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5373216"/>
            <a:ext cx="1512168" cy="124580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476672"/>
            <a:ext cx="8435280" cy="5530619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/>
              <a:t>Velký význam mají estery bez vůně.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Estery </a:t>
            </a:r>
            <a:r>
              <a:rPr lang="cs-CZ" sz="2800" b="1" dirty="0" smtClean="0"/>
              <a:t>mastných kyselin </a:t>
            </a:r>
            <a:r>
              <a:rPr lang="cs-CZ" sz="2800" dirty="0" smtClean="0"/>
              <a:t>s </a:t>
            </a:r>
            <a:r>
              <a:rPr lang="cs-CZ" sz="2800" b="1" dirty="0" smtClean="0"/>
              <a:t>glycerolem</a:t>
            </a:r>
            <a:r>
              <a:rPr lang="cs-CZ" sz="2800" dirty="0" smtClean="0"/>
              <a:t> tvoří tuky, vosky a oleje.</a:t>
            </a:r>
          </a:p>
          <a:p>
            <a:pPr>
              <a:spcBef>
                <a:spcPts val="1800"/>
              </a:spcBef>
            </a:pPr>
            <a:endParaRPr lang="cs-CZ" sz="2800" dirty="0" smtClean="0"/>
          </a:p>
          <a:p>
            <a:pPr>
              <a:spcBef>
                <a:spcPts val="1800"/>
              </a:spcBef>
            </a:pPr>
            <a:r>
              <a:rPr lang="cs-CZ" sz="2800" b="1" dirty="0" err="1" smtClean="0"/>
              <a:t>Methylestery</a:t>
            </a:r>
            <a:r>
              <a:rPr lang="cs-CZ" sz="2800" dirty="0" smtClean="0"/>
              <a:t> </a:t>
            </a:r>
            <a:r>
              <a:rPr lang="cs-CZ" sz="2800" b="1" dirty="0" smtClean="0"/>
              <a:t>nenasycených mastných kyselin </a:t>
            </a:r>
            <a:r>
              <a:rPr lang="cs-CZ" sz="2800" dirty="0" smtClean="0"/>
              <a:t>rostlinného původu jsou součást </a:t>
            </a:r>
            <a:r>
              <a:rPr lang="cs-CZ" sz="2800" b="1" dirty="0" smtClean="0"/>
              <a:t>bionafty.</a:t>
            </a:r>
          </a:p>
          <a:p>
            <a:pPr>
              <a:spcBef>
                <a:spcPts val="1800"/>
              </a:spcBef>
            </a:pPr>
            <a:endParaRPr lang="cs-CZ" sz="2800" b="1" dirty="0" smtClean="0"/>
          </a:p>
          <a:p>
            <a:pPr>
              <a:spcBef>
                <a:spcPts val="1800"/>
              </a:spcBef>
            </a:pPr>
            <a:r>
              <a:rPr lang="cs-CZ" sz="2800" dirty="0" smtClean="0"/>
              <a:t>Jaký má význam používání bionafty?</a:t>
            </a:r>
          </a:p>
        </p:txBody>
      </p:sp>
      <p:pic>
        <p:nvPicPr>
          <p:cNvPr id="15362" name="Picture 2" descr="C:\Documents and Settings\Administrator\Local Settings\Temporary Internet Files\Content.IE5\CRKQRM35\MC90044011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509120"/>
            <a:ext cx="1810787" cy="206084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04664"/>
            <a:ext cx="8568952" cy="5602627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sz="2800" dirty="0" smtClean="0"/>
              <a:t>Estery se používají i v lékařství.</a:t>
            </a:r>
          </a:p>
          <a:p>
            <a:pPr>
              <a:spcBef>
                <a:spcPts val="1200"/>
              </a:spcBef>
            </a:pPr>
            <a:r>
              <a:rPr lang="cs-CZ" sz="2800" b="1" dirty="0" smtClean="0"/>
              <a:t>Kyselina acetylsalicylová </a:t>
            </a:r>
            <a:r>
              <a:rPr lang="cs-CZ" sz="2800" dirty="0" smtClean="0"/>
              <a:t>je ester obsažený v Acylpyrinu, Aspirinu, Anopyrinu …</a:t>
            </a:r>
          </a:p>
          <a:p>
            <a:pPr>
              <a:spcBef>
                <a:spcPts val="1200"/>
              </a:spcBef>
            </a:pPr>
            <a:endParaRPr lang="cs-CZ" sz="2800" dirty="0"/>
          </a:p>
          <a:p>
            <a:pPr>
              <a:spcBef>
                <a:spcPts val="1200"/>
              </a:spcBef>
            </a:pPr>
            <a:r>
              <a:rPr lang="cs-CZ" sz="2800" dirty="0" smtClean="0"/>
              <a:t>Ester </a:t>
            </a:r>
            <a:r>
              <a:rPr lang="cs-CZ" sz="2800" b="1" dirty="0" smtClean="0"/>
              <a:t>kyseliny dusičné </a:t>
            </a:r>
            <a:r>
              <a:rPr lang="cs-CZ" sz="2800" dirty="0" smtClean="0"/>
              <a:t>a </a:t>
            </a:r>
            <a:r>
              <a:rPr lang="cs-CZ" sz="2800" b="1" dirty="0" smtClean="0"/>
              <a:t>glycerolu</a:t>
            </a:r>
            <a:r>
              <a:rPr lang="cs-CZ" sz="2800" dirty="0" smtClean="0"/>
              <a:t> nazýváme </a:t>
            </a:r>
            <a:r>
              <a:rPr lang="cs-CZ" sz="2800" u="sng" dirty="0" smtClean="0"/>
              <a:t>nitroglycerin</a:t>
            </a:r>
            <a:r>
              <a:rPr lang="cs-CZ" sz="2800" dirty="0" smtClean="0"/>
              <a:t>.</a:t>
            </a:r>
          </a:p>
          <a:p>
            <a:pPr>
              <a:spcBef>
                <a:spcPts val="1200"/>
              </a:spcBef>
            </a:pPr>
            <a:endParaRPr lang="cs-CZ" sz="2800" dirty="0" smtClean="0"/>
          </a:p>
          <a:p>
            <a:pPr>
              <a:spcBef>
                <a:spcPts val="1200"/>
              </a:spcBef>
            </a:pPr>
            <a:r>
              <a:rPr lang="cs-CZ" sz="2800" dirty="0" smtClean="0"/>
              <a:t>Víš k čemu se tento ester využívá?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207" b="86897" l="22541" r="775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841" t="14194" r="23380" b="14333"/>
          <a:stretch/>
        </p:blipFill>
        <p:spPr bwMode="auto">
          <a:xfrm>
            <a:off x="6516216" y="3997602"/>
            <a:ext cx="1991412" cy="2670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552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897632" y="513319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to esterifikace?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5639" y="1161391"/>
            <a:ext cx="407038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reakce kyseliny s alkoholem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4023" y="1709685"/>
            <a:ext cx="407038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reakce zásady s alkoholem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4023" y="2283902"/>
            <a:ext cx="407038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reakce kyseliny a zásady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83696" y="3501008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Proč se využívají estery v potravinářství?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41703" y="4149080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kvůli vůni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50087" y="4697374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dodávají lesk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50087" y="5271591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j</a:t>
            </a:r>
            <a:r>
              <a:rPr lang="cs-CZ" sz="2400" dirty="0" smtClean="0"/>
              <a:t>sou stabilizátory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7584" y="3356992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co se používá nitroglycerin?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0831" y="4149080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výbušniny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49215" y="4697374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potravinářství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49215" y="5271591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lékařství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48064" y="476672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vedlejším produktem esterifikace?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750087" y="1161391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alkohol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758471" y="1709685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oxid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758471" y="2283902"/>
            <a:ext cx="40703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voda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17220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9" grpId="0" animBg="1"/>
      <p:bldP spid="33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8147248" cy="4525963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dirty="0" smtClean="0"/>
              <a:t>Na reakci vysvětlíme vznik esterů.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Upřesníme vznik vody.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Zmíníme příjemnou vůni některých esterů a odvodíme estery vznikající z příslušných kyselina alkoholu.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Řekneme si využití dalších esterů.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Na závěr zopakujeme probranou látku otázkami.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9482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916832"/>
            <a:ext cx="8568952" cy="4090459"/>
          </a:xfrm>
        </p:spPr>
        <p:txBody>
          <a:bodyPr>
            <a:normAutofit/>
          </a:bodyPr>
          <a:lstStyle/>
          <a:p>
            <a:r>
              <a:rPr lang="cs-CZ" sz="2600" dirty="0" smtClean="0"/>
              <a:t>Kliparty Office [online]. 2012 [cit. 2012-03-26]. Dostupné z www: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375</TotalTime>
  <Words>261</Words>
  <Application>Microsoft Office PowerPoint</Application>
  <PresentationFormat>Předvádění na obrazovce (4:3)</PresentationFormat>
  <Paragraphs>64</Paragraphs>
  <Slides>8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Shluk</vt:lpstr>
      <vt:lpstr>ChemSketch</vt:lpstr>
      <vt:lpstr>Prezentace aplikace PowerPoint</vt:lpstr>
      <vt:lpstr>estery</vt:lpstr>
      <vt:lpstr>Prezentace aplikace PowerPoint</vt:lpstr>
      <vt:lpstr>Prezentace aplikace PowerPoint</vt:lpstr>
      <vt:lpstr>Prezentace aplikace PowerPoint</vt:lpstr>
      <vt:lpstr>Prezentace aplikace PowerPoint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Jan Táborský</cp:lastModifiedBy>
  <cp:revision>25</cp:revision>
  <dcterms:created xsi:type="dcterms:W3CDTF">2012-03-22T07:06:56Z</dcterms:created>
  <dcterms:modified xsi:type="dcterms:W3CDTF">2012-06-16T15:49:41Z</dcterms:modified>
</cp:coreProperties>
</file>