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2" r:id="rId8"/>
    <p:sldId id="265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7425CB-117F-4BA3-93B2-8787FC300097}" type="doc">
      <dgm:prSet loTypeId="urn:microsoft.com/office/officeart/2005/8/layout/hierarchy2" loCatId="hierarchy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4A9354-56FA-4BB7-9A2D-CBB3ED2F0740}">
      <dgm:prSet phldrT="[Text]"/>
      <dgm:spPr/>
      <dgm:t>
        <a:bodyPr/>
        <a:lstStyle/>
        <a:p>
          <a:r>
            <a:rPr lang="cs-CZ" dirty="0" smtClean="0"/>
            <a:t>sacharidy</a:t>
          </a:r>
          <a:endParaRPr lang="cs-CZ" dirty="0"/>
        </a:p>
      </dgm:t>
    </dgm:pt>
    <dgm:pt modelId="{6301599A-3944-484A-A213-248C990510B5}" type="parTrans" cxnId="{CF4DCBFE-8256-448B-99D7-4CA50604BDEB}">
      <dgm:prSet/>
      <dgm:spPr/>
      <dgm:t>
        <a:bodyPr/>
        <a:lstStyle/>
        <a:p>
          <a:endParaRPr lang="cs-CZ"/>
        </a:p>
      </dgm:t>
    </dgm:pt>
    <dgm:pt modelId="{AE55F4C1-57B5-4B15-930E-F71538DE5E84}" type="sibTrans" cxnId="{CF4DCBFE-8256-448B-99D7-4CA50604BDEB}">
      <dgm:prSet/>
      <dgm:spPr/>
      <dgm:t>
        <a:bodyPr/>
        <a:lstStyle/>
        <a:p>
          <a:endParaRPr lang="cs-CZ"/>
        </a:p>
      </dgm:t>
    </dgm:pt>
    <dgm:pt modelId="{638CE21D-D57A-4065-922A-B85C5BD61BBC}">
      <dgm:prSet phldrT="[Text]"/>
      <dgm:spPr/>
      <dgm:t>
        <a:bodyPr/>
        <a:lstStyle/>
        <a:p>
          <a:r>
            <a:rPr lang="cs-CZ" dirty="0" smtClean="0"/>
            <a:t>složité</a:t>
          </a:r>
          <a:endParaRPr lang="cs-CZ" dirty="0"/>
        </a:p>
      </dgm:t>
    </dgm:pt>
    <dgm:pt modelId="{B6FD2C6F-5AEE-4A0C-B602-2EB052F5394B}" type="parTrans" cxnId="{D8913D51-58F5-4307-98F3-525AC80B7D25}">
      <dgm:prSet/>
      <dgm:spPr/>
      <dgm:t>
        <a:bodyPr/>
        <a:lstStyle/>
        <a:p>
          <a:endParaRPr lang="cs-CZ"/>
        </a:p>
      </dgm:t>
    </dgm:pt>
    <dgm:pt modelId="{CEB46DF4-F6A9-472A-9252-96D1CF748EEA}" type="sibTrans" cxnId="{D8913D51-58F5-4307-98F3-525AC80B7D25}">
      <dgm:prSet/>
      <dgm:spPr/>
      <dgm:t>
        <a:bodyPr/>
        <a:lstStyle/>
        <a:p>
          <a:endParaRPr lang="cs-CZ"/>
        </a:p>
      </dgm:t>
    </dgm:pt>
    <dgm:pt modelId="{1FA9D560-5529-4802-A14B-2E602BEDA0F3}">
      <dgm:prSet phldrT="[Text]"/>
      <dgm:spPr/>
      <dgm:t>
        <a:bodyPr/>
        <a:lstStyle/>
        <a:p>
          <a:r>
            <a:rPr lang="cs-CZ" dirty="0" smtClean="0"/>
            <a:t>oligosacharidy</a:t>
          </a:r>
        </a:p>
        <a:p>
          <a:r>
            <a:rPr lang="cs-CZ" dirty="0" smtClean="0"/>
            <a:t>(do 10 jednotek)</a:t>
          </a:r>
        </a:p>
      </dgm:t>
    </dgm:pt>
    <dgm:pt modelId="{AD731CB9-0E2D-47CC-96F1-79D9AEF094FA}" type="parTrans" cxnId="{AA18CFE5-7C5D-4B0E-848E-59344707CBE9}">
      <dgm:prSet/>
      <dgm:spPr/>
      <dgm:t>
        <a:bodyPr/>
        <a:lstStyle/>
        <a:p>
          <a:endParaRPr lang="cs-CZ"/>
        </a:p>
      </dgm:t>
    </dgm:pt>
    <dgm:pt modelId="{D515B44D-2A6D-4DB6-AB50-8B8FC74426F6}" type="sibTrans" cxnId="{AA18CFE5-7C5D-4B0E-848E-59344707CBE9}">
      <dgm:prSet/>
      <dgm:spPr/>
      <dgm:t>
        <a:bodyPr/>
        <a:lstStyle/>
        <a:p>
          <a:endParaRPr lang="cs-CZ"/>
        </a:p>
      </dgm:t>
    </dgm:pt>
    <dgm:pt modelId="{EF7BA708-B452-4464-ABDC-5FC2BE22CE3B}">
      <dgm:prSet phldrT="[Text]"/>
      <dgm:spPr/>
      <dgm:t>
        <a:bodyPr/>
        <a:lstStyle/>
        <a:p>
          <a:r>
            <a:rPr lang="cs-CZ" dirty="0" smtClean="0"/>
            <a:t>polysacharidy</a:t>
          </a:r>
          <a:endParaRPr lang="cs-CZ" dirty="0"/>
        </a:p>
      </dgm:t>
    </dgm:pt>
    <dgm:pt modelId="{A3EECA50-D638-4C3F-AAF8-90FC4021DDB2}" type="parTrans" cxnId="{0DBFE33F-2E5C-4B40-9643-CF56BB587AA2}">
      <dgm:prSet/>
      <dgm:spPr/>
      <dgm:t>
        <a:bodyPr/>
        <a:lstStyle/>
        <a:p>
          <a:endParaRPr lang="cs-CZ"/>
        </a:p>
      </dgm:t>
    </dgm:pt>
    <dgm:pt modelId="{FC32F4D0-E7D2-4977-A6EE-AA04D4442BF0}" type="sibTrans" cxnId="{0DBFE33F-2E5C-4B40-9643-CF56BB587AA2}">
      <dgm:prSet/>
      <dgm:spPr/>
      <dgm:t>
        <a:bodyPr/>
        <a:lstStyle/>
        <a:p>
          <a:endParaRPr lang="cs-CZ"/>
        </a:p>
      </dgm:t>
    </dgm:pt>
    <dgm:pt modelId="{F1419ED3-C24B-4BE4-808E-E0DFF5F6C194}">
      <dgm:prSet phldrT="[Text]"/>
      <dgm:spPr/>
      <dgm:t>
        <a:bodyPr/>
        <a:lstStyle/>
        <a:p>
          <a:r>
            <a:rPr lang="cs-CZ" dirty="0" smtClean="0"/>
            <a:t>jednoduché</a:t>
          </a:r>
          <a:endParaRPr lang="cs-CZ" dirty="0"/>
        </a:p>
      </dgm:t>
    </dgm:pt>
    <dgm:pt modelId="{29E6F319-8819-490E-AD20-0BDB67D430ED}" type="parTrans" cxnId="{0224D4C2-A89E-4FCA-BDC8-25824A5C63C3}">
      <dgm:prSet/>
      <dgm:spPr/>
      <dgm:t>
        <a:bodyPr/>
        <a:lstStyle/>
        <a:p>
          <a:endParaRPr lang="cs-CZ"/>
        </a:p>
      </dgm:t>
    </dgm:pt>
    <dgm:pt modelId="{EB465EEF-A067-461F-A579-0A52BBC5470D}" type="sibTrans" cxnId="{0224D4C2-A89E-4FCA-BDC8-25824A5C63C3}">
      <dgm:prSet/>
      <dgm:spPr/>
      <dgm:t>
        <a:bodyPr/>
        <a:lstStyle/>
        <a:p>
          <a:endParaRPr lang="cs-CZ"/>
        </a:p>
      </dgm:t>
    </dgm:pt>
    <dgm:pt modelId="{DCE2DBC5-CB86-4A91-AC92-B77FA96A7B25}">
      <dgm:prSet phldrT="[Text]"/>
      <dgm:spPr/>
      <dgm:t>
        <a:bodyPr/>
        <a:lstStyle/>
        <a:p>
          <a:r>
            <a:rPr lang="cs-CZ" dirty="0" smtClean="0"/>
            <a:t>monosacharidy</a:t>
          </a:r>
          <a:endParaRPr lang="cs-CZ" dirty="0"/>
        </a:p>
      </dgm:t>
    </dgm:pt>
    <dgm:pt modelId="{ECCC7415-133C-4438-A670-703E6AE9FDB3}" type="parTrans" cxnId="{7C9A9842-ACB2-490A-BE30-DE2306BAED53}">
      <dgm:prSet/>
      <dgm:spPr/>
      <dgm:t>
        <a:bodyPr/>
        <a:lstStyle/>
        <a:p>
          <a:endParaRPr lang="cs-CZ"/>
        </a:p>
      </dgm:t>
    </dgm:pt>
    <dgm:pt modelId="{70899C05-C4F4-4790-B3F5-0F8412E2C913}" type="sibTrans" cxnId="{7C9A9842-ACB2-490A-BE30-DE2306BAED53}">
      <dgm:prSet/>
      <dgm:spPr/>
      <dgm:t>
        <a:bodyPr/>
        <a:lstStyle/>
        <a:p>
          <a:endParaRPr lang="cs-CZ"/>
        </a:p>
      </dgm:t>
    </dgm:pt>
    <dgm:pt modelId="{66B03D46-74D0-49DD-98D9-8053BCE6F0A0}" type="pres">
      <dgm:prSet presAssocID="{607425CB-117F-4BA3-93B2-8787FC30009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D50223-6C64-43C1-B1A9-15B8C872F157}" type="pres">
      <dgm:prSet presAssocID="{514A9354-56FA-4BB7-9A2D-CBB3ED2F0740}" presName="root1" presStyleCnt="0"/>
      <dgm:spPr/>
    </dgm:pt>
    <dgm:pt modelId="{4F15667D-FC92-48FE-B319-0287275CCD3D}" type="pres">
      <dgm:prSet presAssocID="{514A9354-56FA-4BB7-9A2D-CBB3ED2F0740}" presName="LevelOneTextNode" presStyleLbl="node0" presStyleIdx="0" presStyleCnt="1" custScaleX="58483" custScaleY="40115" custLinFactY="-74248" custLinFactNeighborX="2118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5B75D0D-CCE5-4E40-8F70-879B4A774814}" type="pres">
      <dgm:prSet presAssocID="{514A9354-56FA-4BB7-9A2D-CBB3ED2F0740}" presName="level2hierChild" presStyleCnt="0"/>
      <dgm:spPr/>
    </dgm:pt>
    <dgm:pt modelId="{006D1A90-FC96-432F-894E-37A6EFA035EE}" type="pres">
      <dgm:prSet presAssocID="{B6FD2C6F-5AEE-4A0C-B602-2EB052F5394B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1A2D0B61-91F8-418A-9D3B-8B3988345ABD}" type="pres">
      <dgm:prSet presAssocID="{B6FD2C6F-5AEE-4A0C-B602-2EB052F5394B}" presName="connTx" presStyleLbl="parChTrans1D2" presStyleIdx="0" presStyleCnt="2"/>
      <dgm:spPr/>
      <dgm:t>
        <a:bodyPr/>
        <a:lstStyle/>
        <a:p>
          <a:endParaRPr lang="cs-CZ"/>
        </a:p>
      </dgm:t>
    </dgm:pt>
    <dgm:pt modelId="{EA928D3D-53F7-417F-841E-44C8D2EE8BB2}" type="pres">
      <dgm:prSet presAssocID="{638CE21D-D57A-4065-922A-B85C5BD61BBC}" presName="root2" presStyleCnt="0"/>
      <dgm:spPr/>
    </dgm:pt>
    <dgm:pt modelId="{A6367837-4CB0-4D08-AAE2-5D5134FBB305}" type="pres">
      <dgm:prSet presAssocID="{638CE21D-D57A-4065-922A-B85C5BD61BBC}" presName="LevelTwoTextNode" presStyleLbl="node2" presStyleIdx="0" presStyleCnt="2" custScaleX="78646" custScaleY="40115" custLinFactNeighborX="-24947" custLinFactNeighborY="-67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1F84588-1790-42E7-A55C-4B07A30259B1}" type="pres">
      <dgm:prSet presAssocID="{638CE21D-D57A-4065-922A-B85C5BD61BBC}" presName="level3hierChild" presStyleCnt="0"/>
      <dgm:spPr/>
    </dgm:pt>
    <dgm:pt modelId="{786AD22E-2E1C-4625-895B-02C18FFA48EC}" type="pres">
      <dgm:prSet presAssocID="{AD731CB9-0E2D-47CC-96F1-79D9AEF094FA}" presName="conn2-1" presStyleLbl="parChTrans1D3" presStyleIdx="0" presStyleCnt="3"/>
      <dgm:spPr/>
      <dgm:t>
        <a:bodyPr/>
        <a:lstStyle/>
        <a:p>
          <a:endParaRPr lang="cs-CZ"/>
        </a:p>
      </dgm:t>
    </dgm:pt>
    <dgm:pt modelId="{E54D82D1-9153-44E6-911A-3A92B647AE98}" type="pres">
      <dgm:prSet presAssocID="{AD731CB9-0E2D-47CC-96F1-79D9AEF094FA}" presName="connTx" presStyleLbl="parChTrans1D3" presStyleIdx="0" presStyleCnt="3"/>
      <dgm:spPr/>
      <dgm:t>
        <a:bodyPr/>
        <a:lstStyle/>
        <a:p>
          <a:endParaRPr lang="cs-CZ"/>
        </a:p>
      </dgm:t>
    </dgm:pt>
    <dgm:pt modelId="{16BAC49A-A6DD-4261-AD3F-2CF06C9FEA74}" type="pres">
      <dgm:prSet presAssocID="{1FA9D560-5529-4802-A14B-2E602BEDA0F3}" presName="root2" presStyleCnt="0"/>
      <dgm:spPr/>
    </dgm:pt>
    <dgm:pt modelId="{360BC1CD-FFE8-46D7-9F7C-166970FE7EB3}" type="pres">
      <dgm:prSet presAssocID="{1FA9D560-5529-4802-A14B-2E602BEDA0F3}" presName="LevelTwoTextNode" presStyleLbl="node3" presStyleIdx="0" presStyleCnt="3" custScaleY="98321" custLinFactNeighborX="-47809" custLinFactNeighborY="4463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8D11F24-362B-43C4-AC54-84C8F9F244DF}" type="pres">
      <dgm:prSet presAssocID="{1FA9D560-5529-4802-A14B-2E602BEDA0F3}" presName="level3hierChild" presStyleCnt="0"/>
      <dgm:spPr/>
    </dgm:pt>
    <dgm:pt modelId="{D3B6E997-3ADC-4A24-A448-815AFD57A9CB}" type="pres">
      <dgm:prSet presAssocID="{A3EECA50-D638-4C3F-AAF8-90FC4021DDB2}" presName="conn2-1" presStyleLbl="parChTrans1D3" presStyleIdx="1" presStyleCnt="3"/>
      <dgm:spPr/>
      <dgm:t>
        <a:bodyPr/>
        <a:lstStyle/>
        <a:p>
          <a:endParaRPr lang="cs-CZ"/>
        </a:p>
      </dgm:t>
    </dgm:pt>
    <dgm:pt modelId="{D8C83EEC-E9EA-455B-B813-72F4CF123DE5}" type="pres">
      <dgm:prSet presAssocID="{A3EECA50-D638-4C3F-AAF8-90FC4021DDB2}" presName="connTx" presStyleLbl="parChTrans1D3" presStyleIdx="1" presStyleCnt="3"/>
      <dgm:spPr/>
      <dgm:t>
        <a:bodyPr/>
        <a:lstStyle/>
        <a:p>
          <a:endParaRPr lang="cs-CZ"/>
        </a:p>
      </dgm:t>
    </dgm:pt>
    <dgm:pt modelId="{06DF1123-233D-496C-ACC0-0160DCCB0447}" type="pres">
      <dgm:prSet presAssocID="{EF7BA708-B452-4464-ABDC-5FC2BE22CE3B}" presName="root2" presStyleCnt="0"/>
      <dgm:spPr/>
    </dgm:pt>
    <dgm:pt modelId="{E0596AC0-DA16-435C-8971-D1D7D76F4AC8}" type="pres">
      <dgm:prSet presAssocID="{EF7BA708-B452-4464-ABDC-5FC2BE22CE3B}" presName="LevelTwoTextNode" presStyleLbl="node3" presStyleIdx="1" presStyleCnt="3" custScaleY="40115" custLinFactNeighborX="-46703" custLinFactNeighborY="483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590EDF8-DF55-445C-A375-12CF5884B1F9}" type="pres">
      <dgm:prSet presAssocID="{EF7BA708-B452-4464-ABDC-5FC2BE22CE3B}" presName="level3hierChild" presStyleCnt="0"/>
      <dgm:spPr/>
    </dgm:pt>
    <dgm:pt modelId="{16C06AEF-7448-4BD1-A48D-55A93639C580}" type="pres">
      <dgm:prSet presAssocID="{29E6F319-8819-490E-AD20-0BDB67D430ED}" presName="conn2-1" presStyleLbl="parChTrans1D2" presStyleIdx="1" presStyleCnt="2"/>
      <dgm:spPr/>
      <dgm:t>
        <a:bodyPr/>
        <a:lstStyle/>
        <a:p>
          <a:endParaRPr lang="cs-CZ"/>
        </a:p>
      </dgm:t>
    </dgm:pt>
    <dgm:pt modelId="{8E4866F0-746B-40F0-9B42-A11C3F8FE6AD}" type="pres">
      <dgm:prSet presAssocID="{29E6F319-8819-490E-AD20-0BDB67D430ED}" presName="connTx" presStyleLbl="parChTrans1D2" presStyleIdx="1" presStyleCnt="2"/>
      <dgm:spPr/>
      <dgm:t>
        <a:bodyPr/>
        <a:lstStyle/>
        <a:p>
          <a:endParaRPr lang="cs-CZ"/>
        </a:p>
      </dgm:t>
    </dgm:pt>
    <dgm:pt modelId="{0883C28D-9864-46EE-A6ED-E8E4DB763371}" type="pres">
      <dgm:prSet presAssocID="{F1419ED3-C24B-4BE4-808E-E0DFF5F6C194}" presName="root2" presStyleCnt="0"/>
      <dgm:spPr/>
    </dgm:pt>
    <dgm:pt modelId="{11D8C384-A936-40A8-92DA-C976A0E38EC8}" type="pres">
      <dgm:prSet presAssocID="{F1419ED3-C24B-4BE4-808E-E0DFF5F6C194}" presName="LevelTwoTextNode" presStyleLbl="node2" presStyleIdx="1" presStyleCnt="2" custScaleX="78872" custScaleY="40115" custLinFactY="-82332" custLinFactNeighborX="-24947" custLinFactNeighborY="-10000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95CB62D-5534-427A-9AA6-11FA37AA1A2A}" type="pres">
      <dgm:prSet presAssocID="{F1419ED3-C24B-4BE4-808E-E0DFF5F6C194}" presName="level3hierChild" presStyleCnt="0"/>
      <dgm:spPr/>
    </dgm:pt>
    <dgm:pt modelId="{BC4DD051-A3E2-47FB-8470-635C07D75629}" type="pres">
      <dgm:prSet presAssocID="{ECCC7415-133C-4438-A670-703E6AE9FDB3}" presName="conn2-1" presStyleLbl="parChTrans1D3" presStyleIdx="2" presStyleCnt="3"/>
      <dgm:spPr/>
      <dgm:t>
        <a:bodyPr/>
        <a:lstStyle/>
        <a:p>
          <a:endParaRPr lang="cs-CZ"/>
        </a:p>
      </dgm:t>
    </dgm:pt>
    <dgm:pt modelId="{A7BF3822-6AED-4975-A823-80BA8FF82A35}" type="pres">
      <dgm:prSet presAssocID="{ECCC7415-133C-4438-A670-703E6AE9FDB3}" presName="connTx" presStyleLbl="parChTrans1D3" presStyleIdx="2" presStyleCnt="3"/>
      <dgm:spPr/>
      <dgm:t>
        <a:bodyPr/>
        <a:lstStyle/>
        <a:p>
          <a:endParaRPr lang="cs-CZ"/>
        </a:p>
      </dgm:t>
    </dgm:pt>
    <dgm:pt modelId="{4F355C75-6AF4-48BB-B5AF-C8CF93E95028}" type="pres">
      <dgm:prSet presAssocID="{DCE2DBC5-CB86-4A91-AC92-B77FA96A7B25}" presName="root2" presStyleCnt="0"/>
      <dgm:spPr/>
    </dgm:pt>
    <dgm:pt modelId="{CE501850-D3C3-4195-93EF-ABE4E89E24FA}" type="pres">
      <dgm:prSet presAssocID="{DCE2DBC5-CB86-4A91-AC92-B77FA96A7B25}" presName="LevelTwoTextNode" presStyleLbl="node3" presStyleIdx="2" presStyleCnt="3" custScaleY="40115" custLinFactY="-100000" custLinFactNeighborX="-48114" custLinFactNeighborY="-14357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37BFAA-7C42-432B-AD03-F5E5ED02C1BD}" type="pres">
      <dgm:prSet presAssocID="{DCE2DBC5-CB86-4A91-AC92-B77FA96A7B25}" presName="level3hierChild" presStyleCnt="0"/>
      <dgm:spPr/>
    </dgm:pt>
  </dgm:ptLst>
  <dgm:cxnLst>
    <dgm:cxn modelId="{D8913D51-58F5-4307-98F3-525AC80B7D25}" srcId="{514A9354-56FA-4BB7-9A2D-CBB3ED2F0740}" destId="{638CE21D-D57A-4065-922A-B85C5BD61BBC}" srcOrd="0" destOrd="0" parTransId="{B6FD2C6F-5AEE-4A0C-B602-2EB052F5394B}" sibTransId="{CEB46DF4-F6A9-472A-9252-96D1CF748EEA}"/>
    <dgm:cxn modelId="{43E6B9C1-55C0-4A57-94FF-1576222D883F}" type="presOf" srcId="{DCE2DBC5-CB86-4A91-AC92-B77FA96A7B25}" destId="{CE501850-D3C3-4195-93EF-ABE4E89E24FA}" srcOrd="0" destOrd="0" presId="urn:microsoft.com/office/officeart/2005/8/layout/hierarchy2"/>
    <dgm:cxn modelId="{FD33AA50-C2DA-4EDC-8932-EF184B01B561}" type="presOf" srcId="{ECCC7415-133C-4438-A670-703E6AE9FDB3}" destId="{A7BF3822-6AED-4975-A823-80BA8FF82A35}" srcOrd="1" destOrd="0" presId="urn:microsoft.com/office/officeart/2005/8/layout/hierarchy2"/>
    <dgm:cxn modelId="{7C9A9842-ACB2-490A-BE30-DE2306BAED53}" srcId="{F1419ED3-C24B-4BE4-808E-E0DFF5F6C194}" destId="{DCE2DBC5-CB86-4A91-AC92-B77FA96A7B25}" srcOrd="0" destOrd="0" parTransId="{ECCC7415-133C-4438-A670-703E6AE9FDB3}" sibTransId="{70899C05-C4F4-4790-B3F5-0F8412E2C913}"/>
    <dgm:cxn modelId="{5BBBB64D-54D6-4026-9B19-719C994EC6FA}" type="presOf" srcId="{514A9354-56FA-4BB7-9A2D-CBB3ED2F0740}" destId="{4F15667D-FC92-48FE-B319-0287275CCD3D}" srcOrd="0" destOrd="0" presId="urn:microsoft.com/office/officeart/2005/8/layout/hierarchy2"/>
    <dgm:cxn modelId="{6F4436F7-4FD7-44CD-8617-93C30B81D32A}" type="presOf" srcId="{B6FD2C6F-5AEE-4A0C-B602-2EB052F5394B}" destId="{1A2D0B61-91F8-418A-9D3B-8B3988345ABD}" srcOrd="1" destOrd="0" presId="urn:microsoft.com/office/officeart/2005/8/layout/hierarchy2"/>
    <dgm:cxn modelId="{CF4DCBFE-8256-448B-99D7-4CA50604BDEB}" srcId="{607425CB-117F-4BA3-93B2-8787FC300097}" destId="{514A9354-56FA-4BB7-9A2D-CBB3ED2F0740}" srcOrd="0" destOrd="0" parTransId="{6301599A-3944-484A-A213-248C990510B5}" sibTransId="{AE55F4C1-57B5-4B15-930E-F71538DE5E84}"/>
    <dgm:cxn modelId="{AA18CFE5-7C5D-4B0E-848E-59344707CBE9}" srcId="{638CE21D-D57A-4065-922A-B85C5BD61BBC}" destId="{1FA9D560-5529-4802-A14B-2E602BEDA0F3}" srcOrd="0" destOrd="0" parTransId="{AD731CB9-0E2D-47CC-96F1-79D9AEF094FA}" sibTransId="{D515B44D-2A6D-4DB6-AB50-8B8FC74426F6}"/>
    <dgm:cxn modelId="{79D82940-8C7E-4012-A793-D8384A9F9998}" type="presOf" srcId="{EF7BA708-B452-4464-ABDC-5FC2BE22CE3B}" destId="{E0596AC0-DA16-435C-8971-D1D7D76F4AC8}" srcOrd="0" destOrd="0" presId="urn:microsoft.com/office/officeart/2005/8/layout/hierarchy2"/>
    <dgm:cxn modelId="{17FE37C2-312A-497F-9C00-56A3A0DE0A58}" type="presOf" srcId="{638CE21D-D57A-4065-922A-B85C5BD61BBC}" destId="{A6367837-4CB0-4D08-AAE2-5D5134FBB305}" srcOrd="0" destOrd="0" presId="urn:microsoft.com/office/officeart/2005/8/layout/hierarchy2"/>
    <dgm:cxn modelId="{36AFA9C8-B6AA-4E5A-8025-7E55DAABB879}" type="presOf" srcId="{B6FD2C6F-5AEE-4A0C-B602-2EB052F5394B}" destId="{006D1A90-FC96-432F-894E-37A6EFA035EE}" srcOrd="0" destOrd="0" presId="urn:microsoft.com/office/officeart/2005/8/layout/hierarchy2"/>
    <dgm:cxn modelId="{6B382E75-0D33-4B17-8933-D636084D5B2F}" type="presOf" srcId="{AD731CB9-0E2D-47CC-96F1-79D9AEF094FA}" destId="{E54D82D1-9153-44E6-911A-3A92B647AE98}" srcOrd="1" destOrd="0" presId="urn:microsoft.com/office/officeart/2005/8/layout/hierarchy2"/>
    <dgm:cxn modelId="{77076AF7-6857-425D-8AF2-B0377EC481E6}" type="presOf" srcId="{F1419ED3-C24B-4BE4-808E-E0DFF5F6C194}" destId="{11D8C384-A936-40A8-92DA-C976A0E38EC8}" srcOrd="0" destOrd="0" presId="urn:microsoft.com/office/officeart/2005/8/layout/hierarchy2"/>
    <dgm:cxn modelId="{93DB8191-676A-474F-8DDC-6FF63C5A7F8F}" type="presOf" srcId="{29E6F319-8819-490E-AD20-0BDB67D430ED}" destId="{16C06AEF-7448-4BD1-A48D-55A93639C580}" srcOrd="0" destOrd="0" presId="urn:microsoft.com/office/officeart/2005/8/layout/hierarchy2"/>
    <dgm:cxn modelId="{58125171-6EF9-4B54-A8F2-E293B08E5C31}" type="presOf" srcId="{AD731CB9-0E2D-47CC-96F1-79D9AEF094FA}" destId="{786AD22E-2E1C-4625-895B-02C18FFA48EC}" srcOrd="0" destOrd="0" presId="urn:microsoft.com/office/officeart/2005/8/layout/hierarchy2"/>
    <dgm:cxn modelId="{0224D4C2-A89E-4FCA-BDC8-25824A5C63C3}" srcId="{514A9354-56FA-4BB7-9A2D-CBB3ED2F0740}" destId="{F1419ED3-C24B-4BE4-808E-E0DFF5F6C194}" srcOrd="1" destOrd="0" parTransId="{29E6F319-8819-490E-AD20-0BDB67D430ED}" sibTransId="{EB465EEF-A067-461F-A579-0A52BBC5470D}"/>
    <dgm:cxn modelId="{04C448B9-A07A-4A1D-A747-8887EAF71DDA}" type="presOf" srcId="{A3EECA50-D638-4C3F-AAF8-90FC4021DDB2}" destId="{D3B6E997-3ADC-4A24-A448-815AFD57A9CB}" srcOrd="0" destOrd="0" presId="urn:microsoft.com/office/officeart/2005/8/layout/hierarchy2"/>
    <dgm:cxn modelId="{F1FE3373-9777-4905-9C4D-5A734B8861AD}" type="presOf" srcId="{1FA9D560-5529-4802-A14B-2E602BEDA0F3}" destId="{360BC1CD-FFE8-46D7-9F7C-166970FE7EB3}" srcOrd="0" destOrd="0" presId="urn:microsoft.com/office/officeart/2005/8/layout/hierarchy2"/>
    <dgm:cxn modelId="{6B7AB451-E49D-48A9-BC50-BBCF5BC74FC7}" type="presOf" srcId="{A3EECA50-D638-4C3F-AAF8-90FC4021DDB2}" destId="{D8C83EEC-E9EA-455B-B813-72F4CF123DE5}" srcOrd="1" destOrd="0" presId="urn:microsoft.com/office/officeart/2005/8/layout/hierarchy2"/>
    <dgm:cxn modelId="{E8076939-D326-46BA-B29A-1084577D38E2}" type="presOf" srcId="{ECCC7415-133C-4438-A670-703E6AE9FDB3}" destId="{BC4DD051-A3E2-47FB-8470-635C07D75629}" srcOrd="0" destOrd="0" presId="urn:microsoft.com/office/officeart/2005/8/layout/hierarchy2"/>
    <dgm:cxn modelId="{3DFC3922-3946-4029-8976-1941CDA7E2C6}" type="presOf" srcId="{29E6F319-8819-490E-AD20-0BDB67D430ED}" destId="{8E4866F0-746B-40F0-9B42-A11C3F8FE6AD}" srcOrd="1" destOrd="0" presId="urn:microsoft.com/office/officeart/2005/8/layout/hierarchy2"/>
    <dgm:cxn modelId="{0DBFE33F-2E5C-4B40-9643-CF56BB587AA2}" srcId="{638CE21D-D57A-4065-922A-B85C5BD61BBC}" destId="{EF7BA708-B452-4464-ABDC-5FC2BE22CE3B}" srcOrd="1" destOrd="0" parTransId="{A3EECA50-D638-4C3F-AAF8-90FC4021DDB2}" sibTransId="{FC32F4D0-E7D2-4977-A6EE-AA04D4442BF0}"/>
    <dgm:cxn modelId="{35C87C80-E504-425E-9FED-0BFE9AAB81DE}" type="presOf" srcId="{607425CB-117F-4BA3-93B2-8787FC300097}" destId="{66B03D46-74D0-49DD-98D9-8053BCE6F0A0}" srcOrd="0" destOrd="0" presId="urn:microsoft.com/office/officeart/2005/8/layout/hierarchy2"/>
    <dgm:cxn modelId="{1B440BEC-7A26-40A7-B20B-D21A142ACFD3}" type="presParOf" srcId="{66B03D46-74D0-49DD-98D9-8053BCE6F0A0}" destId="{9DD50223-6C64-43C1-B1A9-15B8C872F157}" srcOrd="0" destOrd="0" presId="urn:microsoft.com/office/officeart/2005/8/layout/hierarchy2"/>
    <dgm:cxn modelId="{0534BCF2-87C5-4C81-9552-27FDA1A590B6}" type="presParOf" srcId="{9DD50223-6C64-43C1-B1A9-15B8C872F157}" destId="{4F15667D-FC92-48FE-B319-0287275CCD3D}" srcOrd="0" destOrd="0" presId="urn:microsoft.com/office/officeart/2005/8/layout/hierarchy2"/>
    <dgm:cxn modelId="{95DAE6FC-DD73-441E-9BC2-D953B362DEB2}" type="presParOf" srcId="{9DD50223-6C64-43C1-B1A9-15B8C872F157}" destId="{05B75D0D-CCE5-4E40-8F70-879B4A774814}" srcOrd="1" destOrd="0" presId="urn:microsoft.com/office/officeart/2005/8/layout/hierarchy2"/>
    <dgm:cxn modelId="{F915CBB1-F6C1-4AD0-8616-8E8CD983DA93}" type="presParOf" srcId="{05B75D0D-CCE5-4E40-8F70-879B4A774814}" destId="{006D1A90-FC96-432F-894E-37A6EFA035EE}" srcOrd="0" destOrd="0" presId="urn:microsoft.com/office/officeart/2005/8/layout/hierarchy2"/>
    <dgm:cxn modelId="{FA342749-448C-475C-81B6-7079A4C46E90}" type="presParOf" srcId="{006D1A90-FC96-432F-894E-37A6EFA035EE}" destId="{1A2D0B61-91F8-418A-9D3B-8B3988345ABD}" srcOrd="0" destOrd="0" presId="urn:microsoft.com/office/officeart/2005/8/layout/hierarchy2"/>
    <dgm:cxn modelId="{0C309ED1-EFCF-4B13-B696-50EEF3A6BA6D}" type="presParOf" srcId="{05B75D0D-CCE5-4E40-8F70-879B4A774814}" destId="{EA928D3D-53F7-417F-841E-44C8D2EE8BB2}" srcOrd="1" destOrd="0" presId="urn:microsoft.com/office/officeart/2005/8/layout/hierarchy2"/>
    <dgm:cxn modelId="{DF026EAE-699C-4852-B807-6D79FA35F892}" type="presParOf" srcId="{EA928D3D-53F7-417F-841E-44C8D2EE8BB2}" destId="{A6367837-4CB0-4D08-AAE2-5D5134FBB305}" srcOrd="0" destOrd="0" presId="urn:microsoft.com/office/officeart/2005/8/layout/hierarchy2"/>
    <dgm:cxn modelId="{FBD3A053-F529-4034-A9B2-CC835696EA33}" type="presParOf" srcId="{EA928D3D-53F7-417F-841E-44C8D2EE8BB2}" destId="{81F84588-1790-42E7-A55C-4B07A30259B1}" srcOrd="1" destOrd="0" presId="urn:microsoft.com/office/officeart/2005/8/layout/hierarchy2"/>
    <dgm:cxn modelId="{748B31E6-4DE5-4519-B135-EA33DA9CD75C}" type="presParOf" srcId="{81F84588-1790-42E7-A55C-4B07A30259B1}" destId="{786AD22E-2E1C-4625-895B-02C18FFA48EC}" srcOrd="0" destOrd="0" presId="urn:microsoft.com/office/officeart/2005/8/layout/hierarchy2"/>
    <dgm:cxn modelId="{9F286851-3FB7-4AEE-840C-6DEAA3408613}" type="presParOf" srcId="{786AD22E-2E1C-4625-895B-02C18FFA48EC}" destId="{E54D82D1-9153-44E6-911A-3A92B647AE98}" srcOrd="0" destOrd="0" presId="urn:microsoft.com/office/officeart/2005/8/layout/hierarchy2"/>
    <dgm:cxn modelId="{72011798-8D00-4003-8763-3A8360491E2A}" type="presParOf" srcId="{81F84588-1790-42E7-A55C-4B07A30259B1}" destId="{16BAC49A-A6DD-4261-AD3F-2CF06C9FEA74}" srcOrd="1" destOrd="0" presId="urn:microsoft.com/office/officeart/2005/8/layout/hierarchy2"/>
    <dgm:cxn modelId="{896D5028-9F1C-4B83-8692-8D6728636CBC}" type="presParOf" srcId="{16BAC49A-A6DD-4261-AD3F-2CF06C9FEA74}" destId="{360BC1CD-FFE8-46D7-9F7C-166970FE7EB3}" srcOrd="0" destOrd="0" presId="urn:microsoft.com/office/officeart/2005/8/layout/hierarchy2"/>
    <dgm:cxn modelId="{99EE1EE1-1714-4368-8E5A-839E5061674D}" type="presParOf" srcId="{16BAC49A-A6DD-4261-AD3F-2CF06C9FEA74}" destId="{08D11F24-362B-43C4-AC54-84C8F9F244DF}" srcOrd="1" destOrd="0" presId="urn:microsoft.com/office/officeart/2005/8/layout/hierarchy2"/>
    <dgm:cxn modelId="{DB6AF10E-A60D-4940-B7EC-68A92FAE9D1B}" type="presParOf" srcId="{81F84588-1790-42E7-A55C-4B07A30259B1}" destId="{D3B6E997-3ADC-4A24-A448-815AFD57A9CB}" srcOrd="2" destOrd="0" presId="urn:microsoft.com/office/officeart/2005/8/layout/hierarchy2"/>
    <dgm:cxn modelId="{30FFADAB-F19C-4244-BA36-862B90BABDD0}" type="presParOf" srcId="{D3B6E997-3ADC-4A24-A448-815AFD57A9CB}" destId="{D8C83EEC-E9EA-455B-B813-72F4CF123DE5}" srcOrd="0" destOrd="0" presId="urn:microsoft.com/office/officeart/2005/8/layout/hierarchy2"/>
    <dgm:cxn modelId="{953076F0-B414-4BD9-8A6A-33FF0243DF9D}" type="presParOf" srcId="{81F84588-1790-42E7-A55C-4B07A30259B1}" destId="{06DF1123-233D-496C-ACC0-0160DCCB0447}" srcOrd="3" destOrd="0" presId="urn:microsoft.com/office/officeart/2005/8/layout/hierarchy2"/>
    <dgm:cxn modelId="{742FC3E3-6D15-4C48-B860-F6C3C547AF49}" type="presParOf" srcId="{06DF1123-233D-496C-ACC0-0160DCCB0447}" destId="{E0596AC0-DA16-435C-8971-D1D7D76F4AC8}" srcOrd="0" destOrd="0" presId="urn:microsoft.com/office/officeart/2005/8/layout/hierarchy2"/>
    <dgm:cxn modelId="{42493F3C-322F-4EEE-8C80-8ED142A8B4B2}" type="presParOf" srcId="{06DF1123-233D-496C-ACC0-0160DCCB0447}" destId="{0590EDF8-DF55-445C-A375-12CF5884B1F9}" srcOrd="1" destOrd="0" presId="urn:microsoft.com/office/officeart/2005/8/layout/hierarchy2"/>
    <dgm:cxn modelId="{75A1E9FE-6709-4629-B048-8009412AFE9F}" type="presParOf" srcId="{05B75D0D-CCE5-4E40-8F70-879B4A774814}" destId="{16C06AEF-7448-4BD1-A48D-55A93639C580}" srcOrd="2" destOrd="0" presId="urn:microsoft.com/office/officeart/2005/8/layout/hierarchy2"/>
    <dgm:cxn modelId="{351EE664-AE3D-40AB-9BFC-8AA6233CEB19}" type="presParOf" srcId="{16C06AEF-7448-4BD1-A48D-55A93639C580}" destId="{8E4866F0-746B-40F0-9B42-A11C3F8FE6AD}" srcOrd="0" destOrd="0" presId="urn:microsoft.com/office/officeart/2005/8/layout/hierarchy2"/>
    <dgm:cxn modelId="{C94DB85A-C1F3-4758-8FCA-47DD80500BE0}" type="presParOf" srcId="{05B75D0D-CCE5-4E40-8F70-879B4A774814}" destId="{0883C28D-9864-46EE-A6ED-E8E4DB763371}" srcOrd="3" destOrd="0" presId="urn:microsoft.com/office/officeart/2005/8/layout/hierarchy2"/>
    <dgm:cxn modelId="{219524F0-8749-4B04-BFC5-74D7E2FE5C1C}" type="presParOf" srcId="{0883C28D-9864-46EE-A6ED-E8E4DB763371}" destId="{11D8C384-A936-40A8-92DA-C976A0E38EC8}" srcOrd="0" destOrd="0" presId="urn:microsoft.com/office/officeart/2005/8/layout/hierarchy2"/>
    <dgm:cxn modelId="{6A04B397-D897-4B20-A263-9386256F8E22}" type="presParOf" srcId="{0883C28D-9864-46EE-A6ED-E8E4DB763371}" destId="{095CB62D-5534-427A-9AA6-11FA37AA1A2A}" srcOrd="1" destOrd="0" presId="urn:microsoft.com/office/officeart/2005/8/layout/hierarchy2"/>
    <dgm:cxn modelId="{CD0601E0-BE93-4206-8894-2C44EA257312}" type="presParOf" srcId="{095CB62D-5534-427A-9AA6-11FA37AA1A2A}" destId="{BC4DD051-A3E2-47FB-8470-635C07D75629}" srcOrd="0" destOrd="0" presId="urn:microsoft.com/office/officeart/2005/8/layout/hierarchy2"/>
    <dgm:cxn modelId="{72BC5593-0D69-409C-AA99-0F2D22A6E9C4}" type="presParOf" srcId="{BC4DD051-A3E2-47FB-8470-635C07D75629}" destId="{A7BF3822-6AED-4975-A823-80BA8FF82A35}" srcOrd="0" destOrd="0" presId="urn:microsoft.com/office/officeart/2005/8/layout/hierarchy2"/>
    <dgm:cxn modelId="{8DB7C948-6102-430C-92D9-7A7B0742944B}" type="presParOf" srcId="{095CB62D-5534-427A-9AA6-11FA37AA1A2A}" destId="{4F355C75-6AF4-48BB-B5AF-C8CF93E95028}" srcOrd="1" destOrd="0" presId="urn:microsoft.com/office/officeart/2005/8/layout/hierarchy2"/>
    <dgm:cxn modelId="{1B8697E0-E037-45F7-A3DF-B036C438AC9F}" type="presParOf" srcId="{4F355C75-6AF4-48BB-B5AF-C8CF93E95028}" destId="{CE501850-D3C3-4195-93EF-ABE4E89E24FA}" srcOrd="0" destOrd="0" presId="urn:microsoft.com/office/officeart/2005/8/layout/hierarchy2"/>
    <dgm:cxn modelId="{93255F3E-C05E-491F-A124-2AA66C42C3EC}" type="presParOf" srcId="{4F355C75-6AF4-48BB-B5AF-C8CF93E95028}" destId="{E837BFAA-7C42-432B-AD03-F5E5ED02C1B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15667D-FC92-48FE-B319-0287275CCD3D}">
      <dsp:nvSpPr>
        <dsp:cNvPr id="0" name=""/>
        <dsp:cNvSpPr/>
      </dsp:nvSpPr>
      <dsp:spPr>
        <a:xfrm>
          <a:off x="60275" y="0"/>
          <a:ext cx="1582769" cy="54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sacharidy</a:t>
          </a:r>
          <a:endParaRPr lang="cs-CZ" sz="2900" kern="1200" dirty="0"/>
        </a:p>
      </dsp:txBody>
      <dsp:txXfrm>
        <a:off x="76174" y="15899"/>
        <a:ext cx="1550971" cy="511033"/>
      </dsp:txXfrm>
    </dsp:sp>
    <dsp:sp modelId="{006D1A90-FC96-432F-894E-37A6EFA035EE}">
      <dsp:nvSpPr>
        <dsp:cNvPr id="0" name=""/>
        <dsp:cNvSpPr/>
      </dsp:nvSpPr>
      <dsp:spPr>
        <a:xfrm rot="4034211">
          <a:off x="1365702" y="649754"/>
          <a:ext cx="904753" cy="77607"/>
        </a:xfrm>
        <a:custGeom>
          <a:avLst/>
          <a:gdLst/>
          <a:ahLst/>
          <a:cxnLst/>
          <a:rect l="0" t="0" r="0" b="0"/>
          <a:pathLst>
            <a:path>
              <a:moveTo>
                <a:pt x="0" y="38803"/>
              </a:moveTo>
              <a:lnTo>
                <a:pt x="904753" y="388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795460" y="665939"/>
        <a:ext cx="45237" cy="45237"/>
      </dsp:txXfrm>
    </dsp:sp>
    <dsp:sp modelId="{A6367837-4CB0-4D08-AAE2-5D5134FBB305}">
      <dsp:nvSpPr>
        <dsp:cNvPr id="0" name=""/>
        <dsp:cNvSpPr/>
      </dsp:nvSpPr>
      <dsp:spPr>
        <a:xfrm>
          <a:off x="1993114" y="834284"/>
          <a:ext cx="2128455" cy="54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složité</a:t>
          </a:r>
          <a:endParaRPr lang="cs-CZ" sz="2900" kern="1200" dirty="0"/>
        </a:p>
      </dsp:txBody>
      <dsp:txXfrm>
        <a:off x="2009013" y="850183"/>
        <a:ext cx="2096657" cy="511033"/>
      </dsp:txXfrm>
    </dsp:sp>
    <dsp:sp modelId="{786AD22E-2E1C-4625-895B-02C18FFA48EC}">
      <dsp:nvSpPr>
        <dsp:cNvPr id="0" name=""/>
        <dsp:cNvSpPr/>
      </dsp:nvSpPr>
      <dsp:spPr>
        <a:xfrm rot="2085230">
          <a:off x="4071216" y="1227800"/>
          <a:ext cx="564524" cy="77607"/>
        </a:xfrm>
        <a:custGeom>
          <a:avLst/>
          <a:gdLst/>
          <a:ahLst/>
          <a:cxnLst/>
          <a:rect l="0" t="0" r="0" b="0"/>
          <a:pathLst>
            <a:path>
              <a:moveTo>
                <a:pt x="0" y="38803"/>
              </a:moveTo>
              <a:lnTo>
                <a:pt x="564524" y="3880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39366" y="1252491"/>
        <a:ext cx="28226" cy="28226"/>
      </dsp:txXfrm>
    </dsp:sp>
    <dsp:sp modelId="{360BC1CD-FFE8-46D7-9F7C-166970FE7EB3}">
      <dsp:nvSpPr>
        <dsp:cNvPr id="0" name=""/>
        <dsp:cNvSpPr/>
      </dsp:nvSpPr>
      <dsp:spPr>
        <a:xfrm>
          <a:off x="4585388" y="762274"/>
          <a:ext cx="2706375" cy="13304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oligosacharidy</a:t>
          </a:r>
        </a:p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(do 10 jednotek)</a:t>
          </a:r>
        </a:p>
      </dsp:txBody>
      <dsp:txXfrm>
        <a:off x="4624356" y="801242"/>
        <a:ext cx="2628439" cy="1252531"/>
      </dsp:txXfrm>
    </dsp:sp>
    <dsp:sp modelId="{D3B6E997-3ADC-4A24-A448-815AFD57A9CB}">
      <dsp:nvSpPr>
        <dsp:cNvPr id="0" name=""/>
        <dsp:cNvSpPr/>
      </dsp:nvSpPr>
      <dsp:spPr>
        <a:xfrm rot="4315030">
          <a:off x="3573077" y="1822979"/>
          <a:ext cx="1590735" cy="77607"/>
        </a:xfrm>
        <a:custGeom>
          <a:avLst/>
          <a:gdLst/>
          <a:ahLst/>
          <a:cxnLst/>
          <a:rect l="0" t="0" r="0" b="0"/>
          <a:pathLst>
            <a:path>
              <a:moveTo>
                <a:pt x="0" y="38803"/>
              </a:moveTo>
              <a:lnTo>
                <a:pt x="1590735" y="3880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28677" y="1822015"/>
        <a:ext cx="79536" cy="79536"/>
      </dsp:txXfrm>
    </dsp:sp>
    <dsp:sp modelId="{E0596AC0-DA16-435C-8971-D1D7D76F4AC8}">
      <dsp:nvSpPr>
        <dsp:cNvPr id="0" name=""/>
        <dsp:cNvSpPr/>
      </dsp:nvSpPr>
      <dsp:spPr>
        <a:xfrm>
          <a:off x="4615320" y="2346451"/>
          <a:ext cx="2706375" cy="54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polysacharidy</a:t>
          </a:r>
          <a:endParaRPr lang="cs-CZ" sz="2900" kern="1200" dirty="0"/>
        </a:p>
      </dsp:txBody>
      <dsp:txXfrm>
        <a:off x="4631219" y="2362350"/>
        <a:ext cx="2674577" cy="511033"/>
      </dsp:txXfrm>
    </dsp:sp>
    <dsp:sp modelId="{16C06AEF-7448-4BD1-A48D-55A93639C580}">
      <dsp:nvSpPr>
        <dsp:cNvPr id="0" name=""/>
        <dsp:cNvSpPr/>
      </dsp:nvSpPr>
      <dsp:spPr>
        <a:xfrm>
          <a:off x="1643044" y="232611"/>
          <a:ext cx="350069" cy="77607"/>
        </a:xfrm>
        <a:custGeom>
          <a:avLst/>
          <a:gdLst/>
          <a:ahLst/>
          <a:cxnLst/>
          <a:rect l="0" t="0" r="0" b="0"/>
          <a:pathLst>
            <a:path>
              <a:moveTo>
                <a:pt x="0" y="38803"/>
              </a:moveTo>
              <a:lnTo>
                <a:pt x="350069" y="3880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1809327" y="262663"/>
        <a:ext cx="17503" cy="17503"/>
      </dsp:txXfrm>
    </dsp:sp>
    <dsp:sp modelId="{11D8C384-A936-40A8-92DA-C976A0E38EC8}">
      <dsp:nvSpPr>
        <dsp:cNvPr id="0" name=""/>
        <dsp:cNvSpPr/>
      </dsp:nvSpPr>
      <dsp:spPr>
        <a:xfrm>
          <a:off x="1993114" y="0"/>
          <a:ext cx="2134572" cy="54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jednoduché</a:t>
          </a:r>
          <a:endParaRPr lang="cs-CZ" sz="2900" kern="1200" dirty="0"/>
        </a:p>
      </dsp:txBody>
      <dsp:txXfrm>
        <a:off x="2009013" y="15899"/>
        <a:ext cx="2102774" cy="511033"/>
      </dsp:txXfrm>
    </dsp:sp>
    <dsp:sp modelId="{BC4DD051-A3E2-47FB-8470-635C07D75629}">
      <dsp:nvSpPr>
        <dsp:cNvPr id="0" name=""/>
        <dsp:cNvSpPr/>
      </dsp:nvSpPr>
      <dsp:spPr>
        <a:xfrm>
          <a:off x="4127686" y="232611"/>
          <a:ext cx="455564" cy="77607"/>
        </a:xfrm>
        <a:custGeom>
          <a:avLst/>
          <a:gdLst/>
          <a:ahLst/>
          <a:cxnLst/>
          <a:rect l="0" t="0" r="0" b="0"/>
          <a:pathLst>
            <a:path>
              <a:moveTo>
                <a:pt x="0" y="38803"/>
              </a:moveTo>
              <a:lnTo>
                <a:pt x="455564" y="3880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344079" y="260026"/>
        <a:ext cx="22778" cy="22778"/>
      </dsp:txXfrm>
    </dsp:sp>
    <dsp:sp modelId="{CE501850-D3C3-4195-93EF-ABE4E89E24FA}">
      <dsp:nvSpPr>
        <dsp:cNvPr id="0" name=""/>
        <dsp:cNvSpPr/>
      </dsp:nvSpPr>
      <dsp:spPr>
        <a:xfrm>
          <a:off x="4583250" y="0"/>
          <a:ext cx="2706375" cy="54283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monosacharidy</a:t>
          </a:r>
          <a:endParaRPr lang="cs-CZ" sz="2900" kern="1200" dirty="0"/>
        </a:p>
      </dsp:txBody>
      <dsp:txXfrm>
        <a:off x="4599149" y="15899"/>
        <a:ext cx="2674577" cy="5110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F39EAEF9-8050-48AC-8425-DC84CB5E0610}" type="datetimeFigureOut">
              <a:rPr lang="cs-CZ" smtClean="0"/>
              <a:pPr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C9A2FAAE-9A0F-4246-8126-D37B21803C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37828" y="5517232"/>
            <a:ext cx="7196336" cy="910952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400" dirty="0" smtClean="0">
                <a:ln>
                  <a:solidFill>
                    <a:sysClr val="windowText" lastClr="000000"/>
                  </a:solidFill>
                </a:ln>
                <a:solidFill>
                  <a:schemeClr val="bg1"/>
                </a:solidFill>
              </a:rPr>
              <a:t>ANOTACE: Materiál je určen pro žáky 9. ročníku a slouží k výkladu nového učiva.</a:t>
            </a:r>
          </a:p>
          <a:p>
            <a:endParaRPr lang="cs-CZ" dirty="0">
              <a:effectLst>
                <a:reflection blurRad="6350" stA="60000" endA="900" endPos="580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1700808"/>
            <a:ext cx="8397494" cy="32778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300" dirty="0" smtClean="0"/>
              <a:t>Název školy: ZŠ Štětí, Ostrovní 300</a:t>
            </a:r>
            <a:br>
              <a:rPr lang="cs-CZ" sz="2300" dirty="0" smtClean="0"/>
            </a:br>
            <a:r>
              <a:rPr lang="cs-CZ" sz="2300" dirty="0" smtClean="0"/>
              <a:t>Autor: Mgr. Tereza Hrabkovská</a:t>
            </a:r>
            <a:br>
              <a:rPr lang="cs-CZ" sz="2300" dirty="0" smtClean="0"/>
            </a:br>
            <a:r>
              <a:rPr lang="cs-CZ" sz="2300" dirty="0" smtClean="0"/>
              <a:t>Název materiálu: </a:t>
            </a:r>
            <a:r>
              <a:rPr lang="cs-CZ" sz="2300" dirty="0"/>
              <a:t>VY_32_INOVACE_CH.9.A.17_sacharidy</a:t>
            </a:r>
            <a:endParaRPr lang="cs-CZ" sz="2300" dirty="0" smtClean="0"/>
          </a:p>
          <a:p>
            <a:pPr algn="ctr"/>
            <a:r>
              <a:rPr lang="cs-CZ" sz="2300" dirty="0" smtClean="0"/>
              <a:t>Název: Sacharidy</a:t>
            </a:r>
          </a:p>
          <a:p>
            <a:pPr algn="ctr"/>
            <a:r>
              <a:rPr lang="cs-CZ" sz="2300" dirty="0" smtClean="0"/>
              <a:t>Číslo operačního programu: CZ.1.07/1.4.00/21.1693</a:t>
            </a:r>
            <a:br>
              <a:rPr lang="cs-CZ" sz="2300" dirty="0" smtClean="0"/>
            </a:br>
            <a:r>
              <a:rPr lang="cs-CZ" sz="2300" dirty="0" smtClean="0"/>
              <a:t>Název projektu: PRIMA ŠKOLA</a:t>
            </a:r>
          </a:p>
          <a:p>
            <a:pPr algn="ctr"/>
            <a:r>
              <a:rPr lang="cs-CZ" sz="2300" dirty="0" smtClean="0"/>
              <a:t>Vzdělávací oblast/obor: Člověk a příroda/Chemie</a:t>
            </a:r>
          </a:p>
          <a:p>
            <a:pPr algn="ctr"/>
            <a:r>
              <a:rPr lang="cs-CZ" sz="2300" dirty="0" smtClean="0"/>
              <a:t>Tematický okruh/téma: </a:t>
            </a:r>
            <a:r>
              <a:rPr lang="cs-CZ" sz="2300" dirty="0"/>
              <a:t>P</a:t>
            </a:r>
            <a:r>
              <a:rPr lang="cs-CZ" sz="2300" dirty="0" smtClean="0"/>
              <a:t>řírodní láky/Sacharidy</a:t>
            </a:r>
          </a:p>
          <a:p>
            <a:pPr algn="ctr"/>
            <a:r>
              <a:rPr lang="cs-CZ" sz="2300" dirty="0" smtClean="0"/>
              <a:t>Vytvořeno: 31. 3. 2012</a:t>
            </a:r>
            <a:endParaRPr lang="cs-CZ" sz="23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555776" y="538840"/>
            <a:ext cx="3816424" cy="73798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2172909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88640"/>
            <a:ext cx="3647703" cy="968152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Sacharidy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51520" y="1268760"/>
            <a:ext cx="8595360" cy="4937760"/>
          </a:xfrm>
        </p:spPr>
        <p:txBody>
          <a:bodyPr/>
          <a:lstStyle/>
          <a:p>
            <a:r>
              <a:rPr lang="cs-CZ" sz="2800" dirty="0">
                <a:solidFill>
                  <a:schemeClr val="tx1"/>
                </a:solidFill>
              </a:rPr>
              <a:t>N</a:t>
            </a:r>
            <a:r>
              <a:rPr lang="cs-CZ" sz="2800" dirty="0" smtClean="0">
                <a:solidFill>
                  <a:schemeClr val="tx1"/>
                </a:solidFill>
              </a:rPr>
              <a:t>ejrozšířenější </a:t>
            </a:r>
            <a:r>
              <a:rPr lang="cs-CZ" sz="2800" dirty="0">
                <a:solidFill>
                  <a:schemeClr val="tx1"/>
                </a:solidFill>
              </a:rPr>
              <a:t>přírodní </a:t>
            </a:r>
            <a:r>
              <a:rPr lang="cs-CZ" sz="2800" dirty="0" smtClean="0">
                <a:solidFill>
                  <a:schemeClr val="tx1"/>
                </a:solidFill>
              </a:rPr>
              <a:t>látky.</a:t>
            </a:r>
          </a:p>
          <a:p>
            <a:r>
              <a:rPr lang="cs-CZ" sz="2800" dirty="0">
                <a:solidFill>
                  <a:schemeClr val="tx1"/>
                </a:solidFill>
              </a:rPr>
              <a:t>O</a:t>
            </a:r>
            <a:r>
              <a:rPr lang="cs-CZ" sz="2800" dirty="0" smtClean="0">
                <a:solidFill>
                  <a:schemeClr val="tx1"/>
                </a:solidFill>
              </a:rPr>
              <a:t>bsahují </a:t>
            </a:r>
            <a:r>
              <a:rPr lang="cs-CZ" sz="2800" dirty="0">
                <a:solidFill>
                  <a:schemeClr val="tx1"/>
                </a:solidFill>
              </a:rPr>
              <a:t>v molekule C, H, O.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Ve všech rostlinných a živočišných buňkách.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Lidský organismus přijímá sacharidy především v potravě.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2050" name="Picture 2" descr="C:\Users\Terezka\AppData\Local\Microsoft\Windows\Temporary Internet Files\Content.IE5\6V7CSTQ4\MP9004384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05064"/>
            <a:ext cx="2411360" cy="240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Terezka\AppData\Local\Microsoft\Windows\Temporary Internet Files\Content.IE5\6V7CSTQ4\MP900434066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7" b="6351"/>
          <a:stretch/>
        </p:blipFill>
        <p:spPr bwMode="auto">
          <a:xfrm>
            <a:off x="3780314" y="4005064"/>
            <a:ext cx="1801079" cy="2409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Terezka\AppData\Local\Microsoft\Windows\Temporary Internet Files\Content.IE5\S805T098\MP90042225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51" t="17373" r="9764"/>
          <a:stretch/>
        </p:blipFill>
        <p:spPr bwMode="auto">
          <a:xfrm>
            <a:off x="6444208" y="3946155"/>
            <a:ext cx="2088232" cy="252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3805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88640"/>
            <a:ext cx="8595360" cy="28083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 rostlinách vznikají sacharidy </a:t>
            </a:r>
            <a:r>
              <a:rPr lang="cs-CZ" sz="3200" b="1" dirty="0" smtClean="0">
                <a:solidFill>
                  <a:schemeClr val="tx1"/>
                </a:solidFill>
              </a:rPr>
              <a:t>fotosyntézou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Co je to fotosyntéza?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Reakce vzdušného oxidu uhličitého </a:t>
            </a:r>
            <a:r>
              <a:rPr lang="cs-CZ" sz="2800" dirty="0">
                <a:solidFill>
                  <a:schemeClr val="tx1"/>
                </a:solidFill>
              </a:rPr>
              <a:t>CO2 a vody H2O </a:t>
            </a:r>
            <a:r>
              <a:rPr lang="cs-CZ" sz="2800" dirty="0" smtClean="0">
                <a:solidFill>
                  <a:schemeClr val="tx1"/>
                </a:solidFill>
              </a:rPr>
              <a:t>účinkem energie (slunečního záření). Katalyzátorem je chlorofyl (přírodní barvivo).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8257" y="4509120"/>
            <a:ext cx="4572000" cy="10772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dirty="0" smtClean="0"/>
              <a:t>Přeměna anorganických látek na látky organické.</a:t>
            </a:r>
            <a:endParaRPr lang="cs-CZ" sz="32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2780928"/>
            <a:ext cx="8208911" cy="1008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6 CO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+ 6 H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 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/>
                <a:ea typeface="+mj-ea"/>
                <a:cs typeface="Times New Roman"/>
              </a:rPr>
              <a:t>→ 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6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12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6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+ 6 O</a:t>
            </a:r>
            <a:r>
              <a:rPr kumimoji="0" lang="cs-CZ" sz="44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Terezka\AppData\Local\Microsoft\Windows\Temporary Internet Files\Content.IE5\6V7CSTQ4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694" y="2780928"/>
            <a:ext cx="606306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ezka\AppData\Local\Microsoft\Windows\Temporary Internet Files\Content.IE5\NMSB9WH1\MP9004277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7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4343" y="3645022"/>
            <a:ext cx="3068961" cy="306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5105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7123" y="2708920"/>
            <a:ext cx="4079751" cy="752128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</a:rPr>
              <a:t>Dělení sacharidů</a:t>
            </a:r>
            <a:endParaRPr lang="cs-CZ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204086607"/>
              </p:ext>
            </p:extLst>
          </p:nvPr>
        </p:nvGraphicFramePr>
        <p:xfrm>
          <a:off x="323528" y="3573016"/>
          <a:ext cx="8594725" cy="313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348233" y="197024"/>
            <a:ext cx="4079751" cy="75212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</a:rPr>
              <a:t>Funkce sacharidů</a:t>
            </a:r>
            <a:endParaRPr lang="cs-CZ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19956" y="1226222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zdroj energie</a:t>
            </a:r>
          </a:p>
        </p:txBody>
      </p:sp>
      <p:sp>
        <p:nvSpPr>
          <p:cNvPr id="3" name="Obdélník 2"/>
          <p:cNvSpPr/>
          <p:nvPr/>
        </p:nvSpPr>
        <p:spPr>
          <a:xfrm>
            <a:off x="3388061" y="1891441"/>
            <a:ext cx="29626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stavební </a:t>
            </a:r>
            <a:r>
              <a:rPr lang="cs-CZ" sz="3200" b="1" dirty="0" smtClean="0"/>
              <a:t>funkce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5004048" y="949152"/>
            <a:ext cx="24785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zásobní látky</a:t>
            </a:r>
          </a:p>
        </p:txBody>
      </p:sp>
    </p:spTree>
    <p:extLst>
      <p:ext uri="{BB962C8B-B14F-4D97-AF65-F5344CB8AC3E}">
        <p14:creationId xmlns:p14="http://schemas.microsoft.com/office/powerpoint/2010/main" val="2981994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6" grpId="0"/>
      <p:bldP spid="3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824136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5">
                    <a:lumMod val="75000"/>
                  </a:schemeClr>
                </a:solidFill>
              </a:rPr>
              <a:t>MONOSACHARIDY</a:t>
            </a:r>
            <a:endParaRPr lang="cs-CZ" sz="4000" b="1" u="sng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274320" y="1196752"/>
            <a:ext cx="8595360" cy="503945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Nelze je dále dělit na jednodušší.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Stavební jednotka složitějších sacharidů.</a:t>
            </a:r>
          </a:p>
          <a:p>
            <a:r>
              <a:rPr lang="cs-CZ" sz="2800" dirty="0" err="1" smtClean="0">
                <a:solidFill>
                  <a:schemeClr val="tx1"/>
                </a:solidFill>
              </a:rPr>
              <a:t>Polyhydroxyderiváty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u="sng" dirty="0" smtClean="0">
                <a:solidFill>
                  <a:schemeClr val="tx1"/>
                </a:solidFill>
              </a:rPr>
              <a:t>karbonylových</a:t>
            </a:r>
            <a:r>
              <a:rPr lang="cs-CZ" sz="2800" dirty="0" smtClean="0">
                <a:solidFill>
                  <a:schemeClr val="tx1"/>
                </a:solidFill>
              </a:rPr>
              <a:t> sloučenin.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Aldózy – kromě hydroxylových sloučenin obsahují aldehy</a:t>
            </a:r>
            <a:r>
              <a:rPr lang="cs-CZ" sz="2800" dirty="0">
                <a:solidFill>
                  <a:schemeClr val="tx1"/>
                </a:solidFill>
              </a:rPr>
              <a:t>dickou skupinu </a:t>
            </a:r>
            <a:r>
              <a:rPr lang="cs-CZ" sz="2800" dirty="0" smtClean="0">
                <a:solidFill>
                  <a:schemeClr val="tx1"/>
                </a:solidFill>
              </a:rPr>
              <a:t>- CHO.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Ketózy </a:t>
            </a:r>
            <a:r>
              <a:rPr lang="cs-CZ" sz="2800" dirty="0">
                <a:solidFill>
                  <a:schemeClr val="tx1"/>
                </a:solidFill>
              </a:rPr>
              <a:t>– kromě hydroxylových sloučenin obsahují </a:t>
            </a:r>
            <a:r>
              <a:rPr lang="cs-CZ" sz="2800" dirty="0" smtClean="0">
                <a:solidFill>
                  <a:schemeClr val="tx1"/>
                </a:solidFill>
              </a:rPr>
              <a:t>ketonickou </a:t>
            </a:r>
            <a:r>
              <a:rPr lang="cs-CZ" sz="2800" dirty="0">
                <a:solidFill>
                  <a:schemeClr val="tx1"/>
                </a:solidFill>
              </a:rPr>
              <a:t>skupinu -</a:t>
            </a:r>
            <a:r>
              <a:rPr lang="cs-CZ" sz="2800" dirty="0" smtClean="0">
                <a:solidFill>
                  <a:schemeClr val="tx1"/>
                </a:solidFill>
              </a:rPr>
              <a:t> CO -.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96414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44624"/>
            <a:ext cx="7608143" cy="1066801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D-glukosa (hroznový cukr)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371560"/>
            <a:ext cx="6385912" cy="5225792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cs-CZ" sz="2400" dirty="0">
                <a:solidFill>
                  <a:schemeClr val="tx1"/>
                </a:solidFill>
              </a:rPr>
              <a:t>Patří mezi </a:t>
            </a:r>
            <a:r>
              <a:rPr lang="cs-CZ" sz="2400" dirty="0" smtClean="0">
                <a:solidFill>
                  <a:schemeClr val="tx1"/>
                </a:solidFill>
              </a:rPr>
              <a:t>aldózy.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Bílá </a:t>
            </a:r>
            <a:r>
              <a:rPr lang="cs-CZ" sz="2800" dirty="0">
                <a:solidFill>
                  <a:schemeClr val="tx1"/>
                </a:solidFill>
              </a:rPr>
              <a:t>krystalická </a:t>
            </a:r>
            <a:r>
              <a:rPr lang="cs-CZ" sz="2800" dirty="0" smtClean="0">
                <a:solidFill>
                  <a:schemeClr val="tx1"/>
                </a:solidFill>
              </a:rPr>
              <a:t>látka </a:t>
            </a:r>
            <a:r>
              <a:rPr lang="cs-CZ" sz="2800" dirty="0">
                <a:solidFill>
                  <a:schemeClr val="tx1"/>
                </a:solidFill>
              </a:rPr>
              <a:t>sladké </a:t>
            </a:r>
            <a:r>
              <a:rPr lang="cs-CZ" sz="2800" dirty="0" smtClean="0">
                <a:solidFill>
                  <a:schemeClr val="tx1"/>
                </a:solidFill>
              </a:rPr>
              <a:t>chuti,</a:t>
            </a:r>
            <a:r>
              <a:rPr lang="cs-CZ" sz="2800" dirty="0">
                <a:solidFill>
                  <a:schemeClr val="tx1"/>
                </a:solidFill>
              </a:rPr>
              <a:t> rozpustná ve </a:t>
            </a:r>
            <a:r>
              <a:rPr lang="cs-CZ" sz="2800" dirty="0" smtClean="0">
                <a:solidFill>
                  <a:schemeClr val="tx1"/>
                </a:solidFill>
              </a:rPr>
              <a:t>vodě. </a:t>
            </a:r>
            <a:endParaRPr lang="cs-CZ" sz="28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Vyskytuje se ve všech </a:t>
            </a:r>
            <a:r>
              <a:rPr lang="cs-CZ" sz="2800" dirty="0">
                <a:solidFill>
                  <a:schemeClr val="tx1"/>
                </a:solidFill>
              </a:rPr>
              <a:t>sladkých plodech, v medu, nejvíce ve vinných </a:t>
            </a:r>
            <a:r>
              <a:rPr lang="cs-CZ" sz="2800" dirty="0" smtClean="0">
                <a:solidFill>
                  <a:schemeClr val="tx1"/>
                </a:solidFill>
              </a:rPr>
              <a:t>hroznech, v </a:t>
            </a:r>
            <a:r>
              <a:rPr lang="cs-CZ" sz="2800" dirty="0">
                <a:solidFill>
                  <a:schemeClr val="tx1"/>
                </a:solidFill>
              </a:rPr>
              <a:t>malém množství i v krvi. </a:t>
            </a:r>
          </a:p>
          <a:p>
            <a:pPr>
              <a:lnSpc>
                <a:spcPct val="120000"/>
              </a:lnSpc>
              <a:spcBef>
                <a:spcPts val="1800"/>
              </a:spcBef>
            </a:pPr>
            <a:r>
              <a:rPr lang="cs-CZ" sz="2800" dirty="0">
                <a:solidFill>
                  <a:schemeClr val="tx1"/>
                </a:solidFill>
              </a:rPr>
              <a:t>Používá se v lékařství </a:t>
            </a:r>
            <a:r>
              <a:rPr lang="cs-CZ" sz="2800" dirty="0" smtClean="0">
                <a:solidFill>
                  <a:schemeClr val="tx1"/>
                </a:solidFill>
              </a:rPr>
              <a:t>jako </a:t>
            </a:r>
            <a:r>
              <a:rPr lang="cs-CZ" sz="2800" dirty="0">
                <a:solidFill>
                  <a:schemeClr val="tx1"/>
                </a:solidFill>
              </a:rPr>
              <a:t>umělá </a:t>
            </a:r>
            <a:r>
              <a:rPr lang="cs-CZ" sz="2800" dirty="0" smtClean="0">
                <a:solidFill>
                  <a:schemeClr val="tx1"/>
                </a:solidFill>
              </a:rPr>
              <a:t>výživa, k </a:t>
            </a:r>
            <a:r>
              <a:rPr lang="cs-CZ" sz="2800" dirty="0">
                <a:solidFill>
                  <a:schemeClr val="tx1"/>
                </a:solidFill>
              </a:rPr>
              <a:t>výrobě </a:t>
            </a:r>
            <a:r>
              <a:rPr lang="cs-CZ" sz="2800" dirty="0" err="1">
                <a:solidFill>
                  <a:schemeClr val="tx1"/>
                </a:solidFill>
              </a:rPr>
              <a:t>ethanolu</a:t>
            </a:r>
            <a:r>
              <a:rPr lang="cs-CZ" sz="2800" dirty="0">
                <a:solidFill>
                  <a:schemeClr val="tx1"/>
                </a:solidFill>
              </a:rPr>
              <a:t>, </a:t>
            </a:r>
            <a:r>
              <a:rPr lang="cs-CZ" sz="2800" dirty="0" err="1">
                <a:solidFill>
                  <a:schemeClr val="tx1"/>
                </a:solidFill>
              </a:rPr>
              <a:t>kys</a:t>
            </a:r>
            <a:r>
              <a:rPr lang="cs-CZ" sz="2800" dirty="0">
                <a:solidFill>
                  <a:schemeClr val="tx1"/>
                </a:solidFill>
              </a:rPr>
              <a:t>. citrónové, vitamínu C. </a:t>
            </a:r>
            <a:endParaRPr lang="cs-CZ" dirty="0" smtClean="0">
              <a:solidFill>
                <a:schemeClr val="tx1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1023277"/>
              </p:ext>
            </p:extLst>
          </p:nvPr>
        </p:nvGraphicFramePr>
        <p:xfrm>
          <a:off x="6372200" y="2060848"/>
          <a:ext cx="2258663" cy="374441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ChemSketch" r:id="rId3" imgW="896040" imgH="1484280" progId="">
                  <p:embed/>
                </p:oleObj>
              </mc:Choice>
              <mc:Fallback>
                <p:oleObj name="ChemSketch" r:id="rId3" imgW="896040" imgH="1484280" progId="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2060848"/>
                        <a:ext cx="2258663" cy="374441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7725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116632"/>
            <a:ext cx="5951959" cy="1066801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Fruktóza (ovocný cukr)</a:t>
            </a:r>
            <a:endParaRPr lang="cs-CZ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2850632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sz="2400" dirty="0">
                <a:solidFill>
                  <a:schemeClr val="tx1"/>
                </a:solidFill>
              </a:rPr>
              <a:t>Patří mezi </a:t>
            </a:r>
            <a:r>
              <a:rPr lang="cs-CZ" sz="2400" dirty="0" err="1">
                <a:solidFill>
                  <a:schemeClr val="tx1"/>
                </a:solidFill>
              </a:rPr>
              <a:t>ketosy</a:t>
            </a:r>
            <a:endParaRPr lang="cs-CZ" sz="2400" dirty="0">
              <a:solidFill>
                <a:schemeClr val="tx1"/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Je </a:t>
            </a:r>
            <a:r>
              <a:rPr lang="cs-CZ" sz="2800" dirty="0">
                <a:solidFill>
                  <a:schemeClr val="tx1"/>
                </a:solidFill>
              </a:rPr>
              <a:t>nejsladší sacharid. </a:t>
            </a:r>
          </a:p>
          <a:p>
            <a:pPr>
              <a:spcBef>
                <a:spcPts val="1200"/>
              </a:spcBef>
            </a:pPr>
            <a:r>
              <a:rPr lang="cs-CZ" sz="2800" dirty="0">
                <a:solidFill>
                  <a:schemeClr val="tx1"/>
                </a:solidFill>
              </a:rPr>
              <a:t>Je obsažen v medu, v ovocných </a:t>
            </a:r>
            <a:r>
              <a:rPr lang="cs-CZ" sz="2800" dirty="0" smtClean="0">
                <a:solidFill>
                  <a:schemeClr val="tx1"/>
                </a:solidFill>
              </a:rPr>
              <a:t>šťávách a některých druzích zeleniny.</a:t>
            </a:r>
          </a:p>
          <a:p>
            <a:pPr>
              <a:spcBef>
                <a:spcPts val="12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Játra rozkládají fruktózu na tuky a další látky.</a:t>
            </a:r>
          </a:p>
          <a:p>
            <a:endParaRPr lang="cs-CZ" sz="2800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82765" y="4149080"/>
            <a:ext cx="5519911" cy="8961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z="4400" b="1" dirty="0" smtClean="0">
                <a:solidFill>
                  <a:schemeClr val="bg2">
                    <a:lumMod val="50000"/>
                  </a:schemeClr>
                </a:solidFill>
              </a:rPr>
              <a:t>Galaktóza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6720" y="5157192"/>
            <a:ext cx="8595360" cy="1554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3736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Char char="•"/>
              <a:defRPr sz="2200" b="0" i="0" kern="1200" cap="none" spc="30" baseline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34448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51593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3pPr>
            <a:lvl4pPr marL="688975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860425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5pPr>
            <a:lvl6pPr marL="105156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23444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41732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1600200" indent="-173736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Je obsažena v mateřském mléce.</a:t>
            </a:r>
          </a:p>
          <a:p>
            <a:endParaRPr lang="cs-CZ" sz="2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04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Metodický postup</a:t>
            </a:r>
            <a:endParaRPr lang="cs-CZ" sz="4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4320" y="1557896"/>
            <a:ext cx="8595360" cy="4823432"/>
          </a:xfrm>
        </p:spPr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Zavedení nové skupiny organických látek.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Vysvětlíme průběh fotosyntézy.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Vysvětlíme důležitost sacharidů pro náš organismus.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Uvedeme dělení sacharidů.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Charakterizujeme monosacharidy a rozdělíme je podle přítomnosti karbonylové skupiny na aldózy a ketózy.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Zmíníme nejdůležitější zástupce monosacharidů.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14889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5">
                    <a:lumMod val="75000"/>
                  </a:schemeClr>
                </a:solidFill>
              </a:rPr>
              <a:t>Použité zdroje</a:t>
            </a:r>
            <a:endParaRPr lang="cs-CZ" sz="4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700809"/>
            <a:ext cx="8229600" cy="1728192"/>
          </a:xfrm>
          <a:prstGeom prst="rect">
            <a:avLst/>
          </a:prstGeom>
        </p:spPr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Kliparty Office [online]. 2012 [cit. 2012-04-01]. Dostupné z www: </a:t>
            </a:r>
          </a:p>
          <a:p>
            <a:pPr marL="0" indent="0">
              <a:buNone/>
            </a:pPr>
            <a:r>
              <a:rPr lang="cs-CZ" sz="2800" dirty="0" smtClean="0">
                <a:hlinkClick r:id="rId2"/>
              </a:rPr>
              <a:t>http://office.microsoft.com/cs-cz/</a:t>
            </a:r>
            <a:endParaRPr lang="cs-CZ" sz="2800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01854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Vlastní 10">
      <a:dk1>
        <a:sysClr val="windowText" lastClr="000000"/>
      </a:dk1>
      <a:lt1>
        <a:sysClr val="window" lastClr="FFFFFF"/>
      </a:lt1>
      <a:dk2>
        <a:srgbClr val="999772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207</TotalTime>
  <Words>327</Words>
  <Application>Microsoft Office PowerPoint</Application>
  <PresentationFormat>Předvádění na obrazovce (4:3)</PresentationFormat>
  <Paragraphs>65</Paragraphs>
  <Slides>9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Soho</vt:lpstr>
      <vt:lpstr>ChemSketch</vt:lpstr>
      <vt:lpstr>Prezentace aplikace PowerPoint</vt:lpstr>
      <vt:lpstr>Sacharidy</vt:lpstr>
      <vt:lpstr>Prezentace aplikace PowerPoint</vt:lpstr>
      <vt:lpstr>Dělení sacharidů</vt:lpstr>
      <vt:lpstr>MONOSACHARIDY</vt:lpstr>
      <vt:lpstr>D-glukosa (hroznový cukr)</vt:lpstr>
      <vt:lpstr>Fruktóza (ovocný cukr)</vt:lpstr>
      <vt:lpstr>Metodický postup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24</cp:revision>
  <dcterms:created xsi:type="dcterms:W3CDTF">2012-03-31T13:15:53Z</dcterms:created>
  <dcterms:modified xsi:type="dcterms:W3CDTF">2012-06-16T15:50:58Z</dcterms:modified>
</cp:coreProperties>
</file>