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8" r:id="rId3"/>
    <p:sldId id="259" r:id="rId4"/>
    <p:sldId id="263" r:id="rId5"/>
    <p:sldId id="260" r:id="rId6"/>
    <p:sldId id="261" r:id="rId7"/>
    <p:sldId id="262" r:id="rId8"/>
    <p:sldId id="264" r:id="rId9"/>
    <p:sldId id="265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A97EE81-6794-4D18-A47A-6E3A7A9B673A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FFE5325-733C-41F0-B603-94E884A9D95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7EE81-6794-4D18-A47A-6E3A7A9B673A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E5325-733C-41F0-B603-94E884A9D9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7EE81-6794-4D18-A47A-6E3A7A9B673A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E5325-733C-41F0-B603-94E884A9D9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7EE81-6794-4D18-A47A-6E3A7A9B673A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E5325-733C-41F0-B603-94E884A9D9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7EE81-6794-4D18-A47A-6E3A7A9B673A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E5325-733C-41F0-B603-94E884A9D95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7EE81-6794-4D18-A47A-6E3A7A9B673A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E5325-733C-41F0-B603-94E884A9D95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7EE81-6794-4D18-A47A-6E3A7A9B673A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E5325-733C-41F0-B603-94E884A9D9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7EE81-6794-4D18-A47A-6E3A7A9B673A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E5325-733C-41F0-B603-94E884A9D9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7EE81-6794-4D18-A47A-6E3A7A9B673A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E5325-733C-41F0-B603-94E884A9D9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7EE81-6794-4D18-A47A-6E3A7A9B673A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E5325-733C-41F0-B603-94E884A9D95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7EE81-6794-4D18-A47A-6E3A7A9B673A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E5325-733C-41F0-B603-94E884A9D95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EA97EE81-6794-4D18-A47A-6E3A7A9B673A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EFFE5325-733C-41F0-B603-94E884A9D95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microsoft.com/office/2007/relationships/hdphoto" Target="../media/hdphoto3.wdp"/><Relationship Id="rId5" Type="http://schemas.openxmlformats.org/officeDocument/2006/relationships/image" Target="../media/image13.png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toles.jpg" TargetMode="External"/><Relationship Id="rId2" Type="http://schemas.openxmlformats.org/officeDocument/2006/relationships/hyperlink" Target="http://office.microsoft.com/cs-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body" idx="1"/>
          </p:nvPr>
        </p:nvSpPr>
        <p:spPr>
          <a:xfrm>
            <a:off x="726909" y="5229200"/>
            <a:ext cx="7734747" cy="1080120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ANOTACE: Materiál je určen pro žáky 9. ročníku a slouží k výkladu nového </a:t>
            </a:r>
            <a:r>
              <a:rPr lang="cs-CZ" sz="2400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učiva</a:t>
            </a:r>
            <a:r>
              <a:rPr lang="cs-CZ" sz="240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.</a:t>
            </a:r>
            <a:endParaRPr lang="cs-CZ" dirty="0">
              <a:effectLst>
                <a:reflection blurRad="6350" stA="60000" endA="900" endPos="58000" dir="5400000" sy="-100000" algn="bl" rotWithShape="0"/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5536" y="1093381"/>
            <a:ext cx="8397494" cy="36317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300" dirty="0" smtClean="0"/>
              <a:t>Název školy: ZŠ Štětí, Ostrovní 300</a:t>
            </a:r>
            <a:br>
              <a:rPr lang="cs-CZ" sz="2300" dirty="0" smtClean="0"/>
            </a:br>
            <a:r>
              <a:rPr lang="cs-CZ" sz="2300" dirty="0" smtClean="0"/>
              <a:t>Autor: Mgr. Tereza Hrabkovská</a:t>
            </a:r>
            <a:br>
              <a:rPr lang="cs-CZ" sz="2300" dirty="0" smtClean="0"/>
            </a:br>
            <a:r>
              <a:rPr lang="cs-CZ" sz="2300" dirty="0" smtClean="0"/>
              <a:t>Název materiálu: </a:t>
            </a:r>
            <a:r>
              <a:rPr lang="cs-CZ" sz="2300" dirty="0"/>
              <a:t>VY_32_INOVACE_CH.9.A.19_polysacharidy</a:t>
            </a:r>
            <a:endParaRPr lang="cs-CZ" sz="2300" dirty="0" smtClean="0"/>
          </a:p>
          <a:p>
            <a:pPr algn="ctr"/>
            <a:r>
              <a:rPr lang="cs-CZ" sz="2300" dirty="0" smtClean="0"/>
              <a:t>Název: Polysacharidy</a:t>
            </a:r>
          </a:p>
          <a:p>
            <a:pPr algn="ctr"/>
            <a:r>
              <a:rPr lang="cs-CZ" sz="2300" dirty="0" smtClean="0"/>
              <a:t>Číslo operačního programu: CZ.1.07/1.4.00/21.1693</a:t>
            </a:r>
            <a:br>
              <a:rPr lang="cs-CZ" sz="2300" dirty="0" smtClean="0"/>
            </a:br>
            <a:r>
              <a:rPr lang="cs-CZ" sz="2300" dirty="0" smtClean="0"/>
              <a:t>Název projektu: PRIMA ŠKOLA</a:t>
            </a:r>
          </a:p>
          <a:p>
            <a:pPr algn="ctr"/>
            <a:endParaRPr lang="cs-CZ" sz="2300" dirty="0" smtClean="0"/>
          </a:p>
          <a:p>
            <a:pPr algn="ctr"/>
            <a:r>
              <a:rPr lang="cs-CZ" sz="2300" dirty="0" smtClean="0"/>
              <a:t>Vzdělávací oblast/obor: Člověk a příroda/Chemie</a:t>
            </a:r>
          </a:p>
          <a:p>
            <a:pPr algn="ctr"/>
            <a:r>
              <a:rPr lang="cs-CZ" sz="2300" dirty="0" smtClean="0"/>
              <a:t>Tematický okruh/téma: </a:t>
            </a:r>
            <a:r>
              <a:rPr lang="cs-CZ" sz="2300" dirty="0"/>
              <a:t>P</a:t>
            </a:r>
            <a:r>
              <a:rPr lang="cs-CZ" sz="2300" dirty="0" smtClean="0"/>
              <a:t>řírodní láky/Polysacharidy</a:t>
            </a:r>
          </a:p>
          <a:p>
            <a:pPr algn="ctr"/>
            <a:r>
              <a:rPr lang="cs-CZ" sz="2300" dirty="0" smtClean="0"/>
              <a:t>Vytvořeno: 10. 4. 2012</a:t>
            </a:r>
            <a:endParaRPr lang="cs-CZ" sz="2300" dirty="0"/>
          </a:p>
        </p:txBody>
      </p:sp>
      <p:pic>
        <p:nvPicPr>
          <p:cNvPr id="1026" name="Picture 2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1" y="567736"/>
            <a:ext cx="1228189" cy="1051289"/>
          </a:xfrm>
          <a:prstGeom prst="rect">
            <a:avLst/>
          </a:prstGeom>
          <a:noFill/>
        </p:spPr>
      </p:pic>
      <p:pic>
        <p:nvPicPr>
          <p:cNvPr id="10" name="Picture 10" descr="http://www.nanobio.cz/images/EU_ESF_MSMT_OPVK_MU_horizont_pruhledne.png"/>
          <p:cNvPicPr>
            <a:picLocks noChangeAspect="1" noChangeArrowheads="1"/>
          </p:cNvPicPr>
          <p:nvPr/>
        </p:nvPicPr>
        <p:blipFill>
          <a:blip r:embed="rId3" cstate="print"/>
          <a:srcRect r="12926"/>
          <a:stretch>
            <a:fillRect/>
          </a:stretch>
        </p:blipFill>
        <p:spPr bwMode="auto">
          <a:xfrm>
            <a:off x="2938099" y="452868"/>
            <a:ext cx="3312368" cy="64051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54708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988840"/>
            <a:ext cx="8712968" cy="4392488"/>
          </a:xfrm>
        </p:spPr>
        <p:txBody>
          <a:bodyPr>
            <a:normAutofit/>
          </a:bodyPr>
          <a:lstStyle/>
          <a:p>
            <a:pPr marL="536575" indent="-536575"/>
            <a:r>
              <a:rPr lang="cs-CZ" sz="3200" dirty="0" smtClean="0"/>
              <a:t>Skládají se z více než 10 monosacharidových jednotek spojených </a:t>
            </a:r>
            <a:r>
              <a:rPr lang="cs-CZ" sz="3200" dirty="0"/>
              <a:t>glykosidickou vazbou.</a:t>
            </a:r>
            <a:endParaRPr lang="cs-CZ" sz="3200" dirty="0" smtClean="0"/>
          </a:p>
          <a:p>
            <a:pPr marL="536575" indent="-536575"/>
            <a:r>
              <a:rPr lang="cs-CZ" sz="3200" dirty="0" smtClean="0"/>
              <a:t>Obecný vzorec:	(C</a:t>
            </a:r>
            <a:r>
              <a:rPr lang="cs-CZ" sz="3200" baseline="-25000" dirty="0" smtClean="0"/>
              <a:t>6</a:t>
            </a:r>
            <a:r>
              <a:rPr lang="cs-CZ" sz="3200" dirty="0" smtClean="0"/>
              <a:t>H</a:t>
            </a:r>
            <a:r>
              <a:rPr lang="cs-CZ" sz="3200" baseline="-25000" dirty="0" smtClean="0"/>
              <a:t>10</a:t>
            </a:r>
            <a:r>
              <a:rPr lang="cs-CZ" sz="3200" dirty="0" smtClean="0"/>
              <a:t>O</a:t>
            </a:r>
            <a:r>
              <a:rPr lang="cs-CZ" sz="3200" baseline="-25000" dirty="0" smtClean="0"/>
              <a:t>5</a:t>
            </a:r>
            <a:r>
              <a:rPr lang="cs-CZ" sz="3200" dirty="0" smtClean="0"/>
              <a:t>)</a:t>
            </a:r>
            <a:r>
              <a:rPr lang="cs-CZ" sz="3200" baseline="-25000" dirty="0" smtClean="0"/>
              <a:t>n</a:t>
            </a:r>
            <a:endParaRPr lang="cs-CZ" sz="3200" dirty="0" smtClean="0"/>
          </a:p>
          <a:p>
            <a:pPr marL="536575" indent="-536575"/>
            <a:r>
              <a:rPr lang="cs-CZ" sz="3200" dirty="0" smtClean="0"/>
              <a:t>Obvykle </a:t>
            </a:r>
            <a:r>
              <a:rPr lang="cs-CZ" sz="3200" dirty="0"/>
              <a:t>nemají sladkou chuť </a:t>
            </a:r>
            <a:r>
              <a:rPr lang="cs-CZ" sz="3200" dirty="0" smtClean="0"/>
              <a:t>a jsou ve vodě nerozpustné.</a:t>
            </a:r>
          </a:p>
          <a:p>
            <a:pPr marL="536575" indent="-536575"/>
            <a:r>
              <a:rPr lang="cs-CZ" sz="3200" dirty="0" smtClean="0"/>
              <a:t>Zásobní </a:t>
            </a:r>
            <a:r>
              <a:rPr lang="cs-CZ" sz="3200" dirty="0"/>
              <a:t>molekuly - škrob a </a:t>
            </a:r>
            <a:r>
              <a:rPr lang="cs-CZ" sz="3200" dirty="0" smtClean="0"/>
              <a:t>glykogen.</a:t>
            </a:r>
            <a:endParaRPr lang="cs-CZ" sz="3200" dirty="0"/>
          </a:p>
          <a:p>
            <a:pPr marL="536575" indent="-536575"/>
            <a:r>
              <a:rPr lang="cs-CZ" sz="3200" dirty="0" smtClean="0"/>
              <a:t>Strukturní </a:t>
            </a:r>
            <a:r>
              <a:rPr lang="cs-CZ" sz="3200" dirty="0"/>
              <a:t>molekuly </a:t>
            </a:r>
            <a:r>
              <a:rPr lang="cs-CZ" sz="3200" dirty="0" smtClean="0"/>
              <a:t>– celulóza.</a:t>
            </a: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404664"/>
            <a:ext cx="6512511" cy="1143000"/>
          </a:xfrm>
        </p:spPr>
        <p:txBody>
          <a:bodyPr/>
          <a:lstStyle/>
          <a:p>
            <a:r>
              <a:rPr lang="cs-CZ" dirty="0" smtClean="0"/>
              <a:t>POLYSACHARIDY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6485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993775"/>
          </a:xfrm>
        </p:spPr>
        <p:txBody>
          <a:bodyPr/>
          <a:lstStyle/>
          <a:p>
            <a:r>
              <a:rPr lang="cs-CZ" b="1" dirty="0" smtClean="0"/>
              <a:t>ŠKROB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51520" y="1412776"/>
            <a:ext cx="8373616" cy="5183187"/>
          </a:xfrm>
        </p:spPr>
        <p:txBody>
          <a:bodyPr>
            <a:normAutofit fontScale="92500"/>
          </a:bodyPr>
          <a:lstStyle/>
          <a:p>
            <a:pPr marL="536575" indent="-536575">
              <a:spcBef>
                <a:spcPts val="1800"/>
              </a:spcBef>
            </a:pPr>
            <a:r>
              <a:rPr lang="cs-CZ" sz="3200" dirty="0" smtClean="0"/>
              <a:t>Nejvýznamnější </a:t>
            </a:r>
            <a:r>
              <a:rPr lang="cs-CZ" sz="3200" dirty="0"/>
              <a:t>rostlinný </a:t>
            </a:r>
            <a:r>
              <a:rPr lang="cs-CZ" sz="3200" dirty="0" smtClean="0"/>
              <a:t>polysacharid.</a:t>
            </a:r>
          </a:p>
          <a:p>
            <a:pPr marL="536575" indent="-536575">
              <a:spcBef>
                <a:spcPts val="1800"/>
              </a:spcBef>
            </a:pPr>
            <a:r>
              <a:rPr lang="cs-CZ" sz="3200" dirty="0" smtClean="0"/>
              <a:t>Skládá se ze dvou polysacharidů: 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amylózy</a:t>
            </a:r>
            <a:r>
              <a:rPr lang="cs-CZ" sz="3200" dirty="0" smtClean="0"/>
              <a:t> a 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amylopektinu</a:t>
            </a:r>
            <a:r>
              <a:rPr lang="cs-CZ" sz="3200" dirty="0" smtClean="0"/>
              <a:t>.</a:t>
            </a:r>
          </a:p>
          <a:p>
            <a:pPr marL="536575" indent="-536575">
              <a:spcBef>
                <a:spcPts val="1800"/>
              </a:spcBef>
            </a:pPr>
            <a:r>
              <a:rPr lang="cs-CZ" sz="3200" dirty="0"/>
              <a:t>V kyselém prostředí podléhají polysacharidy hydrolýze – štěpí se na monosacharidy.</a:t>
            </a:r>
          </a:p>
          <a:p>
            <a:pPr marL="0" indent="0">
              <a:spcBef>
                <a:spcPts val="1800"/>
              </a:spcBef>
              <a:buNone/>
            </a:pPr>
            <a:r>
              <a:rPr lang="cs-CZ" sz="3200" dirty="0" smtClean="0"/>
              <a:t>		škrob </a:t>
            </a:r>
            <a:r>
              <a:rPr lang="cs-CZ" sz="3200" dirty="0"/>
              <a:t>→ maltóza → </a:t>
            </a:r>
            <a:r>
              <a:rPr lang="cs-CZ" sz="3200" dirty="0" smtClean="0"/>
              <a:t>glukóza</a:t>
            </a:r>
          </a:p>
          <a:p>
            <a:pPr marL="536575" indent="-536575">
              <a:spcBef>
                <a:spcPts val="1800"/>
              </a:spcBef>
            </a:pPr>
            <a:r>
              <a:rPr lang="cs-CZ" sz="3200" dirty="0" smtClean="0"/>
              <a:t>Rozpuštěním (bobtná) v horké vodě vzniká škrobový </a:t>
            </a:r>
            <a:r>
              <a:rPr lang="cs-CZ" sz="3200" dirty="0"/>
              <a:t>maz </a:t>
            </a:r>
            <a:r>
              <a:rPr lang="cs-CZ" sz="3200" dirty="0" smtClean="0"/>
              <a:t>→ důkaz jodem.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4177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476673"/>
            <a:ext cx="8229600" cy="3888432"/>
          </a:xfrm>
        </p:spPr>
        <p:txBody>
          <a:bodyPr>
            <a:normAutofit/>
          </a:bodyPr>
          <a:lstStyle/>
          <a:p>
            <a:pPr marL="536575" indent="-536575"/>
            <a:r>
              <a:rPr lang="cs-CZ" sz="3200" dirty="0"/>
              <a:t>Je obsažen v bramborách, obilí, luštěninách…</a:t>
            </a:r>
          </a:p>
          <a:p>
            <a:pPr marL="536575" indent="-536575"/>
            <a:r>
              <a:rPr lang="cs-CZ" sz="3200" dirty="0"/>
              <a:t>Podle zdroje rozdělujeme:  škrob bramborový, kukuřičný, rýžový atd.</a:t>
            </a:r>
          </a:p>
          <a:p>
            <a:pPr marL="536575" indent="-536575"/>
            <a:r>
              <a:rPr lang="cs-CZ" sz="3200" dirty="0"/>
              <a:t>Používá se k zahuštění potravin, škrobení prádla, výrobě </a:t>
            </a:r>
            <a:r>
              <a:rPr lang="cs-CZ" sz="3200" dirty="0" err="1"/>
              <a:t>ethanolu</a:t>
            </a:r>
            <a:r>
              <a:rPr lang="cs-CZ" sz="3200" dirty="0"/>
              <a:t> a lepidel (dextrinu).</a:t>
            </a:r>
          </a:p>
        </p:txBody>
      </p:sp>
      <p:pic>
        <p:nvPicPr>
          <p:cNvPr id="1026" name="Picture 2" descr="C:\Users\Lukas\AppData\Local\Microsoft\Windows\Temporary Internet Files\Content.IE5\JUSIDT0F\MP9003093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225396"/>
            <a:ext cx="3240360" cy="2154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2167" b="90000" l="10000" r="8487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367" t="3823" r="22815" b="6580"/>
          <a:stretch/>
        </p:blipFill>
        <p:spPr bwMode="auto">
          <a:xfrm rot="5400000">
            <a:off x="1556815" y="4229722"/>
            <a:ext cx="2000579" cy="2569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5743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909761" y="332656"/>
            <a:ext cx="7756525" cy="1054100"/>
          </a:xfrm>
        </p:spPr>
        <p:txBody>
          <a:bodyPr/>
          <a:lstStyle/>
          <a:p>
            <a:r>
              <a:rPr lang="cs-CZ" b="1" dirty="0"/>
              <a:t>GLYKOGEN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39552" y="1497758"/>
            <a:ext cx="7747000" cy="3878263"/>
          </a:xfrm>
        </p:spPr>
        <p:txBody>
          <a:bodyPr>
            <a:noAutofit/>
          </a:bodyPr>
          <a:lstStyle/>
          <a:p>
            <a:pPr marL="633413" indent="-633413"/>
            <a:r>
              <a:rPr lang="cs-CZ" sz="3200" dirty="0" smtClean="0"/>
              <a:t>Živočišný škrob.</a:t>
            </a:r>
          </a:p>
          <a:p>
            <a:pPr marL="633413" indent="-633413"/>
            <a:r>
              <a:rPr lang="cs-CZ" sz="3200" dirty="0" smtClean="0"/>
              <a:t>Skládá </a:t>
            </a:r>
            <a:r>
              <a:rPr lang="cs-CZ" sz="3200" dirty="0"/>
              <a:t>se z molekul glukosy.</a:t>
            </a:r>
          </a:p>
          <a:p>
            <a:pPr marL="633413" indent="-633413"/>
            <a:r>
              <a:rPr lang="cs-CZ" sz="3200" dirty="0" smtClean="0"/>
              <a:t>Ukládá </a:t>
            </a:r>
            <a:r>
              <a:rPr lang="cs-CZ" sz="3200" dirty="0"/>
              <a:t>se ve svalech a </a:t>
            </a:r>
            <a:r>
              <a:rPr lang="cs-CZ" sz="3200" dirty="0" smtClean="0"/>
              <a:t>v játrech</a:t>
            </a:r>
            <a:r>
              <a:rPr lang="cs-CZ" sz="3200" dirty="0"/>
              <a:t>.</a:t>
            </a:r>
          </a:p>
          <a:p>
            <a:pPr marL="633413" indent="-633413"/>
            <a:r>
              <a:rPr lang="cs-CZ" sz="3200" dirty="0" smtClean="0"/>
              <a:t>Je dobře rozpustný ve vodě (tvoří výjimku).</a:t>
            </a:r>
            <a:endParaRPr lang="cs-CZ" sz="3200" dirty="0"/>
          </a:p>
          <a:p>
            <a:pPr marL="633413" indent="-633413"/>
            <a:r>
              <a:rPr lang="cs-CZ" sz="3200" dirty="0" smtClean="0"/>
              <a:t>Při tělesné </a:t>
            </a:r>
            <a:r>
              <a:rPr lang="cs-CZ" sz="3200" dirty="0"/>
              <a:t>námaze </a:t>
            </a:r>
            <a:r>
              <a:rPr lang="cs-CZ" sz="3200" dirty="0" smtClean="0"/>
              <a:t>klesá obsah glykogenu v těle.</a:t>
            </a:r>
            <a:endParaRPr lang="cs-CZ" sz="3200" dirty="0"/>
          </a:p>
        </p:txBody>
      </p:sp>
      <p:pic>
        <p:nvPicPr>
          <p:cNvPr id="5122" name="Picture 2" descr="C:\Users\Lukas\AppData\Local\Microsoft\Windows\Temporary Internet Files\Content.IE5\RGK0O2H4\MC9004298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869160"/>
            <a:ext cx="2664296" cy="1745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0028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60350"/>
            <a:ext cx="8229600" cy="1143000"/>
          </a:xfrm>
        </p:spPr>
        <p:txBody>
          <a:bodyPr/>
          <a:lstStyle/>
          <a:p>
            <a:r>
              <a:rPr lang="cs-CZ" b="1" dirty="0"/>
              <a:t>INULIN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1556792"/>
            <a:ext cx="8136904" cy="4896544"/>
          </a:xfrm>
        </p:spPr>
        <p:txBody>
          <a:bodyPr>
            <a:noAutofit/>
          </a:bodyPr>
          <a:lstStyle/>
          <a:p>
            <a:pPr marL="623888" indent="-623888">
              <a:spcBef>
                <a:spcPts val="1800"/>
              </a:spcBef>
              <a:tabLst>
                <a:tab pos="536575" algn="l"/>
              </a:tabLst>
            </a:pPr>
            <a:r>
              <a:rPr lang="cs-CZ" sz="3200" dirty="0"/>
              <a:t>Je to zásobní polysacharid, jehož makromolekula je sestavena z molekul </a:t>
            </a:r>
            <a:r>
              <a:rPr lang="cs-CZ" sz="3200" dirty="0" smtClean="0"/>
              <a:t>fruktózy</a:t>
            </a:r>
            <a:r>
              <a:rPr lang="cs-CZ" sz="3200" dirty="0"/>
              <a:t>.</a:t>
            </a:r>
          </a:p>
          <a:p>
            <a:pPr marL="623888" indent="-623888">
              <a:spcBef>
                <a:spcPts val="1800"/>
              </a:spcBef>
              <a:tabLst>
                <a:tab pos="536575" algn="l"/>
              </a:tabLst>
            </a:pPr>
            <a:r>
              <a:rPr lang="cs-CZ" sz="3200" dirty="0" smtClean="0"/>
              <a:t>Je obsažený v zelenině - artyčok, pampelišky, cibuloviny a čekanka. </a:t>
            </a:r>
          </a:p>
          <a:p>
            <a:pPr marL="623888" indent="-623888">
              <a:spcBef>
                <a:spcPts val="1800"/>
              </a:spcBef>
              <a:tabLst>
                <a:tab pos="536575" algn="l"/>
              </a:tabLst>
            </a:pPr>
            <a:r>
              <a:rPr lang="cs-CZ" sz="3200" dirty="0" smtClean="0"/>
              <a:t>Zdroj </a:t>
            </a:r>
            <a:r>
              <a:rPr lang="cs-CZ" sz="3200" dirty="0"/>
              <a:t>živin pro některé </a:t>
            </a:r>
            <a:r>
              <a:rPr lang="cs-CZ" sz="3200" dirty="0" smtClean="0"/>
              <a:t>mikroorganismy</a:t>
            </a:r>
            <a:r>
              <a:rPr lang="cs-CZ" sz="3200" dirty="0"/>
              <a:t> </a:t>
            </a:r>
            <a:r>
              <a:rPr lang="cs-CZ" sz="3200" dirty="0" smtClean="0"/>
              <a:t>v tlustém </a:t>
            </a:r>
            <a:r>
              <a:rPr lang="cs-CZ" sz="3200" dirty="0"/>
              <a:t>střevě</a:t>
            </a:r>
            <a:r>
              <a:rPr lang="cs-CZ" sz="3200" dirty="0" smtClean="0"/>
              <a:t> 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530871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00769" y="332656"/>
            <a:ext cx="7756525" cy="1054100"/>
          </a:xfrm>
        </p:spPr>
        <p:txBody>
          <a:bodyPr/>
          <a:lstStyle/>
          <a:p>
            <a:r>
              <a:rPr lang="cs-CZ" b="1" dirty="0"/>
              <a:t>CELULOSA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51520" y="1412776"/>
            <a:ext cx="7747000" cy="3878263"/>
          </a:xfrm>
        </p:spPr>
        <p:txBody>
          <a:bodyPr>
            <a:noAutofit/>
          </a:bodyPr>
          <a:lstStyle/>
          <a:p>
            <a:pPr marL="536575" indent="-536575"/>
            <a:r>
              <a:rPr lang="cs-CZ" sz="3200" dirty="0" smtClean="0"/>
              <a:t>Nejrozšířenější organická látka na Zemi.</a:t>
            </a:r>
          </a:p>
          <a:p>
            <a:pPr marL="536575" indent="-536575"/>
            <a:r>
              <a:rPr lang="cs-CZ" sz="3200" dirty="0" smtClean="0"/>
              <a:t>Ve vodě nerozpustný.</a:t>
            </a:r>
          </a:p>
          <a:p>
            <a:pPr marL="536575" indent="-536575"/>
            <a:r>
              <a:rPr lang="cs-CZ" sz="3200" dirty="0" smtClean="0"/>
              <a:t>Je tvořen molekulami glukózy.</a:t>
            </a:r>
          </a:p>
          <a:p>
            <a:pPr marL="536575" indent="-536575"/>
            <a:r>
              <a:rPr lang="cs-CZ" sz="3200" dirty="0" smtClean="0"/>
              <a:t>Stavební materiál stěn </a:t>
            </a:r>
            <a:r>
              <a:rPr lang="cs-CZ" sz="3200" dirty="0"/>
              <a:t>cévnatých </a:t>
            </a:r>
            <a:r>
              <a:rPr lang="cs-CZ" sz="3200" dirty="0" smtClean="0"/>
              <a:t>rostlin.</a:t>
            </a:r>
          </a:p>
          <a:p>
            <a:pPr marL="536575" indent="-536575"/>
            <a:r>
              <a:rPr lang="cs-CZ" sz="3200" dirty="0" smtClean="0"/>
              <a:t>Čistá celulóza = bavlna.</a:t>
            </a:r>
          </a:p>
          <a:p>
            <a:pPr marL="536575" indent="-536575"/>
            <a:r>
              <a:rPr lang="cs-CZ" sz="3200" dirty="0" smtClean="0"/>
              <a:t>Využívá se k výrobě papíru, textilních vláken, hedvábí nebo jako plnidlo.</a:t>
            </a:r>
            <a:endParaRPr lang="cs-CZ" sz="3200" dirty="0"/>
          </a:p>
        </p:txBody>
      </p:sp>
      <p:pic>
        <p:nvPicPr>
          <p:cNvPr id="3074" name="Picture 2" descr="C:\Users\Lukas\AppData\Local\Microsoft\Windows\Temporary Internet Files\Content.IE5\JUSIDT0F\MP9003138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2605" y="2852936"/>
            <a:ext cx="1936796" cy="2493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ukas\AppData\Local\Microsoft\Windows\Temporary Internet Files\Content.IE5\UUWNJSWF\MP900174989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710"/>
          <a:stretch/>
        </p:blipFill>
        <p:spPr bwMode="auto">
          <a:xfrm>
            <a:off x="7121951" y="476672"/>
            <a:ext cx="1578104" cy="1545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5807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23528" y="191840"/>
            <a:ext cx="7756525" cy="1054100"/>
          </a:xfrm>
        </p:spPr>
        <p:txBody>
          <a:bodyPr/>
          <a:lstStyle/>
          <a:p>
            <a:r>
              <a:rPr lang="cs-CZ" dirty="0" smtClean="0"/>
              <a:t>Vláknina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251520" y="1124744"/>
            <a:ext cx="8568952" cy="5040560"/>
          </a:xfrm>
        </p:spPr>
        <p:txBody>
          <a:bodyPr>
            <a:normAutofit/>
          </a:bodyPr>
          <a:lstStyle/>
          <a:p>
            <a:pPr marL="449263" indent="-449263"/>
            <a:r>
              <a:rPr lang="cs-CZ" sz="3200" dirty="0" smtClean="0"/>
              <a:t>Část rostlinné potravy.</a:t>
            </a:r>
          </a:p>
          <a:p>
            <a:pPr marL="449263" indent="-449263"/>
            <a:r>
              <a:rPr lang="cs-CZ" sz="3200" dirty="0" smtClean="0"/>
              <a:t>Pro člověka je nestravitelná.</a:t>
            </a:r>
          </a:p>
          <a:p>
            <a:pPr marL="449263" indent="-449263"/>
            <a:r>
              <a:rPr lang="cs-CZ" sz="3200" dirty="0" smtClean="0"/>
              <a:t>Je tvořena polysacharidy (celulóza</a:t>
            </a:r>
            <a:r>
              <a:rPr lang="cs-CZ" sz="3200" dirty="0"/>
              <a:t>, </a:t>
            </a:r>
            <a:r>
              <a:rPr lang="cs-CZ" sz="3200" dirty="0" smtClean="0"/>
              <a:t>hemicelulóza, lignin) a dalšími složkami.</a:t>
            </a:r>
          </a:p>
          <a:p>
            <a:pPr marL="449263" indent="-449263"/>
            <a:r>
              <a:rPr lang="cs-CZ" sz="3200" dirty="0"/>
              <a:t>Váže </a:t>
            </a:r>
            <a:r>
              <a:rPr lang="cs-CZ" sz="3200" dirty="0" smtClean="0"/>
              <a:t>na sebe cholesterol a odpadní látky.</a:t>
            </a:r>
          </a:p>
          <a:p>
            <a:pPr marL="449263" indent="-449263"/>
            <a:r>
              <a:rPr lang="cs-CZ" sz="3200" dirty="0" smtClean="0"/>
              <a:t>Podporuje pročištění střev a zabraňuje jejich onemocnění.</a:t>
            </a:r>
            <a:endParaRPr lang="cs-CZ" sz="3200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Users\Lukas\AppData\Local\Microsoft\Windows\Temporary Internet Files\Content.IE5\RGK0O2H4\MP900430948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1575" b="82093" l="17848" r="8374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111" t="23494" r="14907" b="20871"/>
          <a:stretch/>
        </p:blipFill>
        <p:spPr bwMode="auto">
          <a:xfrm rot="1099724">
            <a:off x="1331640" y="4893162"/>
            <a:ext cx="1944216" cy="1776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ukas\AppData\Local\Microsoft\Windows\Temporary Internet Files\Content.IE5\8C6Y1VCH\MP900387870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45" t="12517" r="10460" b="11644"/>
          <a:stretch/>
        </p:blipFill>
        <p:spPr bwMode="auto">
          <a:xfrm>
            <a:off x="6012160" y="188640"/>
            <a:ext cx="2951500" cy="1978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Lukas\AppData\Local\Microsoft\Windows\Temporary Internet Files\Content.IE5\UUWNJSWF\MP90042295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8047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235035"/>
            <a:ext cx="3532807" cy="2434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6232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060848"/>
            <a:ext cx="8363272" cy="4608512"/>
          </a:xfrm>
        </p:spPr>
        <p:txBody>
          <a:bodyPr>
            <a:normAutofit lnSpcReduction="10000"/>
          </a:bodyPr>
          <a:lstStyle/>
          <a:p>
            <a:pPr marL="536575" indent="-536575"/>
            <a:r>
              <a:rPr lang="cs-CZ" sz="3200" dirty="0" smtClean="0"/>
              <a:t>Prezentace slouží k výkladu poslední skupiny sacharidů.</a:t>
            </a:r>
          </a:p>
          <a:p>
            <a:pPr marL="536575" indent="-536575"/>
            <a:r>
              <a:rPr lang="cs-CZ" sz="3200" dirty="0" smtClean="0"/>
              <a:t>Nejprve charakterizujeme polysacharidy.</a:t>
            </a:r>
          </a:p>
          <a:p>
            <a:pPr marL="536575" indent="-536575"/>
            <a:r>
              <a:rPr lang="cs-CZ" sz="3200" dirty="0" smtClean="0"/>
              <a:t>Rozdělíme je podle funkce.</a:t>
            </a:r>
          </a:p>
          <a:p>
            <a:pPr marL="536575" indent="-536575"/>
            <a:r>
              <a:rPr lang="cs-CZ" sz="3200" dirty="0" smtClean="0"/>
              <a:t>Vyjmenujeme několik důležitých zástupců.</a:t>
            </a:r>
          </a:p>
          <a:p>
            <a:pPr marL="536575" indent="-536575"/>
            <a:r>
              <a:rPr lang="cs-CZ" sz="3200" dirty="0" smtClean="0"/>
              <a:t>Zmíníme jejich výskyt, použití, význam.</a:t>
            </a:r>
          </a:p>
          <a:p>
            <a:pPr marL="536575" indent="-536575"/>
            <a:r>
              <a:rPr lang="cs-CZ" sz="3200" dirty="0" smtClean="0"/>
              <a:t>Zdůrazníme důležitost vlákniny ve stravě.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postup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0333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248347"/>
            <a:ext cx="8280919" cy="3877815"/>
          </a:xfrm>
        </p:spPr>
        <p:txBody>
          <a:bodyPr>
            <a:normAutofit/>
          </a:bodyPr>
          <a:lstStyle/>
          <a:p>
            <a:pPr marL="536575" indent="-536575"/>
            <a:r>
              <a:rPr lang="cs-CZ" dirty="0" smtClean="0"/>
              <a:t>Kliparty Office [online]. 2012 [cit. 2012-04-10]. Dostupné z www:</a:t>
            </a:r>
          </a:p>
          <a:p>
            <a:pPr marL="536575" indent="-536575">
              <a:buNone/>
            </a:pPr>
            <a:r>
              <a:rPr lang="cs-CZ" dirty="0" smtClean="0"/>
              <a:t> 	</a:t>
            </a:r>
            <a:r>
              <a:rPr lang="cs-CZ" dirty="0" smtClean="0">
                <a:hlinkClick r:id="rId2"/>
              </a:rPr>
              <a:t>http://office.microsoft.com/cs-cz/</a:t>
            </a:r>
            <a:endParaRPr lang="cs-CZ" dirty="0" smtClean="0"/>
          </a:p>
          <a:p>
            <a:pPr marL="536575" indent="-536575"/>
            <a:endParaRPr lang="cs-CZ" b="1" dirty="0" smtClean="0"/>
          </a:p>
          <a:p>
            <a:pPr marL="536575" indent="-536575"/>
            <a:r>
              <a:rPr lang="cs-CZ" dirty="0"/>
              <a:t>Uvedené zdroje [cit. 2012-04-10</a:t>
            </a:r>
            <a:r>
              <a:rPr lang="cs-CZ" dirty="0" smtClean="0"/>
              <a:t>]. </a:t>
            </a:r>
            <a:r>
              <a:rPr lang="cs-CZ" dirty="0"/>
              <a:t>Dostupné pod licencí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</a:t>
            </a:r>
            <a:r>
              <a:rPr lang="cs-CZ" dirty="0" smtClean="0"/>
              <a:t>:</a:t>
            </a:r>
          </a:p>
          <a:p>
            <a:pPr marL="536575" indent="0">
              <a:buNone/>
            </a:pPr>
            <a:r>
              <a:rPr lang="cs-CZ" dirty="0" smtClean="0"/>
              <a:t>Smeet666, </a:t>
            </a: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commons.wikimedia.org/wiki/File:Atoles.jpg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3023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355</TotalTime>
  <Words>314</Words>
  <Application>Microsoft Office PowerPoint</Application>
  <PresentationFormat>Předvádění na obrazovce (4:3)</PresentationFormat>
  <Paragraphs>60</Paragraphs>
  <Slides>10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Tvrdý obal</vt:lpstr>
      <vt:lpstr>Prezentace aplikace PowerPoint</vt:lpstr>
      <vt:lpstr>POLYSACHARIDY</vt:lpstr>
      <vt:lpstr>ŠKROB</vt:lpstr>
      <vt:lpstr>Prezentace aplikace PowerPoint</vt:lpstr>
      <vt:lpstr>GLYKOGEN</vt:lpstr>
      <vt:lpstr>INULIN</vt:lpstr>
      <vt:lpstr>CELULOSA</vt:lpstr>
      <vt:lpstr>Vláknina</vt:lpstr>
      <vt:lpstr>Metodický postup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Terezka</dc:creator>
  <cp:lastModifiedBy>Jan Táborský</cp:lastModifiedBy>
  <cp:revision>21</cp:revision>
  <dcterms:created xsi:type="dcterms:W3CDTF">2012-04-01T16:11:17Z</dcterms:created>
  <dcterms:modified xsi:type="dcterms:W3CDTF">2012-06-16T15:52:44Z</dcterms:modified>
</cp:coreProperties>
</file>