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0" r:id="rId3"/>
    <p:sldId id="261" r:id="rId4"/>
    <p:sldId id="262" r:id="rId5"/>
    <p:sldId id="266" r:id="rId6"/>
    <p:sldId id="267" r:id="rId7"/>
    <p:sldId id="268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4" autoAdjust="0"/>
    <p:restoredTop sz="94660"/>
  </p:normalViewPr>
  <p:slideViewPr>
    <p:cSldViewPr>
      <p:cViewPr varScale="1">
        <p:scale>
          <a:sx n="70" d="100"/>
          <a:sy n="70" d="100"/>
        </p:scale>
        <p:origin x="-58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526661D6-7067-45D2-8E96-5AA4C5AFED08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8D0556CA-AAFD-4210-AF58-1D3248541A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8.png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body" idx="1"/>
          </p:nvPr>
        </p:nvSpPr>
        <p:spPr>
          <a:xfrm>
            <a:off x="726909" y="5229200"/>
            <a:ext cx="7734747" cy="108012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400" b="1" spc="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ANOTACE: Materiál je určen pro žáky 9. ročníku a slouží k výkladu nového učiva.</a:t>
            </a:r>
            <a:endParaRPr lang="cs-CZ" b="1" spc="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1093381"/>
            <a:ext cx="8397494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Štětí, Ostrovní 300</a:t>
            </a:r>
            <a:br>
              <a:rPr lang="cs-CZ" sz="2300" dirty="0" smtClean="0"/>
            </a:br>
            <a:r>
              <a:rPr lang="cs-CZ" sz="2300" dirty="0" smtClean="0"/>
              <a:t>Autor: Mgr. Tereza Hrabkovská</a:t>
            </a:r>
            <a:br>
              <a:rPr lang="cs-CZ" sz="2300" dirty="0" smtClean="0"/>
            </a:br>
            <a:r>
              <a:rPr lang="cs-CZ" sz="2300" dirty="0" smtClean="0"/>
              <a:t>Název materiálu: </a:t>
            </a:r>
            <a:r>
              <a:rPr lang="cs-CZ" sz="2300" dirty="0"/>
              <a:t>VY_32_INOVACE_CH.9.A.20_bilkoviny</a:t>
            </a:r>
            <a:endParaRPr lang="cs-CZ" sz="2300" dirty="0" smtClean="0"/>
          </a:p>
          <a:p>
            <a:pPr algn="ctr"/>
            <a:r>
              <a:rPr lang="cs-CZ" sz="2300" dirty="0" smtClean="0"/>
              <a:t>Název: Bílkoviny</a:t>
            </a:r>
          </a:p>
          <a:p>
            <a:pPr algn="ctr"/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endParaRPr lang="cs-CZ" sz="2300" dirty="0" smtClean="0"/>
          </a:p>
          <a:p>
            <a:pPr algn="ctr"/>
            <a:r>
              <a:rPr lang="cs-CZ" sz="2300" dirty="0" smtClean="0"/>
              <a:t>Vzdělávací oblast/obor: Člověk a příroda/Chemie</a:t>
            </a:r>
          </a:p>
          <a:p>
            <a:pPr algn="ctr"/>
            <a:r>
              <a:rPr lang="cs-CZ" sz="2300" dirty="0" smtClean="0"/>
              <a:t>Tematický okruh/téma: </a:t>
            </a:r>
            <a:r>
              <a:rPr lang="cs-CZ" sz="2300" dirty="0"/>
              <a:t>P</a:t>
            </a:r>
            <a:r>
              <a:rPr lang="cs-CZ" sz="2300" dirty="0" smtClean="0"/>
              <a:t>řírodní láky/Bílkoviny</a:t>
            </a:r>
          </a:p>
          <a:p>
            <a:pPr algn="ctr"/>
            <a:r>
              <a:rPr lang="cs-CZ" sz="2300" dirty="0" smtClean="0"/>
              <a:t>Vytvořeno: 21. 4. 2012</a:t>
            </a:r>
            <a:endParaRPr lang="cs-CZ" sz="23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Diffused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owDiffused/>
                    </a14:imgEffect>
                  </a14:imgLayer>
                </a14:imgProps>
              </a:ext>
            </a:extLst>
          </a:blip>
          <a:srcRect r="12926"/>
          <a:stretch>
            <a:fillRect/>
          </a:stretch>
        </p:blipFill>
        <p:spPr bwMode="auto">
          <a:xfrm>
            <a:off x="5247514" y="217817"/>
            <a:ext cx="3572958" cy="6909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3806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BÍLKOVINY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1524000"/>
            <a:ext cx="8363272" cy="4929336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3000" dirty="0" smtClean="0"/>
              <a:t>Různě dlouhé řetězce tvořené aminokyselinami</a:t>
            </a:r>
          </a:p>
          <a:p>
            <a:pPr>
              <a:spcBef>
                <a:spcPts val="1800"/>
              </a:spcBef>
              <a:buNone/>
            </a:pPr>
            <a:r>
              <a:rPr lang="cs-CZ" sz="3000" dirty="0" smtClean="0"/>
              <a:t>- obsahují karboxylovou skupinu (COOH) a aminoskupinu (NH</a:t>
            </a:r>
            <a:r>
              <a:rPr lang="cs-CZ" sz="3000" baseline="-25000" dirty="0" smtClean="0"/>
              <a:t>2</a:t>
            </a:r>
            <a:r>
              <a:rPr lang="cs-CZ" sz="3000" dirty="0" smtClean="0"/>
              <a:t>).</a:t>
            </a:r>
          </a:p>
          <a:p>
            <a:pPr>
              <a:spcBef>
                <a:spcPts val="1800"/>
              </a:spcBef>
            </a:pPr>
            <a:r>
              <a:rPr lang="cs-CZ" sz="3000" dirty="0" smtClean="0"/>
              <a:t>Aminokyseliny jsou v molekuly vázány peptidovou vazbou </a:t>
            </a:r>
            <a:r>
              <a:rPr lang="cs-CZ" sz="3000" b="1" dirty="0" smtClean="0"/>
              <a:t>–NH-CO-</a:t>
            </a:r>
            <a:r>
              <a:rPr lang="cs-CZ" sz="3000" dirty="0" smtClean="0"/>
              <a:t>.</a:t>
            </a:r>
            <a:endParaRPr lang="cs-CZ" sz="3000" dirty="0"/>
          </a:p>
          <a:p>
            <a:pPr>
              <a:spcBef>
                <a:spcPts val="1800"/>
              </a:spcBef>
            </a:pPr>
            <a:r>
              <a:rPr lang="cs-CZ" sz="3000" dirty="0" smtClean="0"/>
              <a:t>Jsou součástí všeho co se v organismu nachází.</a:t>
            </a:r>
          </a:p>
          <a:p>
            <a:pPr>
              <a:spcBef>
                <a:spcPts val="1800"/>
              </a:spcBef>
            </a:pPr>
            <a:r>
              <a:rPr lang="cs-CZ" sz="3000" dirty="0" smtClean="0"/>
              <a:t>Pro člověka jsou nepostradatelné.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7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363272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Podle potřeby dělíme bílkoviny na:</a:t>
            </a:r>
          </a:p>
          <a:p>
            <a:pPr marL="0" indent="0">
              <a:buNone/>
            </a:pPr>
            <a:endParaRPr lang="cs-CZ" sz="3600" b="1" dirty="0"/>
          </a:p>
          <a:p>
            <a:r>
              <a:rPr lang="cs-CZ" sz="3000" b="1" dirty="0" smtClean="0"/>
              <a:t>Esenciální</a:t>
            </a:r>
            <a:r>
              <a:rPr lang="cs-CZ" sz="3000" dirty="0" smtClean="0"/>
              <a:t> </a:t>
            </a:r>
            <a:r>
              <a:rPr lang="cs-CZ" sz="3000" dirty="0"/>
              <a:t>(nezbytné</a:t>
            </a:r>
            <a:r>
              <a:rPr lang="cs-CZ" sz="3000" dirty="0" smtClean="0"/>
              <a:t>) - organismus si je neumí vytvořit, dodáváme je potravou.</a:t>
            </a:r>
          </a:p>
          <a:p>
            <a:pPr>
              <a:spcBef>
                <a:spcPts val="1800"/>
              </a:spcBef>
            </a:pPr>
            <a:r>
              <a:rPr lang="cs-CZ" sz="3000" b="1" dirty="0" err="1" smtClean="0"/>
              <a:t>Semiesenciální</a:t>
            </a:r>
            <a:r>
              <a:rPr lang="cs-CZ" sz="3000" dirty="0" smtClean="0"/>
              <a:t> - </a:t>
            </a:r>
            <a:r>
              <a:rPr lang="cs-CZ" sz="3000" dirty="0"/>
              <a:t>organismus si je </a:t>
            </a:r>
            <a:r>
              <a:rPr lang="cs-CZ" sz="3000" dirty="0" smtClean="0"/>
              <a:t>umí vytvořit</a:t>
            </a:r>
            <a:r>
              <a:rPr lang="cs-CZ" sz="3000" dirty="0"/>
              <a:t> </a:t>
            </a:r>
            <a:r>
              <a:rPr lang="cs-CZ" sz="3000" dirty="0" smtClean="0"/>
              <a:t>za určitých podmínek.</a:t>
            </a:r>
            <a:endParaRPr lang="cs-CZ" sz="3000" dirty="0"/>
          </a:p>
          <a:p>
            <a:pPr>
              <a:spcBef>
                <a:spcPts val="1800"/>
              </a:spcBef>
            </a:pPr>
            <a:r>
              <a:rPr lang="cs-CZ" sz="3000" b="1" dirty="0" smtClean="0"/>
              <a:t>Neesenciální</a:t>
            </a:r>
            <a:r>
              <a:rPr lang="cs-CZ" sz="3000" dirty="0" smtClean="0"/>
              <a:t> </a:t>
            </a:r>
            <a:r>
              <a:rPr lang="cs-CZ" sz="3000" dirty="0"/>
              <a:t>(</a:t>
            </a:r>
            <a:r>
              <a:rPr lang="cs-CZ" sz="3000" dirty="0" smtClean="0"/>
              <a:t>postradatelné) - organismus </a:t>
            </a:r>
            <a:r>
              <a:rPr lang="cs-CZ" sz="3000" dirty="0"/>
              <a:t>dokáže přetvořit z jiných aminokyselin.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064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44624"/>
            <a:ext cx="8229600" cy="87649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Funkce bílkovin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1196752"/>
            <a:ext cx="8362950" cy="5328592"/>
          </a:xfrm>
        </p:spPr>
        <p:txBody>
          <a:bodyPr>
            <a:noAutofit/>
          </a:bodyPr>
          <a:lstStyle/>
          <a:p>
            <a:pPr lvl="0">
              <a:spcBef>
                <a:spcPts val="1800"/>
              </a:spcBef>
            </a:pPr>
            <a:r>
              <a:rPr lang="cs-CZ" sz="3300" b="1" dirty="0"/>
              <a:t>Stavební </a:t>
            </a:r>
          </a:p>
          <a:p>
            <a:pPr marL="0" lvl="0" indent="0">
              <a:buNone/>
            </a:pPr>
            <a:r>
              <a:rPr lang="cs-CZ" sz="2600" u="sng" dirty="0"/>
              <a:t>Kolagen</a:t>
            </a:r>
            <a:r>
              <a:rPr lang="cs-CZ" sz="2600" dirty="0"/>
              <a:t> - </a:t>
            </a:r>
            <a:r>
              <a:rPr lang="cs-CZ" sz="2600" dirty="0" smtClean="0"/>
              <a:t>ve </a:t>
            </a:r>
            <a:r>
              <a:rPr lang="cs-CZ" sz="2600" dirty="0"/>
              <a:t>formě vláken je složkou mezibuněčné hmoty. </a:t>
            </a:r>
          </a:p>
          <a:p>
            <a:pPr marL="0" lvl="0" indent="0">
              <a:buNone/>
            </a:pPr>
            <a:r>
              <a:rPr lang="cs-CZ" sz="2600" u="sng" dirty="0"/>
              <a:t>Elastin</a:t>
            </a:r>
            <a:r>
              <a:rPr lang="cs-CZ" sz="2600" dirty="0"/>
              <a:t> - </a:t>
            </a:r>
            <a:r>
              <a:rPr lang="cs-CZ" sz="2600" dirty="0" smtClean="0"/>
              <a:t>složka </a:t>
            </a:r>
            <a:r>
              <a:rPr lang="cs-CZ" sz="2600" dirty="0"/>
              <a:t>některých typů vaziva (cévy, vazy, v kůže).</a:t>
            </a:r>
          </a:p>
          <a:p>
            <a:pPr marL="0" lvl="0" indent="0">
              <a:buNone/>
            </a:pPr>
            <a:r>
              <a:rPr lang="cs-CZ" sz="2600" u="sng" dirty="0"/>
              <a:t>Keratin-</a:t>
            </a:r>
            <a:r>
              <a:rPr lang="cs-CZ" sz="2600" dirty="0"/>
              <a:t> </a:t>
            </a:r>
            <a:r>
              <a:rPr lang="cs-CZ" sz="2600" dirty="0" smtClean="0"/>
              <a:t> vlasy, chlupy, nehty.</a:t>
            </a:r>
          </a:p>
          <a:p>
            <a:pPr marL="0" lvl="0" indent="0">
              <a:buNone/>
            </a:pPr>
            <a:endParaRPr lang="cs-CZ" sz="2600" dirty="0"/>
          </a:p>
          <a:p>
            <a:pPr lvl="0">
              <a:spcBef>
                <a:spcPts val="1800"/>
              </a:spcBef>
            </a:pPr>
            <a:r>
              <a:rPr lang="cs-CZ" sz="3300" b="1" dirty="0" smtClean="0"/>
              <a:t>Transportní </a:t>
            </a:r>
            <a:r>
              <a:rPr lang="cs-CZ" sz="3300" b="1" dirty="0"/>
              <a:t>a skladovací </a:t>
            </a:r>
            <a:endParaRPr lang="cs-CZ" sz="3300" b="1" dirty="0" smtClean="0"/>
          </a:p>
          <a:p>
            <a:pPr marL="0" lvl="0" indent="0">
              <a:spcBef>
                <a:spcPts val="1800"/>
              </a:spcBef>
              <a:buNone/>
            </a:pPr>
            <a:r>
              <a:rPr lang="cs-CZ" sz="2600" u="sng" dirty="0" smtClean="0"/>
              <a:t>Hemoglobin</a:t>
            </a:r>
            <a:r>
              <a:rPr lang="cs-CZ" sz="2600" dirty="0" smtClean="0"/>
              <a:t> -transport </a:t>
            </a:r>
            <a:r>
              <a:rPr lang="cs-CZ" sz="2600" dirty="0"/>
              <a:t>kyslíku z plic </a:t>
            </a:r>
            <a:r>
              <a:rPr lang="cs-CZ" sz="2600" dirty="0" smtClean="0"/>
              <a:t>do </a:t>
            </a:r>
            <a:r>
              <a:rPr lang="cs-CZ" sz="2600" dirty="0"/>
              <a:t>tkání a </a:t>
            </a:r>
            <a:r>
              <a:rPr lang="cs-CZ" sz="2600" dirty="0" smtClean="0"/>
              <a:t>odstranění oxidu uhličitého.</a:t>
            </a:r>
          </a:p>
        </p:txBody>
      </p:sp>
    </p:spTree>
    <p:extLst>
      <p:ext uri="{BB962C8B-B14F-4D97-AF65-F5344CB8AC3E}">
        <p14:creationId xmlns:p14="http://schemas.microsoft.com/office/powerpoint/2010/main" val="327343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536" y="332656"/>
            <a:ext cx="8352928" cy="6192688"/>
          </a:xfrm>
        </p:spPr>
        <p:txBody>
          <a:bodyPr>
            <a:normAutofit fontScale="92500" lnSpcReduction="20000"/>
          </a:bodyPr>
          <a:lstStyle/>
          <a:p>
            <a:pPr lvl="0">
              <a:spcBef>
                <a:spcPts val="1800"/>
              </a:spcBef>
            </a:pPr>
            <a:r>
              <a:rPr lang="cs-CZ" sz="3600" b="1" dirty="0"/>
              <a:t>Zajišťující pohyb </a:t>
            </a:r>
          </a:p>
          <a:p>
            <a:pPr lvl="0">
              <a:spcBef>
                <a:spcPts val="1800"/>
              </a:spcBef>
            </a:pPr>
            <a:r>
              <a:rPr lang="cs-CZ" sz="3200" dirty="0" err="1"/>
              <a:t>Myosin</a:t>
            </a:r>
            <a:r>
              <a:rPr lang="cs-CZ" sz="3200" dirty="0"/>
              <a:t>, Aktin - vytváří sílu, zodpovídají za svalový stah.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Ochranné </a:t>
            </a:r>
            <a:r>
              <a:rPr lang="cs-CZ" sz="3200" b="1" dirty="0"/>
              <a:t>a obranné funkce </a:t>
            </a:r>
            <a:r>
              <a:rPr lang="cs-CZ" sz="3200" dirty="0" smtClean="0"/>
              <a:t>(protilátky)</a:t>
            </a:r>
            <a:endParaRPr lang="cs-CZ" sz="3200" b="1" dirty="0" smtClean="0"/>
          </a:p>
          <a:p>
            <a:pPr marL="0" indent="0">
              <a:buNone/>
            </a:pPr>
            <a:r>
              <a:rPr lang="cs-CZ" u="sng" dirty="0" smtClean="0"/>
              <a:t>Imunoglobulin</a:t>
            </a:r>
            <a:r>
              <a:rPr lang="cs-CZ" dirty="0" smtClean="0"/>
              <a:t> - identifikuje </a:t>
            </a:r>
            <a:r>
              <a:rPr lang="cs-CZ" dirty="0"/>
              <a:t>a </a:t>
            </a:r>
            <a:r>
              <a:rPr lang="cs-CZ" dirty="0" smtClean="0"/>
              <a:t>zneškodňuje </a:t>
            </a:r>
            <a:r>
              <a:rPr lang="cs-CZ" dirty="0"/>
              <a:t>cizí </a:t>
            </a:r>
            <a:r>
              <a:rPr lang="cs-CZ" dirty="0" smtClean="0"/>
              <a:t>objekty </a:t>
            </a:r>
            <a:r>
              <a:rPr lang="cs-CZ" dirty="0"/>
              <a:t>v </a:t>
            </a:r>
            <a:r>
              <a:rPr lang="cs-CZ" dirty="0" smtClean="0"/>
              <a:t>těle</a:t>
            </a:r>
            <a:r>
              <a:rPr lang="cs-CZ" dirty="0"/>
              <a:t> (</a:t>
            </a:r>
            <a:r>
              <a:rPr lang="cs-CZ" dirty="0" smtClean="0"/>
              <a:t>bakterie, </a:t>
            </a:r>
            <a:r>
              <a:rPr lang="cs-CZ" dirty="0"/>
              <a:t>viry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3200" b="1" dirty="0" smtClean="0"/>
              <a:t>Katalytické</a:t>
            </a:r>
            <a:r>
              <a:rPr lang="cs-CZ" sz="3200" b="1" dirty="0"/>
              <a:t>, řídící a regulační </a:t>
            </a:r>
            <a:r>
              <a:rPr lang="cs-CZ" dirty="0" smtClean="0"/>
              <a:t>(enzymy, hormony)</a:t>
            </a:r>
          </a:p>
          <a:p>
            <a:pPr marL="0" indent="0">
              <a:buNone/>
            </a:pPr>
            <a:r>
              <a:rPr lang="cs-CZ" u="sng" dirty="0" smtClean="0"/>
              <a:t>Insulin </a:t>
            </a:r>
            <a:r>
              <a:rPr lang="cs-CZ" dirty="0" smtClean="0"/>
              <a:t>- </a:t>
            </a:r>
            <a:r>
              <a:rPr lang="cs-CZ" dirty="0"/>
              <a:t>hormon produkovaný </a:t>
            </a:r>
            <a:r>
              <a:rPr lang="cs-CZ" dirty="0" smtClean="0"/>
              <a:t>slinivkou </a:t>
            </a:r>
            <a:r>
              <a:rPr lang="cs-CZ" dirty="0"/>
              <a:t>břišní, který snižuje hladinu cukru v krvi.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000" b="1" dirty="0" smtClean="0">
                <a:solidFill>
                  <a:srgbClr val="FFC000"/>
                </a:solidFill>
              </a:rPr>
              <a:t>Jak se nazývá choroba spojená s nedostatkem insulinu v těle?</a:t>
            </a:r>
            <a:endParaRPr lang="cs-CZ" sz="3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17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037826"/>
          </a:xfrm>
        </p:spPr>
        <p:txBody>
          <a:bodyPr>
            <a:normAutofit/>
          </a:bodyPr>
          <a:lstStyle/>
          <a:p>
            <a:r>
              <a:rPr lang="cs-CZ" sz="4800" dirty="0">
                <a:solidFill>
                  <a:schemeClr val="tx1"/>
                </a:solidFill>
              </a:rPr>
              <a:t>Vlastnosti bílkovin: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496944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Působením kyselin, zásad a vysokou teplotou dochází u bílkovin ke změně prostorové struktury.</a:t>
            </a:r>
          </a:p>
          <a:p>
            <a:r>
              <a:rPr lang="cs-CZ" dirty="0" smtClean="0"/>
              <a:t>Tento proces se nazývá </a:t>
            </a:r>
            <a:r>
              <a:rPr lang="cs-CZ" b="1" dirty="0" smtClean="0"/>
              <a:t>denaturace bílkovin.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Proč vadí vašemu organismu teplota kolem 40°C?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Terezka\AppData\Local\Microsoft\Windows\Temporary Internet Files\Content.IE5\51E48XUW\MP9001779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324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ezka\AppData\Local\Microsoft\Windows\Temporary Internet Files\Content.IE5\AK71NN34\MP90043048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22" r="2323"/>
          <a:stretch/>
        </p:blipFill>
        <p:spPr bwMode="auto">
          <a:xfrm>
            <a:off x="4644008" y="2996952"/>
            <a:ext cx="3112845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47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07874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Výskyt bílkovin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Rostlinné:</a:t>
            </a:r>
          </a:p>
          <a:p>
            <a:pPr>
              <a:buNone/>
            </a:pPr>
            <a:r>
              <a:rPr lang="cs-CZ" dirty="0" err="1" smtClean="0"/>
              <a:t>sojové</a:t>
            </a:r>
            <a:r>
              <a:rPr lang="cs-CZ" dirty="0" smtClean="0"/>
              <a:t> maso, luštěniny, tvrdý sýr, tvaroh, zrna obilovin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Živočišné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vaječný bílek, telecí maso, hovězí, kuřecí a krůtí maso, tuňák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Terezka\AppData\Local\Microsoft\Windows\Temporary Internet Files\Content.IE5\YYV2TOG6\MP90043298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98" r="26437" b="33658"/>
          <a:stretch/>
        </p:blipFill>
        <p:spPr bwMode="auto">
          <a:xfrm>
            <a:off x="5548179" y="2852936"/>
            <a:ext cx="1800200" cy="146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ka\AppData\Local\Microsoft\Windows\Temporary Internet Files\Content.IE5\5WQURQOL\MP90031373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25" b="95729" l="3167" r="938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05" t="13869" r="6788" b="8918"/>
          <a:stretch/>
        </p:blipFill>
        <p:spPr bwMode="auto">
          <a:xfrm>
            <a:off x="2051720" y="2793941"/>
            <a:ext cx="2632363" cy="152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rezka\AppData\Local\Microsoft\Windows\Temporary Internet Files\Content.IE5\AK71NN34\MP90042261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35" b="8996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6806"/>
          <a:stretch/>
        </p:blipFill>
        <p:spPr bwMode="auto">
          <a:xfrm>
            <a:off x="3995936" y="5445224"/>
            <a:ext cx="2304256" cy="111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729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363272" cy="5040560"/>
          </a:xfrm>
        </p:spPr>
        <p:txBody>
          <a:bodyPr>
            <a:normAutofit/>
          </a:bodyPr>
          <a:lstStyle/>
          <a:p>
            <a:pPr marL="536575" indent="-536575"/>
            <a:r>
              <a:rPr lang="cs-CZ" sz="3200" dirty="0" smtClean="0"/>
              <a:t>Prezentace slouží k výkladu nové látky.</a:t>
            </a:r>
          </a:p>
          <a:p>
            <a:pPr marL="536575" indent="-536575"/>
            <a:r>
              <a:rPr lang="cs-CZ" sz="3200" dirty="0" smtClean="0"/>
              <a:t>Nejprve charakterizujeme bílkoviny.</a:t>
            </a:r>
          </a:p>
          <a:p>
            <a:pPr marL="536575" indent="-536575"/>
            <a:r>
              <a:rPr lang="cs-CZ" sz="3200" dirty="0" smtClean="0"/>
              <a:t>Rozdělíme je podle důležitosti a podle funkce</a:t>
            </a:r>
            <a:r>
              <a:rPr lang="cs-CZ" sz="3200" dirty="0"/>
              <a:t> </a:t>
            </a:r>
            <a:r>
              <a:rPr lang="cs-CZ" sz="3200" dirty="0" smtClean="0"/>
              <a:t>v těle.</a:t>
            </a:r>
          </a:p>
          <a:p>
            <a:pPr marL="536575" indent="-536575"/>
            <a:r>
              <a:rPr lang="cs-CZ" sz="3200" dirty="0" smtClean="0"/>
              <a:t>Vyjmenujeme několik důležitých zástupců.</a:t>
            </a:r>
          </a:p>
          <a:p>
            <a:pPr marL="536575" indent="-536575"/>
            <a:r>
              <a:rPr lang="cs-CZ" sz="3200" dirty="0" smtClean="0"/>
              <a:t>Zmíníme jejich vlastnosti a výskyt.</a:t>
            </a:r>
          </a:p>
          <a:p>
            <a:pPr marL="530225" indent="-530225"/>
            <a:r>
              <a:rPr lang="cs-CZ" sz="3200" dirty="0" smtClean="0"/>
              <a:t>Na prezentaci je dobré navázat </a:t>
            </a:r>
            <a:r>
              <a:rPr lang="cs-CZ" sz="3200" smtClean="0"/>
              <a:t>laboratorními prácemi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3302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248347"/>
            <a:ext cx="8280919" cy="3877815"/>
          </a:xfrm>
        </p:spPr>
        <p:txBody>
          <a:bodyPr>
            <a:normAutofit/>
          </a:bodyPr>
          <a:lstStyle/>
          <a:p>
            <a:pPr marL="536575" indent="-536575"/>
            <a:r>
              <a:rPr lang="cs-CZ" dirty="0" smtClean="0"/>
              <a:t>Kliparty Office [online]. 2012 [cit. 2012-04-21]. Dostupné z www:</a:t>
            </a:r>
          </a:p>
          <a:p>
            <a:pPr marL="536575" indent="-536575">
              <a:buNone/>
            </a:pPr>
            <a:r>
              <a:rPr lang="cs-CZ" dirty="0" smtClean="0"/>
              <a:t> 	</a:t>
            </a:r>
            <a:r>
              <a:rPr lang="cs-CZ" dirty="0" smtClean="0">
                <a:hlinkClick r:id="rId2"/>
              </a:rPr>
              <a:t>http://office.microsoft.com/cs-cz/</a:t>
            </a:r>
            <a:endParaRPr lang="cs-CZ" dirty="0" smtClean="0"/>
          </a:p>
          <a:p>
            <a:pPr marL="536575" indent="-536575"/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28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TC010205600[[fn=Rozšířená témata]]</Template>
  <TotalTime>301</TotalTime>
  <Words>356</Words>
  <Application>Microsoft Office PowerPoint</Application>
  <PresentationFormat>Předvádění na obrazovce (4:3)</PresentationFormat>
  <Paragraphs>65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Currency</vt:lpstr>
      <vt:lpstr>Prezentace aplikace PowerPoint</vt:lpstr>
      <vt:lpstr>BÍLKOVINY</vt:lpstr>
      <vt:lpstr>Prezentace aplikace PowerPoint</vt:lpstr>
      <vt:lpstr>Funkce bílkovin</vt:lpstr>
      <vt:lpstr>Prezentace aplikace PowerPoint</vt:lpstr>
      <vt:lpstr>Vlastnosti bílkovin: </vt:lpstr>
      <vt:lpstr>Výskyt bílkovin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Jan Táborský</cp:lastModifiedBy>
  <cp:revision>28</cp:revision>
  <dcterms:created xsi:type="dcterms:W3CDTF">2012-04-16T15:32:33Z</dcterms:created>
  <dcterms:modified xsi:type="dcterms:W3CDTF">2012-06-16T15:53:24Z</dcterms:modified>
</cp:coreProperties>
</file>