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268" r:id="rId2"/>
    <p:sldId id="257" r:id="rId3"/>
    <p:sldId id="258" r:id="rId4"/>
    <p:sldId id="259" r:id="rId5"/>
    <p:sldId id="260" r:id="rId6"/>
    <p:sldId id="263" r:id="rId7"/>
    <p:sldId id="261" r:id="rId8"/>
    <p:sldId id="265" r:id="rId9"/>
    <p:sldId id="262" r:id="rId10"/>
    <p:sldId id="266" r:id="rId11"/>
    <p:sldId id="264" r:id="rId12"/>
    <p:sldId id="267" r:id="rId13"/>
  </p:sldIdLst>
  <p:sldSz cx="9144000" cy="6858000" type="screen4x3"/>
  <p:notesSz cx="6735763" cy="98663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D01A11-5E3F-4403-808D-93E3334AD412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FC94BA-CB20-43BF-B318-B870A35089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417450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FC94BA-CB20-43BF-B318-B870A350898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FC94BA-CB20-43BF-B318-B870A350898B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FC94BA-CB20-43BF-B318-B870A350898B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FC94BA-CB20-43BF-B318-B870A350898B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FC94BA-CB20-43BF-B318-B870A350898B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FC94BA-CB20-43BF-B318-B870A350898B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FC94BA-CB20-43BF-B318-B870A350898B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FC94BA-CB20-43BF-B318-B870A350898B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FC94BA-CB20-43BF-B318-B870A350898B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FC94BA-CB20-43BF-B318-B870A350898B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FC94BA-CB20-43BF-B318-B870A350898B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FC94BA-CB20-43BF-B318-B870A350898B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45EE3-FE8B-46E1-A927-AD063DD7BDC4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A8639-D20F-47C1-B34B-4D2155F419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45EE3-FE8B-46E1-A927-AD063DD7BDC4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A8639-D20F-47C1-B34B-4D2155F419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45EE3-FE8B-46E1-A927-AD063DD7BDC4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A8639-D20F-47C1-B34B-4D2155F419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45EE3-FE8B-46E1-A927-AD063DD7BDC4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A8639-D20F-47C1-B34B-4D2155F419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45EE3-FE8B-46E1-A927-AD063DD7BDC4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A8639-D20F-47C1-B34B-4D2155F419A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45EE3-FE8B-46E1-A927-AD063DD7BDC4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A8639-D20F-47C1-B34B-4D2155F419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45EE3-FE8B-46E1-A927-AD063DD7BDC4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A8639-D20F-47C1-B34B-4D2155F419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45EE3-FE8B-46E1-A927-AD063DD7BDC4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A8639-D20F-47C1-B34B-4D2155F419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1F545EE3-FE8B-46E1-A927-AD063DD7BDC4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DDBA8639-D20F-47C1-B34B-4D2155F419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45EE3-FE8B-46E1-A927-AD063DD7BDC4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A8639-D20F-47C1-B34B-4D2155F419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F545EE3-FE8B-46E1-A927-AD063DD7BDC4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DBA8639-D20F-47C1-B34B-4D2155F419A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F545EE3-FE8B-46E1-A927-AD063DD7BDC4}" type="datetimeFigureOut">
              <a:rPr lang="cs-CZ" smtClean="0"/>
              <a:pPr/>
              <a:t>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DDBA8639-D20F-47C1-B34B-4D2155F419A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04664"/>
            <a:ext cx="6408712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914400" y="6309320"/>
            <a:ext cx="4881736" cy="46240"/>
          </a:xfrm>
        </p:spPr>
        <p:txBody>
          <a:bodyPr>
            <a:normAutofit fontScale="25000" lnSpcReduction="20000"/>
          </a:bodyPr>
          <a:lstStyle/>
          <a:p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80619557"/>
              </p:ext>
            </p:extLst>
          </p:nvPr>
        </p:nvGraphicFramePr>
        <p:xfrm>
          <a:off x="395536" y="2204865"/>
          <a:ext cx="8748464" cy="401583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48464"/>
              </a:tblGrid>
              <a:tr h="1099843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837985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Milena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Hainišová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1.2.2012</a:t>
                      </a:r>
                    </a:p>
                  </a:txBody>
                  <a:tcPr/>
                </a:tc>
              </a:tr>
              <a:tr h="620013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VY_32_INOVACE_02_DĚJEPIS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37985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Nejnovější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dějiny – Pokus o změnu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 roce 1968-Pražské jaro   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20013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/>
              <a:t>Pokus o změnu v roce </a:t>
            </a:r>
            <a:r>
              <a:rPr lang="cs-CZ" sz="3600" b="1" dirty="0" smtClean="0"/>
              <a:t>1968 - Pražské </a:t>
            </a:r>
            <a:r>
              <a:rPr lang="cs-CZ" sz="3600" b="1" dirty="0" smtClean="0"/>
              <a:t>jaro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V 60. letech se projevily chyby v řízení hospodářství. </a:t>
            </a:r>
          </a:p>
          <a:p>
            <a:pPr>
              <a:buNone/>
            </a:pPr>
            <a:r>
              <a:rPr lang="cs-CZ" dirty="0" smtClean="0"/>
              <a:t>Někteří komunisté chtěli hospodářskou reformu, to vyvolalo u prosovětsky orientovaných komunistů odpor.</a:t>
            </a:r>
          </a:p>
          <a:p>
            <a:pPr>
              <a:buNone/>
            </a:pPr>
            <a:r>
              <a:rPr lang="cs-CZ" dirty="0" smtClean="0"/>
              <a:t>Komunisté se rozdělili na reformní komunisty (A</a:t>
            </a:r>
            <a:r>
              <a:rPr lang="cs-CZ" dirty="0" smtClean="0"/>
              <a:t>. </a:t>
            </a:r>
            <a:r>
              <a:rPr lang="cs-CZ" dirty="0" err="1" smtClean="0"/>
              <a:t>Dubček</a:t>
            </a:r>
            <a:r>
              <a:rPr lang="cs-CZ" dirty="0" smtClean="0"/>
              <a:t>)</a:t>
            </a:r>
            <a:r>
              <a:rPr lang="cs-CZ" dirty="0"/>
              <a:t> </a:t>
            </a:r>
            <a:r>
              <a:rPr lang="cs-CZ" dirty="0" smtClean="0"/>
              <a:t>a protireformní komunisty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/>
              <a:t>(M</a:t>
            </a:r>
            <a:r>
              <a:rPr lang="cs-CZ" dirty="0" smtClean="0"/>
              <a:t>. Jakeš).</a:t>
            </a:r>
          </a:p>
          <a:p>
            <a:pPr>
              <a:buNone/>
            </a:pPr>
            <a:r>
              <a:rPr lang="cs-CZ" dirty="0" smtClean="0"/>
              <a:t>Nespokojená veřejnost chtěla také změny.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Změny ve společnosti:</a:t>
            </a:r>
          </a:p>
          <a:p>
            <a:pPr>
              <a:buFontTx/>
              <a:buChar char="-"/>
            </a:pPr>
            <a:r>
              <a:rPr lang="cs-CZ" dirty="0" smtClean="0"/>
              <a:t>Úsilí o omezení vlivu KS</a:t>
            </a:r>
          </a:p>
          <a:p>
            <a:pPr>
              <a:buFontTx/>
              <a:buChar char="-"/>
            </a:pPr>
            <a:r>
              <a:rPr lang="cs-CZ" dirty="0" smtClean="0"/>
              <a:t>Rehabilitace odsouzených</a:t>
            </a:r>
          </a:p>
          <a:p>
            <a:pPr>
              <a:buFontTx/>
              <a:buChar char="-"/>
            </a:pPr>
            <a:r>
              <a:rPr lang="cs-CZ" dirty="0" smtClean="0"/>
              <a:t>Uvolnění cestování</a:t>
            </a:r>
          </a:p>
          <a:p>
            <a:pPr>
              <a:buFontTx/>
              <a:buChar char="-"/>
            </a:pPr>
            <a:r>
              <a:rPr lang="cs-CZ" dirty="0" smtClean="0"/>
              <a:t>Kritika režimu</a:t>
            </a:r>
          </a:p>
          <a:p>
            <a:pPr>
              <a:buFontTx/>
              <a:buChar char="-"/>
            </a:pPr>
            <a:r>
              <a:rPr lang="cs-CZ" dirty="0" smtClean="0"/>
              <a:t>Slováci usilují o autonomii nebo federaci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dirty="0" smtClean="0"/>
              <a:t>A. </a:t>
            </a:r>
            <a:r>
              <a:rPr lang="cs-CZ" sz="2800" dirty="0" err="1" smtClean="0"/>
              <a:t>Dubček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None/>
            </a:pPr>
            <a:endParaRPr lang="cs-CZ" sz="2800" dirty="0" smtClean="0"/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endParaRPr lang="cs-CZ" dirty="0" smtClean="0"/>
          </a:p>
        </p:txBody>
      </p:sp>
      <p:pic>
        <p:nvPicPr>
          <p:cNvPr id="1026" name="Picture 2" descr="C:\Users\Milena\Desktop\2011-12-01 dubček\dubček 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1700808"/>
            <a:ext cx="3837409" cy="439248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SSSR má obavy o svoji pozici v Československu.</a:t>
            </a:r>
          </a:p>
          <a:p>
            <a:pPr>
              <a:buNone/>
            </a:pPr>
            <a:r>
              <a:rPr lang="cs-CZ" dirty="0" smtClean="0"/>
              <a:t>V roce 1968 byl do čela KSČ zvolen A. </a:t>
            </a:r>
            <a:r>
              <a:rPr lang="cs-CZ" dirty="0" err="1" smtClean="0"/>
              <a:t>Dubček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Prezidentem se stal L. Svoboda.</a:t>
            </a:r>
          </a:p>
          <a:p>
            <a:pPr>
              <a:buNone/>
            </a:pPr>
            <a:r>
              <a:rPr lang="cs-CZ" dirty="0" smtClean="0"/>
              <a:t>K moci nastupují reformní komunisté.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000" dirty="0" smtClean="0"/>
              <a:t> </a:t>
            </a:r>
          </a:p>
          <a:p>
            <a:pPr algn="ctr">
              <a:buNone/>
            </a:pPr>
            <a:r>
              <a:rPr lang="cs-CZ" dirty="0" smtClean="0"/>
              <a:t>Pražské jaro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sz="2800" dirty="0"/>
          </a:p>
        </p:txBody>
      </p:sp>
      <p:sp>
        <p:nvSpPr>
          <p:cNvPr id="5" name="Šipka dolů 4"/>
          <p:cNvSpPr/>
          <p:nvPr/>
        </p:nvSpPr>
        <p:spPr>
          <a:xfrm>
            <a:off x="4355976" y="4005064"/>
            <a:ext cx="484632" cy="10081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700" dirty="0" err="1" smtClean="0"/>
              <a:t>L.Svoboda</a:t>
            </a:r>
            <a:r>
              <a:rPr lang="cs-CZ" sz="2700" dirty="0" smtClean="0"/>
              <a:t> a </a:t>
            </a:r>
            <a:r>
              <a:rPr lang="cs-CZ" sz="2700" dirty="0" err="1" smtClean="0"/>
              <a:t>J.Smrkovský</a:t>
            </a:r>
            <a:r>
              <a:rPr lang="cs-CZ" sz="2700" dirty="0" smtClean="0"/>
              <a:t> (významná osobnost  Pražského jara)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Picture 2" descr="http://upload.wikimedia.org/wikipedia/commons/f/f4/83053_9416_Smrkovsky_a_Svoboda_6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1628800"/>
            <a:ext cx="6096000" cy="4242251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Rozšiřuje se demokratizace veřejného života, dodržují se občanská práva.</a:t>
            </a:r>
          </a:p>
          <a:p>
            <a:pPr>
              <a:buNone/>
            </a:pPr>
            <a:r>
              <a:rPr lang="cs-CZ" dirty="0" smtClean="0"/>
              <a:t>Výzva L. Vaculíka </a:t>
            </a:r>
            <a:r>
              <a:rPr lang="cs-CZ" u="sng" dirty="0" smtClean="0"/>
              <a:t>Dva tisíce slov </a:t>
            </a:r>
            <a:r>
              <a:rPr lang="cs-CZ" dirty="0" smtClean="0"/>
              <a:t>(výzva k tomu, aby občané nedopustili návrat k předchozím poměrům)</a:t>
            </a:r>
          </a:p>
          <a:p>
            <a:pPr>
              <a:buNone/>
            </a:pPr>
            <a:r>
              <a:rPr lang="cs-CZ" dirty="0" smtClean="0"/>
              <a:t>SSSR označuje situaci u nás za </a:t>
            </a:r>
            <a:r>
              <a:rPr lang="cs-CZ" u="sng" dirty="0" smtClean="0"/>
              <a:t>kontrarevoluci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3100" dirty="0" smtClean="0"/>
              <a:t>L. Vaculík:</a:t>
            </a:r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800" dirty="0"/>
          </a:p>
        </p:txBody>
      </p:sp>
      <p:pic>
        <p:nvPicPr>
          <p:cNvPr id="1026" name="Picture 2" descr="C:\Users\Milena\Desktop\Foto_Ludvik_Vaculik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556792"/>
            <a:ext cx="5472608" cy="460851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20.-21.8. 1968 příchod „spřátelených“ armád do Československa.</a:t>
            </a:r>
          </a:p>
          <a:p>
            <a:pPr>
              <a:buNone/>
            </a:pPr>
            <a:r>
              <a:rPr lang="cs-CZ" dirty="0" smtClean="0"/>
              <a:t>Byly podepsány tzv. moskevské protokoly (souhlas s dočasným umístěním sovětských jednotek na našem území)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2800" dirty="0" smtClean="0"/>
              <a:t>Sovětské tanky v Praze: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800" dirty="0"/>
          </a:p>
        </p:txBody>
      </p:sp>
      <p:pic>
        <p:nvPicPr>
          <p:cNvPr id="2050" name="Picture 2" descr="C:\Users\Milena\Desktop\2011-12-01 tanky\tanky 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916832"/>
            <a:ext cx="6696744" cy="432048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sz="2900" dirty="0" smtClean="0"/>
              <a:t>Zdroj:</a:t>
            </a:r>
          </a:p>
          <a:p>
            <a:pPr>
              <a:buNone/>
            </a:pPr>
            <a:r>
              <a:rPr lang="cs-CZ" sz="2900" dirty="0" smtClean="0"/>
              <a:t>Vlastní tvorba</a:t>
            </a:r>
          </a:p>
          <a:p>
            <a:pPr>
              <a:buNone/>
            </a:pPr>
            <a:r>
              <a:rPr lang="cs-CZ" sz="2900" dirty="0" smtClean="0"/>
              <a:t>Citace:</a:t>
            </a:r>
          </a:p>
          <a:p>
            <a:pPr>
              <a:buNone/>
            </a:pPr>
            <a:r>
              <a:rPr lang="cs-CZ" sz="2900" dirty="0" smtClean="0"/>
              <a:t>Soubor:83053 9416 </a:t>
            </a:r>
            <a:r>
              <a:rPr lang="cs-CZ" sz="2900" dirty="0" err="1" smtClean="0"/>
              <a:t>Smrkovsky</a:t>
            </a:r>
            <a:r>
              <a:rPr lang="cs-CZ" sz="2900" dirty="0" smtClean="0"/>
              <a:t> a Svoboda 68.jpg. In </a:t>
            </a:r>
            <a:r>
              <a:rPr lang="cs-CZ" sz="2900" dirty="0" err="1" smtClean="0"/>
              <a:t>Wikipedia</a:t>
            </a:r>
            <a:r>
              <a:rPr lang="cs-CZ" sz="2900" dirty="0" smtClean="0"/>
              <a:t> : </a:t>
            </a:r>
            <a:r>
              <a:rPr lang="cs-CZ" sz="2900" dirty="0" err="1" smtClean="0"/>
              <a:t>the</a:t>
            </a:r>
            <a:r>
              <a:rPr lang="cs-CZ" sz="2900" dirty="0" smtClean="0"/>
              <a:t> free </a:t>
            </a:r>
            <a:r>
              <a:rPr lang="cs-CZ" sz="2900" dirty="0" err="1" smtClean="0"/>
              <a:t>encyclopedia</a:t>
            </a:r>
            <a:r>
              <a:rPr lang="cs-CZ" sz="2900" dirty="0" smtClean="0"/>
              <a:t> [online]. St. </a:t>
            </a:r>
            <a:r>
              <a:rPr lang="cs-CZ" sz="2900" dirty="0" err="1" smtClean="0"/>
              <a:t>Petersburg</a:t>
            </a:r>
            <a:r>
              <a:rPr lang="cs-CZ" sz="2900" dirty="0" smtClean="0"/>
              <a:t> (Florida) : </a:t>
            </a:r>
            <a:r>
              <a:rPr lang="cs-CZ" sz="2900" dirty="0" err="1" smtClean="0"/>
              <a:t>Wikipedia</a:t>
            </a:r>
            <a:r>
              <a:rPr lang="cs-CZ" sz="2900" dirty="0" smtClean="0"/>
              <a:t> </a:t>
            </a:r>
            <a:r>
              <a:rPr lang="cs-CZ" sz="2900" dirty="0" err="1" smtClean="0"/>
              <a:t>Foundation</a:t>
            </a:r>
            <a:r>
              <a:rPr lang="cs-CZ" sz="2900" dirty="0" smtClean="0"/>
              <a:t>, 13.8.2009 [cit. 2011-12-01]. Dostupné z WWW: &lt;http://cs.wikipedia.org/wiki/Soubor:83053_9416_Smrkovsky_a_Svoboda_68.jpg&gt;.</a:t>
            </a:r>
          </a:p>
          <a:p>
            <a:pPr>
              <a:buNone/>
            </a:pPr>
            <a:r>
              <a:rPr lang="cs-CZ" sz="2900" dirty="0" smtClean="0"/>
              <a:t>Soubor:Foto Ludvik </a:t>
            </a:r>
            <a:r>
              <a:rPr lang="cs-CZ" sz="2900" dirty="0" err="1" smtClean="0"/>
              <a:t>Vaculik.jpg</a:t>
            </a:r>
            <a:r>
              <a:rPr lang="cs-CZ" sz="2900" dirty="0" smtClean="0"/>
              <a:t>. In </a:t>
            </a:r>
            <a:r>
              <a:rPr lang="cs-CZ" sz="2900" i="1" dirty="0" err="1" smtClean="0"/>
              <a:t>Wikipedia</a:t>
            </a:r>
            <a:r>
              <a:rPr lang="cs-CZ" sz="2900" i="1" dirty="0" smtClean="0"/>
              <a:t> : </a:t>
            </a:r>
            <a:r>
              <a:rPr lang="cs-CZ" sz="2900" i="1" dirty="0" err="1" smtClean="0"/>
              <a:t>the</a:t>
            </a:r>
            <a:r>
              <a:rPr lang="cs-CZ" sz="2900" i="1" dirty="0" smtClean="0"/>
              <a:t> free </a:t>
            </a:r>
            <a:r>
              <a:rPr lang="cs-CZ" sz="2900" i="1" dirty="0" err="1" smtClean="0"/>
              <a:t>encyclopedia</a:t>
            </a:r>
            <a:r>
              <a:rPr lang="cs-CZ" sz="2900" dirty="0" smtClean="0"/>
              <a:t> [online]. St. </a:t>
            </a:r>
            <a:r>
              <a:rPr lang="cs-CZ" sz="2900" dirty="0" err="1" smtClean="0"/>
              <a:t>Petersburg</a:t>
            </a:r>
            <a:r>
              <a:rPr lang="cs-CZ" sz="2900" dirty="0" smtClean="0"/>
              <a:t> (Florida) : </a:t>
            </a:r>
            <a:r>
              <a:rPr lang="cs-CZ" sz="2900" dirty="0" err="1" smtClean="0"/>
              <a:t>Wikipedia</a:t>
            </a:r>
            <a:r>
              <a:rPr lang="cs-CZ" sz="2900" dirty="0" smtClean="0"/>
              <a:t> </a:t>
            </a:r>
            <a:r>
              <a:rPr lang="cs-CZ" sz="2900" dirty="0" err="1" smtClean="0"/>
              <a:t>Foundation</a:t>
            </a:r>
            <a:r>
              <a:rPr lang="cs-CZ" sz="2900" dirty="0" smtClean="0"/>
              <a:t>, 16.4. 2007 [cit. 2011-12-01]. Dostupné z WWW: &lt;http://cs.wikipedia.org/wiki/Soubor:Foto_Ludvik_Vaculik.jpg&gt;.</a:t>
            </a:r>
          </a:p>
          <a:p>
            <a:pPr>
              <a:buNone/>
            </a:pPr>
            <a:r>
              <a:rPr lang="cs-CZ" sz="2900" dirty="0" smtClean="0"/>
              <a:t>VÁLKOVÁPRAHA, Veronika. </a:t>
            </a:r>
            <a:r>
              <a:rPr lang="cs-CZ" sz="2900" i="1" dirty="0" smtClean="0"/>
              <a:t>Dějepis 9 pro základní školy : nejnovější dějiny</a:t>
            </a:r>
            <a:r>
              <a:rPr lang="cs-CZ" sz="2900" dirty="0" smtClean="0"/>
              <a:t>. 1. vydání. Praha : </a:t>
            </a:r>
            <a:r>
              <a:rPr lang="cs-CZ" sz="2900" dirty="0" err="1" smtClean="0"/>
              <a:t>Spn</a:t>
            </a:r>
            <a:r>
              <a:rPr lang="cs-CZ" sz="2900" dirty="0" smtClean="0"/>
              <a:t>, 2009. 159 s</a:t>
            </a:r>
          </a:p>
          <a:p>
            <a:pPr>
              <a:buNone/>
            </a:pPr>
            <a:endParaRPr lang="cs-CZ" sz="2900" dirty="0" smtClean="0"/>
          </a:p>
          <a:p>
            <a:pPr>
              <a:buNone/>
            </a:pPr>
            <a:endParaRPr lang="cs-CZ" sz="2900" dirty="0" smtClean="0"/>
          </a:p>
          <a:p>
            <a:pPr>
              <a:buNone/>
            </a:pPr>
            <a:endParaRPr lang="cs-CZ" sz="44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Anotace:</a:t>
            </a:r>
          </a:p>
          <a:p>
            <a:pPr>
              <a:buNone/>
            </a:pPr>
            <a:r>
              <a:rPr lang="cs-CZ" dirty="0" smtClean="0"/>
              <a:t>Žáci se seznámí s událostmi roku 1968. Naučí se pracovat s termíny jako kontrarevoluce, reformní komunismus, demokratizace, </a:t>
            </a:r>
            <a:r>
              <a:rPr lang="cs-CZ" dirty="0" smtClean="0"/>
              <a:t>P</a:t>
            </a:r>
            <a:r>
              <a:rPr lang="cs-CZ" dirty="0" smtClean="0"/>
              <a:t>ražské </a:t>
            </a:r>
            <a:r>
              <a:rPr lang="cs-CZ" dirty="0" smtClean="0"/>
              <a:t>jaro.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63</TotalTime>
  <Words>362</Words>
  <Application>Microsoft Office PowerPoint</Application>
  <PresentationFormat>Předvádění na obrazovce (4:3)</PresentationFormat>
  <Paragraphs>60</Paragraphs>
  <Slides>12</Slides>
  <Notes>12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Metro</vt:lpstr>
      <vt:lpstr>Snímek 1</vt:lpstr>
      <vt:lpstr>Pokus o změnu v roce 1968 - Pražské jaro</vt:lpstr>
      <vt:lpstr>Snímek 3</vt:lpstr>
      <vt:lpstr>A. Dubček</vt:lpstr>
      <vt:lpstr>Snímek 5</vt:lpstr>
      <vt:lpstr>L.Svoboda a J.Smrkovský (významná osobnost  Pražského jara) </vt:lpstr>
      <vt:lpstr>Snímek 7</vt:lpstr>
      <vt:lpstr>L. Vaculík: </vt:lpstr>
      <vt:lpstr>Snímek 9</vt:lpstr>
      <vt:lpstr>Sovětské tanky v Praze: </vt:lpstr>
      <vt:lpstr>Snímek 11</vt:lpstr>
      <vt:lpstr>Snímek 12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Milena</dc:creator>
  <cp:lastModifiedBy>expert</cp:lastModifiedBy>
  <cp:revision>20</cp:revision>
  <cp:lastPrinted>2012-02-13T07:29:43Z</cp:lastPrinted>
  <dcterms:created xsi:type="dcterms:W3CDTF">2011-12-01T14:43:01Z</dcterms:created>
  <dcterms:modified xsi:type="dcterms:W3CDTF">2012-03-05T12:43:39Z</dcterms:modified>
</cp:coreProperties>
</file>