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839E3A8-6A78-4110-8159-27FFA766D6A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9FA5FC4-838A-4857-8B1C-0580B6EB31C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839E3A8-6A78-4110-8159-27FFA766D6A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9FA5FC4-838A-4857-8B1C-0580B6EB31C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839E3A8-6A78-4110-8159-27FFA766D6A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9FA5FC4-838A-4857-8B1C-0580B6EB31C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9E3A8-6A78-4110-8159-27FFA766D6A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A5FC4-838A-4857-8B1C-0580B6EB31C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9E3A8-6A78-4110-8159-27FFA766D6A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A5FC4-838A-4857-8B1C-0580B6EB31C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839E3A8-6A78-4110-8159-27FFA766D6A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9FA5FC4-838A-4857-8B1C-0580B6EB31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9E3A8-6A78-4110-8159-27FFA766D6A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A5FC4-838A-4857-8B1C-0580B6EB31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839E3A8-6A78-4110-8159-27FFA766D6A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9FA5FC4-838A-4857-8B1C-0580B6EB31C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839E3A8-6A78-4110-8159-27FFA766D6A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9FA5FC4-838A-4857-8B1C-0580B6EB31C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9E3A8-6A78-4110-8159-27FFA766D6A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A5FC4-838A-4857-8B1C-0580B6EB31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9E3A8-6A78-4110-8159-27FFA766D6A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A5FC4-838A-4857-8B1C-0580B6EB31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839E3A8-6A78-4110-8159-27FFA766D6A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9FA5FC4-838A-4857-8B1C-0580B6EB31C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4334647"/>
              </p:ext>
            </p:extLst>
          </p:nvPr>
        </p:nvGraphicFramePr>
        <p:xfrm>
          <a:off x="971600" y="1844824"/>
          <a:ext cx="7183804" cy="47259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80799"/>
                <a:gridCol w="5503005"/>
              </a:tblGrid>
              <a:tr h="299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Jarmila Nováková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VY_32_Inovace_3258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Sudá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a lichá čísla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Sudá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a lichá čísla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Matematika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3.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055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umožňuje objasnění pojmů sudé a liché číslo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. Žáci plní úkoly na rozlišení sudého a lichého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čísla. </a:t>
                      </a:r>
                      <a:r>
                        <a:rPr lang="cs-CZ" sz="1100" baseline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obsahuje slovní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úlohu, na závěr je zařazena zábavná úloha. 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99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používá přirozená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čísla k modelování reálných životních situací. Čte, zapisuje a porovnává přirozená čísla do 100. Řeší jednoduchou slovní úlohu, provádí její zápis.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21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084" y="188640"/>
            <a:ext cx="6082665" cy="148653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70120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Sudá a lichá čísla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jnovakova\AppData\Local\Microsoft\Windows\Temporary Internet Files\Content.IE5\V593O288\MC900055589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836711"/>
            <a:ext cx="3803964" cy="3450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151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Sudé číslo je číslo 2 a všechny jeho násobky.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0, 2, 4, 6, 8, 10, 12, 14, 16, 18, ……42,….58,……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Lichá čísla jsou všechna ostatní čísla.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1, 3, 5, 7, 9, 11, 13, 15, 17, 19, ….43,…..59,…….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7556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Sudá nebo lichá?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628800"/>
            <a:ext cx="7467600" cy="48737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Sudá čísla podtrhni modrou pastelkou a lichá čísla červenou pastelkou.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5		9		33		56		</a:t>
            </a:r>
          </a:p>
          <a:p>
            <a:pPr marL="0" indent="0">
              <a:buNone/>
            </a:pPr>
            <a:r>
              <a:rPr lang="cs-CZ" dirty="0" smtClean="0"/>
              <a:t>22		43		40		35			</a:t>
            </a:r>
          </a:p>
          <a:p>
            <a:pPr marL="0" indent="0">
              <a:buNone/>
            </a:pPr>
            <a:r>
              <a:rPr lang="cs-CZ" dirty="0" smtClean="0"/>
              <a:t>8		1		11		27		</a:t>
            </a:r>
          </a:p>
          <a:p>
            <a:pPr marL="0" indent="0">
              <a:buNone/>
            </a:pPr>
            <a:r>
              <a:rPr lang="cs-CZ" dirty="0" smtClean="0"/>
              <a:t>68		99		10		4		</a:t>
            </a:r>
          </a:p>
          <a:p>
            <a:pPr marL="0" indent="0">
              <a:buNone/>
            </a:pPr>
            <a:r>
              <a:rPr lang="cs-CZ" dirty="0" smtClean="0"/>
              <a:t>77		84		100		29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8793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628800"/>
            <a:ext cx="7467600" cy="4873752"/>
          </a:xfrm>
        </p:spPr>
        <p:txBody>
          <a:bodyPr>
            <a:normAutofit/>
          </a:bodyPr>
          <a:lstStyle/>
          <a:p>
            <a:endParaRPr lang="cs-CZ" dirty="0"/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		</a:t>
            </a:r>
            <a:r>
              <a:rPr lang="cs-CZ" b="1" u="sng" dirty="0">
                <a:solidFill>
                  <a:srgbClr val="FF0000"/>
                </a:solidFill>
              </a:rPr>
              <a:t>9</a:t>
            </a:r>
            <a:r>
              <a:rPr lang="cs-CZ" dirty="0" smtClean="0"/>
              <a:t>		</a:t>
            </a:r>
            <a:r>
              <a:rPr lang="cs-CZ" b="1" u="sng" dirty="0">
                <a:solidFill>
                  <a:srgbClr val="FF0000"/>
                </a:solidFill>
              </a:rPr>
              <a:t>33</a:t>
            </a:r>
            <a:r>
              <a:rPr lang="cs-CZ" dirty="0" smtClean="0"/>
              <a:t>		</a:t>
            </a:r>
            <a:r>
              <a:rPr lang="cs-CZ" b="1" u="sng" dirty="0" smtClean="0">
                <a:solidFill>
                  <a:srgbClr val="0070C0"/>
                </a:solidFill>
              </a:rPr>
              <a:t>56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b="1" u="sng" dirty="0">
                <a:solidFill>
                  <a:srgbClr val="0070C0"/>
                </a:solidFill>
              </a:rPr>
              <a:t>22</a:t>
            </a:r>
            <a:r>
              <a:rPr lang="cs-CZ" dirty="0" smtClean="0"/>
              <a:t>		</a:t>
            </a:r>
            <a:r>
              <a:rPr lang="cs-CZ" b="1" u="sng" dirty="0">
                <a:solidFill>
                  <a:srgbClr val="FF0000"/>
                </a:solidFill>
              </a:rPr>
              <a:t>43</a:t>
            </a:r>
            <a:r>
              <a:rPr lang="cs-CZ" dirty="0" smtClean="0"/>
              <a:t>		</a:t>
            </a:r>
            <a:r>
              <a:rPr lang="cs-CZ" b="1" u="sng" dirty="0">
                <a:solidFill>
                  <a:srgbClr val="0070C0"/>
                </a:solidFill>
              </a:rPr>
              <a:t>40</a:t>
            </a:r>
            <a:r>
              <a:rPr lang="cs-CZ" dirty="0" smtClean="0"/>
              <a:t>		</a:t>
            </a:r>
            <a:r>
              <a:rPr lang="cs-CZ" b="1" u="sng" dirty="0">
                <a:solidFill>
                  <a:srgbClr val="FF0000"/>
                </a:solidFill>
              </a:rPr>
              <a:t>35</a:t>
            </a:r>
            <a:r>
              <a:rPr lang="cs-CZ" dirty="0" smtClean="0"/>
              <a:t>			</a:t>
            </a:r>
          </a:p>
          <a:p>
            <a:pPr marL="0" indent="0">
              <a:buNone/>
            </a:pPr>
            <a:r>
              <a:rPr lang="cs-CZ" b="1" u="sng" dirty="0">
                <a:solidFill>
                  <a:srgbClr val="0070C0"/>
                </a:solidFill>
              </a:rPr>
              <a:t>8</a:t>
            </a:r>
            <a:r>
              <a:rPr lang="cs-CZ" dirty="0" smtClean="0"/>
              <a:t>		</a:t>
            </a:r>
            <a:r>
              <a:rPr lang="cs-CZ" b="1" u="sng" dirty="0">
                <a:solidFill>
                  <a:srgbClr val="FF0000"/>
                </a:solidFill>
              </a:rPr>
              <a:t>1</a:t>
            </a:r>
            <a:r>
              <a:rPr lang="cs-CZ" dirty="0" smtClean="0"/>
              <a:t>		</a:t>
            </a:r>
            <a:r>
              <a:rPr lang="cs-CZ" b="1" u="sng" dirty="0">
                <a:solidFill>
                  <a:srgbClr val="FF0000"/>
                </a:solidFill>
              </a:rPr>
              <a:t>11</a:t>
            </a:r>
            <a:r>
              <a:rPr lang="cs-CZ" dirty="0" smtClean="0"/>
              <a:t>		</a:t>
            </a:r>
            <a:r>
              <a:rPr lang="cs-CZ" b="1" u="sng" dirty="0">
                <a:solidFill>
                  <a:srgbClr val="FF0000"/>
                </a:solidFill>
              </a:rPr>
              <a:t>27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b="1" u="sng" dirty="0">
                <a:solidFill>
                  <a:srgbClr val="0070C0"/>
                </a:solidFill>
              </a:rPr>
              <a:t>68</a:t>
            </a:r>
            <a:r>
              <a:rPr lang="cs-CZ" dirty="0" smtClean="0"/>
              <a:t>		</a:t>
            </a:r>
            <a:r>
              <a:rPr lang="cs-CZ" b="1" u="sng" dirty="0">
                <a:solidFill>
                  <a:srgbClr val="FF0000"/>
                </a:solidFill>
              </a:rPr>
              <a:t>99</a:t>
            </a:r>
            <a:r>
              <a:rPr lang="cs-CZ" dirty="0" smtClean="0"/>
              <a:t>		</a:t>
            </a:r>
            <a:r>
              <a:rPr lang="cs-CZ" b="1" u="sng" dirty="0">
                <a:solidFill>
                  <a:srgbClr val="0070C0"/>
                </a:solidFill>
              </a:rPr>
              <a:t>10</a:t>
            </a:r>
            <a:r>
              <a:rPr lang="cs-CZ" dirty="0" smtClean="0"/>
              <a:t>		</a:t>
            </a:r>
            <a:r>
              <a:rPr lang="cs-CZ" b="1" u="sng" dirty="0">
                <a:solidFill>
                  <a:srgbClr val="0070C0"/>
                </a:solidFill>
              </a:rPr>
              <a:t>4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b="1" u="sng" dirty="0">
                <a:solidFill>
                  <a:srgbClr val="FF0000"/>
                </a:solidFill>
              </a:rPr>
              <a:t>77</a:t>
            </a:r>
            <a:r>
              <a:rPr lang="cs-CZ" dirty="0" smtClean="0"/>
              <a:t>		</a:t>
            </a:r>
            <a:r>
              <a:rPr lang="cs-CZ" b="1" u="sng" dirty="0">
                <a:solidFill>
                  <a:srgbClr val="0070C0"/>
                </a:solidFill>
              </a:rPr>
              <a:t>84</a:t>
            </a:r>
            <a:r>
              <a:rPr lang="cs-CZ" dirty="0" smtClean="0"/>
              <a:t>		</a:t>
            </a:r>
            <a:r>
              <a:rPr lang="cs-CZ" b="1" u="sng" dirty="0">
                <a:solidFill>
                  <a:srgbClr val="0070C0"/>
                </a:solidFill>
              </a:rPr>
              <a:t>100</a:t>
            </a:r>
            <a:r>
              <a:rPr lang="cs-CZ" dirty="0" smtClean="0"/>
              <a:t>		</a:t>
            </a:r>
            <a:r>
              <a:rPr lang="cs-CZ" b="1" u="sng" dirty="0">
                <a:solidFill>
                  <a:srgbClr val="FF0000"/>
                </a:solidFill>
              </a:rPr>
              <a:t>29</a:t>
            </a:r>
          </a:p>
        </p:txBody>
      </p:sp>
    </p:spTree>
    <p:extLst>
      <p:ext uri="{BB962C8B-B14F-4D97-AF65-F5344CB8AC3E}">
        <p14:creationId xmlns:p14="http://schemas.microsoft.com/office/powerpoint/2010/main" val="367776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Sudá čísla </a:t>
            </a:r>
            <a:r>
              <a:rPr lang="cs-CZ" dirty="0" smtClean="0"/>
              <a:t>označ modrou </a:t>
            </a:r>
            <a:r>
              <a:rPr lang="cs-CZ" dirty="0"/>
              <a:t>pastelkou a lichá čísla červenou </a:t>
            </a:r>
            <a:r>
              <a:rPr lang="cs-CZ" dirty="0" smtClean="0"/>
              <a:t>pastelkou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918693196"/>
              </p:ext>
            </p:extLst>
          </p:nvPr>
        </p:nvGraphicFramePr>
        <p:xfrm>
          <a:off x="457200" y="1600200"/>
          <a:ext cx="74676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"/>
                <a:gridCol w="746760"/>
                <a:gridCol w="746760"/>
                <a:gridCol w="746760"/>
                <a:gridCol w="746760"/>
                <a:gridCol w="746760"/>
                <a:gridCol w="746760"/>
                <a:gridCol w="746760"/>
                <a:gridCol w="746760"/>
                <a:gridCol w="7467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11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12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13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14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15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16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17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18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19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20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21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22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23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24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25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26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27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28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29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30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31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32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33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34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35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36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37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38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39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40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41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42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43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44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45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46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47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48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49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50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51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52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53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54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55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56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57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58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59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60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61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62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63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64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65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66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67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68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69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70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71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72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73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74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75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76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77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78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79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80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81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82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83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84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85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86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87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88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89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90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91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92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93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94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95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96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97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98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99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100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583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793692450"/>
              </p:ext>
            </p:extLst>
          </p:nvPr>
        </p:nvGraphicFramePr>
        <p:xfrm>
          <a:off x="457200" y="1600200"/>
          <a:ext cx="74676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"/>
                <a:gridCol w="746760"/>
                <a:gridCol w="746760"/>
                <a:gridCol w="746760"/>
                <a:gridCol w="746760"/>
                <a:gridCol w="746760"/>
                <a:gridCol w="746760"/>
                <a:gridCol w="746760"/>
                <a:gridCol w="746760"/>
                <a:gridCol w="7467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t="100000" r="100000"/>
                      </a:path>
                      <a:tileRect l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2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t="100000" r="100000"/>
                      </a:path>
                      <a:tileRect l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t="100000" r="100000"/>
                      </a:path>
                      <a:tileRect l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4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t="100000" r="100000"/>
                      </a:path>
                      <a:tileRect l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t="100000" r="100000"/>
                      </a:path>
                      <a:tileRect l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6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t="100000" r="100000"/>
                      </a:path>
                      <a:tileRect l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t="100000" r="100000"/>
                      </a:path>
                      <a:tileRect l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8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t="100000" r="100000"/>
                      </a:path>
                      <a:tileRect l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9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t="100000" r="100000"/>
                      </a:path>
                      <a:tileRect l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10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t="100000" r="100000"/>
                      </a:path>
                      <a:tileRect l="-100000" b="-100000"/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11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12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13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14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15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16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17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18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19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20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21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22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23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24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25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26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27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28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29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30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31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32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33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34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35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36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37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38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39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40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41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42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43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44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45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46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47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48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49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50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51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52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53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54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55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56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57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58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59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60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61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62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63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64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65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66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67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68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69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70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71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72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73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74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75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76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77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78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79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80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81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82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83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84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85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86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87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88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89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90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91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92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93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94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95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96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97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98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99</a:t>
                      </a:r>
                      <a:endParaRPr kumimoji="0" lang="cs-CZ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/>
                          </a:solidFill>
                        </a:rPr>
                        <a:t>100</a:t>
                      </a:r>
                      <a:endParaRPr lang="cs-CZ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9716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 3.A. je 25 žáků, ve 3.B. je 24 žáků. V obou třídách mají žáci vytvořit dvojice. Podaří se jim to?</a:t>
            </a:r>
            <a:endParaRPr lang="cs-CZ" dirty="0"/>
          </a:p>
        </p:txBody>
      </p:sp>
      <p:pic>
        <p:nvPicPr>
          <p:cNvPr id="2050" name="Picture 2" descr="C:\Users\jnovakova\AppData\Local\Microsoft\Windows\Temporary Internet Files\Content.IE5\JP2G60OM\MC900446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0060" y="2780928"/>
            <a:ext cx="2151629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897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 3.A. je 25 žáků, ve 3.B. je 24 žáků. V obou třídách mají žáci vytvořit dvojice. Podaří se jim to?</a:t>
            </a:r>
          </a:p>
          <a:p>
            <a:endParaRPr lang="cs-CZ" dirty="0"/>
          </a:p>
          <a:p>
            <a:r>
              <a:rPr lang="cs-CZ" dirty="0" smtClean="0"/>
              <a:t>Ve 3.A. se nepodaří (25 je liché číslo).</a:t>
            </a:r>
          </a:p>
          <a:p>
            <a:r>
              <a:rPr lang="cs-CZ" dirty="0" smtClean="0"/>
              <a:t>Ve 3.B. se podaří (24 je sudé číslo).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089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Utvoř trojici lichých a sudých čísel od největšího po nejmenší a přiřaď jim písmeno. Napiš dva názvy zvířat. </a:t>
            </a:r>
          </a:p>
          <a:p>
            <a:pPr marL="0" indent="0">
              <a:buNone/>
            </a:pPr>
            <a:r>
              <a:rPr lang="cs-CZ" dirty="0" smtClean="0"/>
              <a:t>	19	56	20	88	99	85</a:t>
            </a:r>
          </a:p>
          <a:p>
            <a:pPr marL="0" indent="0">
              <a:buNone/>
            </a:pPr>
            <a:r>
              <a:rPr lang="cs-CZ" dirty="0" smtClean="0"/>
              <a:t>            V	</a:t>
            </a:r>
            <a:r>
              <a:rPr lang="cs-CZ" cap="all" dirty="0" smtClean="0"/>
              <a:t>ů	Ň	K	L	E</a:t>
            </a:r>
          </a:p>
          <a:p>
            <a:pPr marL="0" indent="0">
              <a:buNone/>
            </a:pPr>
            <a:endParaRPr lang="cs-CZ" cap="all" dirty="0" smtClean="0"/>
          </a:p>
          <a:p>
            <a:r>
              <a:rPr lang="cs-CZ" dirty="0" smtClean="0"/>
              <a:t>Lichá čísla od největšího: ___   ___   ___</a:t>
            </a:r>
          </a:p>
          <a:p>
            <a:pPr marL="0" indent="0">
              <a:buNone/>
            </a:pPr>
            <a:r>
              <a:rPr lang="cs-CZ" dirty="0" smtClean="0"/>
              <a:t>			   Zvíře: </a:t>
            </a:r>
            <a:r>
              <a:rPr lang="cs-CZ" dirty="0"/>
              <a:t>___   ___   ___</a:t>
            </a:r>
            <a:endParaRPr lang="cs-CZ" dirty="0" smtClean="0"/>
          </a:p>
          <a:p>
            <a:r>
              <a:rPr lang="cs-CZ" dirty="0" smtClean="0"/>
              <a:t>Sudá čísla od největšího:  ___   </a:t>
            </a:r>
            <a:r>
              <a:rPr lang="cs-CZ" dirty="0"/>
              <a:t>___   ___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/>
              <a:t>	</a:t>
            </a:r>
            <a:r>
              <a:rPr lang="cs-CZ" dirty="0" smtClean="0"/>
              <a:t>   Zvíře: ___   </a:t>
            </a:r>
            <a:r>
              <a:rPr lang="cs-CZ" dirty="0"/>
              <a:t>___   ___</a:t>
            </a:r>
          </a:p>
        </p:txBody>
      </p:sp>
    </p:spTree>
    <p:extLst>
      <p:ext uri="{BB962C8B-B14F-4D97-AF65-F5344CB8AC3E}">
        <p14:creationId xmlns:p14="http://schemas.microsoft.com/office/powerpoint/2010/main" val="1666887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Utvoř trojici lichých a sudých čísel od největšího po nejmenší a přiřaď jim písmeno. Napiš dva názvy zvířat. </a:t>
            </a:r>
          </a:p>
          <a:p>
            <a:pPr marL="0" indent="0">
              <a:buNone/>
            </a:pPr>
            <a:r>
              <a:rPr lang="cs-CZ" dirty="0" smtClean="0"/>
              <a:t>	19	56	20	88	99	85</a:t>
            </a:r>
          </a:p>
          <a:p>
            <a:pPr marL="0" indent="0">
              <a:buNone/>
            </a:pPr>
            <a:r>
              <a:rPr lang="cs-CZ" dirty="0" smtClean="0"/>
              <a:t>            V	</a:t>
            </a:r>
            <a:r>
              <a:rPr lang="cs-CZ" cap="all" dirty="0" smtClean="0"/>
              <a:t>ů	Ň	K	L	E</a:t>
            </a:r>
          </a:p>
          <a:p>
            <a:pPr marL="0" indent="0">
              <a:buNone/>
            </a:pPr>
            <a:endParaRPr lang="cs-CZ" cap="all" dirty="0" smtClean="0"/>
          </a:p>
          <a:p>
            <a:r>
              <a:rPr lang="cs-CZ" dirty="0" smtClean="0"/>
              <a:t>Lichá čísla od největšího: 99   85  19</a:t>
            </a:r>
          </a:p>
          <a:p>
            <a:pPr marL="0" indent="0">
              <a:buNone/>
            </a:pPr>
            <a:r>
              <a:rPr lang="cs-CZ" dirty="0" smtClean="0"/>
              <a:t>			   Zvíře: </a:t>
            </a:r>
            <a:r>
              <a:rPr lang="cs-CZ" dirty="0" smtClean="0">
                <a:solidFill>
                  <a:srgbClr val="FF0000"/>
                </a:solidFill>
              </a:rPr>
              <a:t>L     E    V</a:t>
            </a:r>
          </a:p>
          <a:p>
            <a:r>
              <a:rPr lang="cs-CZ" dirty="0" smtClean="0"/>
              <a:t>Sudá čísla od největšího:  88   56   20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/>
              <a:t>	</a:t>
            </a:r>
            <a:r>
              <a:rPr lang="cs-CZ" dirty="0" smtClean="0"/>
              <a:t>   Zvíře: </a:t>
            </a:r>
            <a:r>
              <a:rPr lang="cs-CZ" dirty="0" smtClean="0">
                <a:solidFill>
                  <a:srgbClr val="FF0000"/>
                </a:solidFill>
              </a:rPr>
              <a:t>K    </a:t>
            </a:r>
            <a:r>
              <a:rPr lang="cs-CZ" cap="all" dirty="0" smtClean="0">
                <a:solidFill>
                  <a:srgbClr val="FF0000"/>
                </a:solidFill>
              </a:rPr>
              <a:t>ů</a:t>
            </a:r>
            <a:r>
              <a:rPr lang="cs-CZ" dirty="0" smtClean="0">
                <a:solidFill>
                  <a:srgbClr val="FF0000"/>
                </a:solidFill>
              </a:rPr>
              <a:t>    Ň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207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Archiv autora</a:t>
            </a:r>
          </a:p>
          <a:p>
            <a:pPr marL="0" indent="0">
              <a:buNone/>
            </a:pPr>
            <a:r>
              <a:rPr lang="cs-CZ" dirty="0"/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615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80</TotalTime>
  <Words>532</Words>
  <Application>Microsoft Office PowerPoint</Application>
  <PresentationFormat>Předvádění na obrazovce (4:3)</PresentationFormat>
  <Paragraphs>274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Sudá a lichá čísla</vt:lpstr>
      <vt:lpstr>Výklad</vt:lpstr>
      <vt:lpstr>Sudá nebo lichá?</vt:lpstr>
      <vt:lpstr>kontrola</vt:lpstr>
      <vt:lpstr>Sudá čísla označ modrou pastelkou a lichá čísla červenou pastelkou</vt:lpstr>
      <vt:lpstr>kontrola</vt:lpstr>
      <vt:lpstr>Slovní úloha</vt:lpstr>
      <vt:lpstr>Kontrola</vt:lpstr>
      <vt:lpstr>úloha</vt:lpstr>
      <vt:lpstr>kontrola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Sudá a lichá čísla</dc:title>
  <dc:creator>install</dc:creator>
  <cp:lastModifiedBy>install</cp:lastModifiedBy>
  <cp:revision>13</cp:revision>
  <dcterms:created xsi:type="dcterms:W3CDTF">2012-03-18T11:19:37Z</dcterms:created>
  <dcterms:modified xsi:type="dcterms:W3CDTF">2012-03-27T17:49:01Z</dcterms:modified>
</cp:coreProperties>
</file>