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sldIdLst>
    <p:sldId id="268" r:id="rId2"/>
    <p:sldId id="256" r:id="rId3"/>
    <p:sldId id="257" r:id="rId4"/>
    <p:sldId id="258" r:id="rId5"/>
    <p:sldId id="260" r:id="rId6"/>
    <p:sldId id="261" r:id="rId7"/>
    <p:sldId id="262" r:id="rId8"/>
    <p:sldId id="259" r:id="rId9"/>
    <p:sldId id="263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34CE51A-058E-4962-9FC3-F8E94FFBABD1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0E78691-7BBD-4838-83B5-D17D8E4CBD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436688" y="14716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436688" y="10144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1436688" y="14716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ectangle 8"/>
          <p:cNvSpPr>
            <a:spLocks noChangeArrowheads="1"/>
          </p:cNvSpPr>
          <p:nvPr/>
        </p:nvSpPr>
        <p:spPr bwMode="auto">
          <a:xfrm>
            <a:off x="1436688" y="10144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0224" y="301881"/>
            <a:ext cx="5834236" cy="142506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4" name="Rectangle 9"/>
          <p:cNvSpPr>
            <a:spLocks noChangeArrowheads="1"/>
          </p:cNvSpPr>
          <p:nvPr/>
        </p:nvSpPr>
        <p:spPr bwMode="auto">
          <a:xfrm>
            <a:off x="1187624" y="69269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8147848"/>
              </p:ext>
            </p:extLst>
          </p:nvPr>
        </p:nvGraphicFramePr>
        <p:xfrm>
          <a:off x="1115616" y="1928813"/>
          <a:ext cx="6729074" cy="36886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64537"/>
                <a:gridCol w="3364537"/>
              </a:tblGrid>
              <a:tr h="311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/>
                </a:tc>
              </a:tr>
              <a:tr h="311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Jarmila Nováková</a:t>
                      </a:r>
                    </a:p>
                  </a:txBody>
                  <a:tcPr marL="44450" marR="44450" marT="0" marB="0"/>
                </a:tc>
              </a:tr>
              <a:tr h="311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VY_32_Inovace_3212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/>
                </a:tc>
              </a:tr>
              <a:tr h="311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Vyjmenovaná slova pro třeťáky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/>
                </a:tc>
              </a:tr>
              <a:tr h="311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Vyjmenovaná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slova a slova příbuzná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/>
                </a:tc>
              </a:tr>
              <a:tr h="311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Český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jazyk a literatura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/>
                </a:tc>
              </a:tr>
              <a:tr h="311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/>
                </a:tc>
              </a:tr>
              <a:tr h="810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je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zaměřena na opakování vyjmenovaných slov. Žáci doplňují i/y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                    do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textu, hledají v tabulce vyjmenovaná slova a  pracují s hádankami.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/>
                </a:tc>
              </a:tr>
              <a:tr h="327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odůvodňuje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a píše správně i/y 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ve slovech po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obojetných souhláskách 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/>
                </a:tc>
              </a:tr>
              <a:tr h="311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7234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PRO TŘEŤÁKY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207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980728"/>
            <a:ext cx="7220272" cy="5328592"/>
          </a:xfrm>
        </p:spPr>
        <p:txBody>
          <a:bodyPr>
            <a:noAutofit/>
          </a:bodyPr>
          <a:lstStyle/>
          <a:p>
            <a:pPr marL="45720" indent="0" fontAlgn="base">
              <a:buNone/>
            </a:pP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být</a:t>
            </a:r>
            <a:r>
              <a:rPr lang="cs-CZ" sz="20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, bydlit, obyvatel, byt, příbytek, nábytek</a:t>
            </a: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, dobytek</a:t>
            </a:r>
            <a:r>
              <a:rPr lang="cs-CZ" sz="20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obyčej, bystrý, bylina, kobyla, </a:t>
            </a: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býk, </a:t>
            </a: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Přibyslav</a:t>
            </a:r>
          </a:p>
          <a:p>
            <a:pPr marL="45720" indent="0" fontAlgn="base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slyšet</a:t>
            </a: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mlýn, blýskat se, polykat, plynout,  plýtvat, vzlykat, lysý, lýtko, lýko, lyže, pelyněk, plyš</a:t>
            </a:r>
          </a:p>
          <a:p>
            <a:pPr marL="45720" indent="0" fontAlgn="base">
              <a:buNone/>
            </a:pPr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my</a:t>
            </a:r>
            <a:r>
              <a:rPr lang="cs-CZ" sz="20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mýt, myslit, mýlit se, hmyz, myš</a:t>
            </a:r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hlemýžď, mýtit</a:t>
            </a:r>
            <a:r>
              <a:rPr lang="cs-CZ" sz="20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zamykat, smýkat</a:t>
            </a:r>
            <a:r>
              <a:rPr lang="cs-CZ" sz="20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dmýchat, chmýří, nachomýtnout se, Litomyšl</a:t>
            </a:r>
          </a:p>
          <a:p>
            <a:pPr marL="45720" indent="0" fontAlgn="base">
              <a:buNone/>
            </a:pPr>
            <a:r>
              <a:rPr lang="cs-CZ" sz="20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pýcha, pytel, pysk, netopýr, slepýš, pyl, kopyto, klopýtat, třpytit se, zpytovat, pykat, pýr, pýřit se, čepýřit se </a:t>
            </a:r>
          </a:p>
          <a:p>
            <a:pPr marL="45720" indent="0" fontAlgn="base"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syn</a:t>
            </a:r>
            <a:r>
              <a:rPr lang="cs-CZ" sz="20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sytý, sýr, syrový, sychravý, usychat, sýkora, sýček, sysel, </a:t>
            </a:r>
            <a:r>
              <a:rPr lang="cs-CZ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syčet</a:t>
            </a:r>
            <a:r>
              <a:rPr lang="cs-CZ" sz="20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sypat</a:t>
            </a:r>
          </a:p>
          <a:p>
            <a:pPr marL="45720" indent="0" fontAlgn="base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, vysoký,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vydra, výr,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zvykat,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žvýkat, výt, výskat, povyk,  vyžle a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slova s předponou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vy-, 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vý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45720" indent="0" fontAlgn="base">
              <a:buNone/>
            </a:pPr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brzy</a:t>
            </a:r>
            <a:r>
              <a:rPr lang="cs-CZ" sz="2000" b="1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, jazyk, nazývat, Ruzyně</a:t>
            </a:r>
          </a:p>
          <a:p>
            <a:pPr marL="45720" indent="0" fontAlgn="base">
              <a:buNone/>
            </a:pPr>
            <a:endParaRPr lang="cs-CZ" sz="2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marL="45720" indent="0" fontAlgn="base">
              <a:buNone/>
            </a:pPr>
            <a:endParaRPr lang="cs-CZ" sz="2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45720" indent="0" fontAlgn="base">
              <a:buNone/>
            </a:pPr>
            <a:endParaRPr lang="cs-CZ" sz="2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298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331640" y="764704"/>
            <a:ext cx="6400800" cy="3475037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sz="3500" b="1" dirty="0" smtClean="0"/>
              <a:t> </a:t>
            </a:r>
            <a:r>
              <a:rPr lang="cs-CZ" sz="3500" b="1" dirty="0" smtClean="0">
                <a:solidFill>
                  <a:srgbClr val="00B050"/>
                </a:solidFill>
              </a:rPr>
              <a:t>Doplň do textu</a:t>
            </a:r>
          </a:p>
          <a:p>
            <a:pPr marL="45720" indent="0">
              <a:buNone/>
            </a:pPr>
            <a:r>
              <a:rPr lang="cs-CZ" sz="2000" b="1" dirty="0" err="1" smtClean="0"/>
              <a:t>Pl</a:t>
            </a:r>
            <a:r>
              <a:rPr lang="cs-CZ" sz="2000" b="1" dirty="0" smtClean="0"/>
              <a:t>-</a:t>
            </a:r>
            <a:r>
              <a:rPr lang="cs-CZ" sz="2000" b="1" dirty="0" err="1" smtClean="0"/>
              <a:t>nulá</a:t>
            </a:r>
            <a:r>
              <a:rPr lang="cs-CZ" sz="2000" b="1" dirty="0" smtClean="0"/>
              <a:t> řeč, statný b-k, bab-</a:t>
            </a:r>
            <a:r>
              <a:rPr lang="cs-CZ" sz="2000" b="1" dirty="0" err="1" smtClean="0"/>
              <a:t>čka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nedosl</a:t>
            </a:r>
            <a:r>
              <a:rPr lang="cs-CZ" sz="2000" b="1" dirty="0" smtClean="0"/>
              <a:t>-</a:t>
            </a:r>
            <a:r>
              <a:rPr lang="cs-CZ" sz="2000" b="1" dirty="0" err="1" smtClean="0"/>
              <a:t>chá</a:t>
            </a:r>
            <a:r>
              <a:rPr lang="cs-CZ" sz="2000" b="1" dirty="0" smtClean="0"/>
              <a:t>, dobrá </a:t>
            </a:r>
            <a:r>
              <a:rPr lang="cs-CZ" sz="2000" b="1" dirty="0" smtClean="0"/>
              <a:t>              m-</a:t>
            </a:r>
            <a:r>
              <a:rPr lang="cs-CZ" sz="2000" b="1" dirty="0" err="1" smtClean="0"/>
              <a:t>šlenka</a:t>
            </a:r>
            <a:r>
              <a:rPr lang="cs-CZ" sz="2000" b="1" dirty="0" smtClean="0"/>
              <a:t>, léčivé b-l-</a:t>
            </a:r>
            <a:r>
              <a:rPr lang="cs-CZ" sz="2000" b="1" dirty="0" err="1" smtClean="0"/>
              <a:t>ny</a:t>
            </a:r>
            <a:r>
              <a:rPr lang="cs-CZ" sz="2000" b="1" dirty="0" smtClean="0"/>
              <a:t>, to je mi l-to, drobné </a:t>
            </a:r>
            <a:r>
              <a:rPr lang="cs-CZ" sz="2000" b="1" dirty="0" err="1" smtClean="0"/>
              <a:t>chm</a:t>
            </a:r>
            <a:r>
              <a:rPr lang="cs-CZ" sz="2000" b="1" dirty="0" smtClean="0"/>
              <a:t>-ří, </a:t>
            </a:r>
            <a:r>
              <a:rPr lang="cs-CZ" sz="2000" b="1" dirty="0" err="1" smtClean="0"/>
              <a:t>odb</a:t>
            </a:r>
            <a:r>
              <a:rPr lang="cs-CZ" sz="2000" b="1" dirty="0" smtClean="0"/>
              <a:t>-jí pátá, dob-t hrad, v-r a s-</a:t>
            </a:r>
            <a:r>
              <a:rPr lang="cs-CZ" sz="2000" b="1" dirty="0" err="1" smtClean="0"/>
              <a:t>ček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rozv</a:t>
            </a:r>
            <a:r>
              <a:rPr lang="cs-CZ" sz="2000" b="1" dirty="0" smtClean="0"/>
              <a:t>-klaný stůl, nový b-t, </a:t>
            </a:r>
            <a:r>
              <a:rPr lang="cs-CZ" sz="2000" b="1" dirty="0" err="1" smtClean="0"/>
              <a:t>nerozžv</a:t>
            </a:r>
            <a:r>
              <a:rPr lang="cs-CZ" sz="2000" b="1" dirty="0" smtClean="0"/>
              <a:t>-</a:t>
            </a:r>
            <a:r>
              <a:rPr lang="cs-CZ" sz="2000" b="1" dirty="0" err="1" smtClean="0"/>
              <a:t>kaná</a:t>
            </a:r>
            <a:r>
              <a:rPr lang="cs-CZ" sz="2000" b="1" dirty="0" smtClean="0"/>
              <a:t> potrava, oz-val se z dálky, </a:t>
            </a:r>
            <a:r>
              <a:rPr lang="cs-CZ" sz="2000" b="1" dirty="0" smtClean="0"/>
              <a:t>                ob-</a:t>
            </a:r>
            <a:r>
              <a:rPr lang="cs-CZ" sz="2000" b="1" dirty="0" err="1" smtClean="0"/>
              <a:t>lí</a:t>
            </a:r>
            <a:r>
              <a:rPr lang="cs-CZ" sz="2000" b="1" dirty="0" smtClean="0"/>
              <a:t> </a:t>
            </a:r>
            <a:r>
              <a:rPr lang="cs-CZ" sz="2000" b="1" dirty="0" smtClean="0"/>
              <a:t>rostlo, b-l-</a:t>
            </a:r>
            <a:r>
              <a:rPr lang="cs-CZ" sz="2000" b="1" dirty="0" err="1" smtClean="0"/>
              <a:t>me</a:t>
            </a:r>
            <a:r>
              <a:rPr lang="cs-CZ" sz="2000" b="1" dirty="0" smtClean="0"/>
              <a:t> ob-</a:t>
            </a:r>
            <a:r>
              <a:rPr lang="cs-CZ" sz="2000" b="1" dirty="0" err="1" smtClean="0"/>
              <a:t>vák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usl</a:t>
            </a:r>
            <a:r>
              <a:rPr lang="cs-CZ" sz="2000" b="1" dirty="0" smtClean="0"/>
              <a:t>-šel hlas-té volání, </a:t>
            </a:r>
            <a:r>
              <a:rPr lang="cs-CZ" sz="2000" b="1" dirty="0" smtClean="0"/>
              <a:t>                  l-</a:t>
            </a:r>
            <a:r>
              <a:rPr lang="cs-CZ" sz="2000" b="1" dirty="0" err="1" smtClean="0"/>
              <a:t>žařské</a:t>
            </a:r>
            <a:r>
              <a:rPr lang="cs-CZ" sz="2000" b="1" dirty="0" smtClean="0"/>
              <a:t> </a:t>
            </a:r>
            <a:r>
              <a:rPr lang="cs-CZ" sz="2000" b="1" dirty="0" smtClean="0"/>
              <a:t>boty, švestková </a:t>
            </a:r>
            <a:r>
              <a:rPr lang="cs-CZ" sz="2000" b="1" dirty="0" err="1" smtClean="0"/>
              <a:t>pov</a:t>
            </a:r>
            <a:r>
              <a:rPr lang="cs-CZ" sz="2000" b="1" dirty="0" smtClean="0"/>
              <a:t>-</a:t>
            </a:r>
            <a:r>
              <a:rPr lang="cs-CZ" sz="2000" b="1" dirty="0" err="1" smtClean="0"/>
              <a:t>dla</a:t>
            </a:r>
            <a:r>
              <a:rPr lang="cs-CZ" sz="2000" b="1" dirty="0" smtClean="0"/>
              <a:t>, op-</a:t>
            </a:r>
            <a:r>
              <a:rPr lang="cs-CZ" sz="2000" b="1" dirty="0" err="1" smtClean="0"/>
              <a:t>lené</a:t>
            </a:r>
            <a:r>
              <a:rPr lang="cs-CZ" sz="2000" b="1" dirty="0" smtClean="0"/>
              <a:t> květy, chalupa os-</a:t>
            </a:r>
            <a:r>
              <a:rPr lang="cs-CZ" sz="2000" b="1" dirty="0" err="1" smtClean="0"/>
              <a:t>řela</a:t>
            </a:r>
            <a:r>
              <a:rPr lang="cs-CZ" sz="2000" b="1" dirty="0" smtClean="0"/>
              <a:t>, letiště Ruz-ně, malá </a:t>
            </a:r>
            <a:r>
              <a:rPr lang="cs-CZ" sz="2000" b="1" dirty="0" err="1" smtClean="0"/>
              <a:t>předs</a:t>
            </a:r>
            <a:r>
              <a:rPr lang="cs-CZ" sz="2000" b="1" dirty="0" smtClean="0"/>
              <a:t>-ň, </a:t>
            </a:r>
            <a:r>
              <a:rPr lang="cs-CZ" sz="2000" b="1" dirty="0" err="1" smtClean="0"/>
              <a:t>zp</a:t>
            </a:r>
            <a:r>
              <a:rPr lang="cs-CZ" sz="2000" b="1" dirty="0" smtClean="0"/>
              <a:t>-</a:t>
            </a:r>
            <a:r>
              <a:rPr lang="cs-CZ" sz="2000" b="1" dirty="0" err="1" smtClean="0"/>
              <a:t>tavý</a:t>
            </a:r>
            <a:r>
              <a:rPr lang="cs-CZ" sz="2000" b="1" dirty="0" smtClean="0"/>
              <a:t> pohled, s-</a:t>
            </a:r>
            <a:r>
              <a:rPr lang="cs-CZ" sz="2000" b="1" dirty="0" err="1" smtClean="0"/>
              <a:t>ra</a:t>
            </a:r>
            <a:r>
              <a:rPr lang="cs-CZ" sz="2000" b="1" dirty="0" smtClean="0"/>
              <a:t> je nerost, m-</a:t>
            </a:r>
            <a:r>
              <a:rPr lang="cs-CZ" sz="2000" b="1" dirty="0" err="1" smtClean="0"/>
              <a:t>ší</a:t>
            </a:r>
            <a:r>
              <a:rPr lang="cs-CZ" sz="2000" b="1" dirty="0" smtClean="0"/>
              <a:t> díra, okázalý </a:t>
            </a:r>
            <a:r>
              <a:rPr lang="cs-CZ" sz="2000" b="1" dirty="0" err="1" smtClean="0"/>
              <a:t>přep</a:t>
            </a:r>
            <a:r>
              <a:rPr lang="cs-CZ" sz="2000" b="1" dirty="0" smtClean="0"/>
              <a:t>-ch, </a:t>
            </a:r>
            <a:r>
              <a:rPr lang="cs-CZ" sz="2000" b="1" dirty="0" err="1" smtClean="0"/>
              <a:t>náb</a:t>
            </a:r>
            <a:r>
              <a:rPr lang="cs-CZ" sz="2000" b="1" dirty="0" smtClean="0"/>
              <a:t>-</a:t>
            </a:r>
            <a:r>
              <a:rPr lang="cs-CZ" sz="2000" b="1" dirty="0" err="1" smtClean="0"/>
              <a:t>tkářský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prům</a:t>
            </a:r>
            <a:r>
              <a:rPr lang="cs-CZ" sz="2000" b="1" dirty="0" smtClean="0"/>
              <a:t>-</a:t>
            </a:r>
            <a:r>
              <a:rPr lang="cs-CZ" sz="2000" b="1" dirty="0" err="1" smtClean="0"/>
              <a:t>sl</a:t>
            </a:r>
            <a:r>
              <a:rPr lang="cs-CZ" sz="2000" b="1" dirty="0" smtClean="0"/>
              <a:t>, hořký pel-</a:t>
            </a:r>
            <a:r>
              <a:rPr lang="cs-CZ" sz="2000" b="1" dirty="0" err="1" smtClean="0"/>
              <a:t>něk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nel</a:t>
            </a:r>
            <a:r>
              <a:rPr lang="cs-CZ" sz="2000" b="1" dirty="0" smtClean="0"/>
              <a:t>-zej sníh, </a:t>
            </a:r>
            <a:r>
              <a:rPr lang="cs-CZ" sz="2000" b="1" dirty="0" smtClean="0"/>
              <a:t>                    l-</a:t>
            </a:r>
            <a:r>
              <a:rPr lang="cs-CZ" sz="2000" b="1" dirty="0" err="1" smtClean="0"/>
              <a:t>pové</a:t>
            </a:r>
            <a:r>
              <a:rPr lang="cs-CZ" sz="2000" b="1" dirty="0" smtClean="0"/>
              <a:t> </a:t>
            </a:r>
            <a:r>
              <a:rPr lang="cs-CZ" sz="2000" b="1" dirty="0" smtClean="0"/>
              <a:t>l-</a:t>
            </a:r>
            <a:r>
              <a:rPr lang="cs-CZ" sz="2000" b="1" dirty="0" err="1" smtClean="0"/>
              <a:t>ko</a:t>
            </a:r>
            <a:r>
              <a:rPr lang="cs-CZ" sz="2000" b="1" dirty="0" smtClean="0"/>
              <a:t>, v-</a:t>
            </a:r>
            <a:r>
              <a:rPr lang="cs-CZ" sz="2000" b="1" dirty="0" err="1" smtClean="0"/>
              <a:t>soký</a:t>
            </a:r>
            <a:r>
              <a:rPr lang="cs-CZ" sz="2000" b="1" dirty="0" smtClean="0"/>
              <a:t> kopec, vrbová p-</a:t>
            </a:r>
            <a:r>
              <a:rPr lang="cs-CZ" sz="2000" b="1" dirty="0" err="1" smtClean="0"/>
              <a:t>šťalka</a:t>
            </a:r>
            <a:r>
              <a:rPr lang="cs-CZ" sz="2000" b="1" dirty="0" smtClean="0"/>
              <a:t>, s-</a:t>
            </a:r>
            <a:r>
              <a:rPr lang="cs-CZ" sz="2000" b="1" dirty="0" err="1" smtClean="0"/>
              <a:t>slí</a:t>
            </a:r>
            <a:r>
              <a:rPr lang="cs-CZ" sz="2000" b="1" dirty="0" smtClean="0"/>
              <a:t> doupě, poraněné kop-to, rozhlas v-s-</a:t>
            </a:r>
            <a:r>
              <a:rPr lang="cs-CZ" sz="2000" b="1" dirty="0" err="1" smtClean="0"/>
              <a:t>lá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obv</a:t>
            </a:r>
            <a:r>
              <a:rPr lang="cs-CZ" sz="2000" b="1" dirty="0" smtClean="0"/>
              <a:t>-klá návštěva, plochý p-</a:t>
            </a:r>
            <a:r>
              <a:rPr lang="cs-CZ" sz="2000" b="1" dirty="0" err="1" smtClean="0"/>
              <a:t>lník</a:t>
            </a:r>
            <a:r>
              <a:rPr lang="cs-CZ" sz="2000" b="1" dirty="0" smtClean="0"/>
              <a:t>, malý slep-š</a:t>
            </a:r>
            <a:endParaRPr lang="cs-CZ" sz="2000" b="1" dirty="0"/>
          </a:p>
        </p:txBody>
      </p:sp>
      <p:pic>
        <p:nvPicPr>
          <p:cNvPr id="1027" name="Picture 3" descr="C:\Users\jnovakova\AppData\Local\Microsoft\Windows\Temporary Internet Files\Content.IE5\LGB14QCY\MC900434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493273"/>
            <a:ext cx="1082707" cy="1311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novakova\AppData\Local\Microsoft\Windows\Temporary Internet Files\Content.IE5\V593O288\MC9004344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2744280" y="4463391"/>
            <a:ext cx="845925" cy="131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9969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45720" indent="0" algn="ctr">
              <a:buNone/>
            </a:pP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</a:t>
            </a:r>
          </a:p>
          <a:p>
            <a:pPr marL="45720" indent="0">
              <a:buNone/>
            </a:pPr>
            <a:endParaRPr lang="cs-CZ" sz="3600" b="1" dirty="0"/>
          </a:p>
          <a:p>
            <a:pPr marL="45720" indent="0">
              <a:buNone/>
            </a:pPr>
            <a:r>
              <a:rPr lang="cs-CZ" sz="2400" b="1" dirty="0" smtClean="0"/>
              <a:t>Pl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nulá řeč, statný b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k, bab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čka nedosl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chá, dobrá m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šlenka, léčivé 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ny, to je mi l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to, drobné chm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ří, odb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jí pátá, dob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t hrad, v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r a s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ček, rozv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klaný stůl, nový 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t, nerozžv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kaná potrava, oz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val se z dálky, ob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lí rostlo, b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me ob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vák, usl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šel hlas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té volání, l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žařské boty, švestková pov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dla, op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lené květy, chalupa os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řela, letiště Ruz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ně, malá předs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ň, zp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tavý pohled, s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ra je nerost, m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ší díra, okázalý přep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ch, náb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tkářský prům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sl, hořký pel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něk, nel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zej sníh, l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pové l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ko, v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soký kopec, vrbová p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šťalka,  s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slí doupě, poraněné kop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to, rozhlas v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s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b="1" dirty="0" smtClean="0"/>
              <a:t>lá, obv</a:t>
            </a:r>
            <a:r>
              <a:rPr lang="cs-CZ" sz="2400" b="1" dirty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klá návštěva, plochý p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lník, malý slep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š</a:t>
            </a:r>
            <a:endParaRPr lang="cs-CZ" dirty="0"/>
          </a:p>
        </p:txBody>
      </p:sp>
      <p:pic>
        <p:nvPicPr>
          <p:cNvPr id="1026" name="Picture 2" descr="C:\Users\jnovakova\AppData\Local\Microsoft\Windows\Temporary Internet Files\Content.IE5\JP2G60OM\MC9004324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997780"/>
            <a:ext cx="167005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515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80728"/>
            <a:ext cx="6480720" cy="491488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Hledej v tabulce vyjmenovaná slova a vybarvi je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7922593"/>
              </p:ext>
            </p:extLst>
          </p:nvPr>
        </p:nvGraphicFramePr>
        <p:xfrm>
          <a:off x="1043608" y="2204864"/>
          <a:ext cx="6912768" cy="35967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  <a:gridCol w="907914"/>
              </a:tblGrid>
              <a:tr h="399643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99643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99643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</a:tr>
              <a:tr h="399643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</a:tr>
              <a:tr h="399643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99643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399643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99643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99643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8331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332656"/>
            <a:ext cx="6428184" cy="3585552"/>
          </a:xfrm>
        </p:spPr>
        <p:txBody>
          <a:bodyPr>
            <a:normAutofit/>
          </a:bodyPr>
          <a:lstStyle/>
          <a:p>
            <a:pPr marL="1207008" lvl="4" indent="0">
              <a:buNone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89979847"/>
              </p:ext>
            </p:extLst>
          </p:nvPr>
        </p:nvGraphicFramePr>
        <p:xfrm>
          <a:off x="827584" y="1628800"/>
          <a:ext cx="7488830" cy="376600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</a:tblGrid>
              <a:tr h="408049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Š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44922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15533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1553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Š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1553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Ď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1553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1553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41553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415533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9867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65328"/>
            <a:ext cx="6296487" cy="5760640"/>
          </a:xfrm>
        </p:spPr>
        <p:txBody>
          <a:bodyPr/>
          <a:lstStyle/>
          <a:p>
            <a:pPr algn="l"/>
            <a:r>
              <a:rPr lang="cs-CZ" dirty="0" smtClean="0"/>
              <a:t>HÁDANKY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31640" y="1340768"/>
            <a:ext cx="6840760" cy="4752528"/>
          </a:xfrm>
        </p:spPr>
        <p:txBody>
          <a:bodyPr>
            <a:noAutofit/>
          </a:bodyPr>
          <a:lstStyle/>
          <a:p>
            <a:pPr marL="45720" indent="0">
              <a:buNone/>
            </a:pPr>
            <a:endParaRPr lang="cs-CZ" sz="1600" b="1" dirty="0" smtClean="0"/>
          </a:p>
          <a:p>
            <a:pPr marL="45720" indent="0">
              <a:buNone/>
            </a:pPr>
            <a:r>
              <a:rPr lang="cs-CZ" sz="1600" b="1" dirty="0" smtClean="0"/>
              <a:t>Synonymum ke slovu zvyk            --------------------------------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Plž s ulitou                                   --------------------------------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Zavírat pomocí klíče                     --------------------------------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Beznohá ještěrka                         --------------------------------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Malá sova                                     --------------------------------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Lasicovitá šelma                           --------------------------------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Místo, kde je letiště                      --------------------------------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Látka na výrobu hraček                --------------------------------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Kácet les                                      --------------------------------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Hořká léčivá bylina                       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Místo, kde bydlíme                       --------------------------------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Ret u zvířat                                  --------------------------------</a:t>
            </a:r>
          </a:p>
          <a:p>
            <a:pPr marL="45720" indent="0">
              <a:buNone/>
            </a:pPr>
            <a:endParaRPr lang="cs-CZ" sz="1600" b="1" dirty="0" smtClean="0"/>
          </a:p>
          <a:p>
            <a:pPr marL="45720" indent="0">
              <a:buNone/>
            </a:pPr>
            <a:endParaRPr lang="cs-CZ" sz="1600" b="1" dirty="0" smtClean="0"/>
          </a:p>
          <a:p>
            <a:pPr marL="45720" indent="0">
              <a:buNone/>
            </a:pPr>
            <a:endParaRPr lang="cs-CZ" sz="1600" b="1" dirty="0"/>
          </a:p>
        </p:txBody>
      </p:sp>
      <p:pic>
        <p:nvPicPr>
          <p:cNvPr id="2050" name="Picture 2" descr="C:\Users\jnovakova\AppData\Local\Microsoft\Windows\Temporary Internet Files\Content.IE5\9NXAHEK2\MC900014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589240"/>
            <a:ext cx="2748964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7476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6656527" cy="1224136"/>
          </a:xfrm>
        </p:spPr>
        <p:txBody>
          <a:bodyPr/>
          <a:lstStyle/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KONTROLA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196752"/>
            <a:ext cx="662473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1600" b="1" dirty="0"/>
              <a:t>Synonymum ke slovu zvyk            </a:t>
            </a:r>
            <a:r>
              <a:rPr lang="cs-CZ" sz="1600" b="1" dirty="0" smtClean="0"/>
              <a:t>-------</a:t>
            </a:r>
            <a:r>
              <a:rPr lang="cs-CZ" sz="1600" b="1" dirty="0" smtClean="0">
                <a:solidFill>
                  <a:srgbClr val="FF0000"/>
                </a:solidFill>
              </a:rPr>
              <a:t>OBYČEJ-</a:t>
            </a:r>
            <a:r>
              <a:rPr lang="cs-CZ" sz="1600" b="1" dirty="0" smtClean="0"/>
              <a:t>--------------------</a:t>
            </a:r>
            <a:endParaRPr lang="cs-CZ" sz="1600" b="1" dirty="0"/>
          </a:p>
          <a:p>
            <a:pPr marL="45720" indent="0">
              <a:buNone/>
            </a:pPr>
            <a:r>
              <a:rPr lang="cs-CZ" sz="1600" b="1" dirty="0"/>
              <a:t>Plž s ulitou                                   </a:t>
            </a:r>
            <a:r>
              <a:rPr lang="cs-CZ" sz="1600" b="1" dirty="0" smtClean="0"/>
              <a:t>--------</a:t>
            </a:r>
            <a:r>
              <a:rPr lang="cs-CZ" sz="1600" b="1" dirty="0" smtClean="0">
                <a:solidFill>
                  <a:srgbClr val="FF0000"/>
                </a:solidFill>
              </a:rPr>
              <a:t>HLEMÝŽĎ</a:t>
            </a:r>
            <a:r>
              <a:rPr lang="cs-CZ" sz="1600" b="1" dirty="0" smtClean="0"/>
              <a:t>------------------</a:t>
            </a:r>
            <a:endParaRPr lang="cs-CZ" sz="1600" b="1" dirty="0"/>
          </a:p>
          <a:p>
            <a:pPr marL="45720" indent="0">
              <a:buNone/>
            </a:pPr>
            <a:r>
              <a:rPr lang="cs-CZ" sz="1600" b="1" dirty="0"/>
              <a:t>Zavírat pomocí klíče                     </a:t>
            </a:r>
            <a:r>
              <a:rPr lang="cs-CZ" sz="1600" b="1" dirty="0" smtClean="0"/>
              <a:t>--------</a:t>
            </a:r>
            <a:r>
              <a:rPr lang="cs-CZ" sz="1600" b="1" dirty="0" smtClean="0">
                <a:solidFill>
                  <a:srgbClr val="FF0000"/>
                </a:solidFill>
              </a:rPr>
              <a:t>ZAMYKAT</a:t>
            </a:r>
            <a:r>
              <a:rPr lang="cs-CZ" sz="1600" b="1" dirty="0" smtClean="0"/>
              <a:t>------------------Beznohá </a:t>
            </a:r>
            <a:r>
              <a:rPr lang="cs-CZ" sz="1600" b="1" dirty="0"/>
              <a:t>ještěrka                         </a:t>
            </a:r>
            <a:r>
              <a:rPr lang="cs-CZ" sz="1600" b="1" dirty="0" smtClean="0"/>
              <a:t>---------</a:t>
            </a:r>
            <a:r>
              <a:rPr lang="cs-CZ" sz="1600" b="1" dirty="0" smtClean="0">
                <a:solidFill>
                  <a:srgbClr val="FF0000"/>
                </a:solidFill>
              </a:rPr>
              <a:t>SLEPÝŠ</a:t>
            </a:r>
            <a:r>
              <a:rPr lang="cs-CZ" sz="1600" b="1" dirty="0" smtClean="0"/>
              <a:t>--------------------</a:t>
            </a:r>
            <a:endParaRPr lang="cs-CZ" sz="1600" b="1" dirty="0"/>
          </a:p>
          <a:p>
            <a:pPr marL="45720" indent="0">
              <a:buNone/>
            </a:pPr>
            <a:r>
              <a:rPr lang="cs-CZ" sz="1600" b="1" dirty="0"/>
              <a:t>Malá sova                                     </a:t>
            </a:r>
            <a:r>
              <a:rPr lang="cs-CZ" sz="1600" b="1" dirty="0" smtClean="0"/>
              <a:t>-------- </a:t>
            </a:r>
            <a:r>
              <a:rPr lang="cs-CZ" sz="1600" b="1" dirty="0" smtClean="0">
                <a:solidFill>
                  <a:srgbClr val="FF0000"/>
                </a:solidFill>
              </a:rPr>
              <a:t>SÝČEK</a:t>
            </a:r>
            <a:r>
              <a:rPr lang="cs-CZ" sz="1600" b="1" dirty="0" smtClean="0"/>
              <a:t>---------------------</a:t>
            </a:r>
            <a:endParaRPr lang="cs-CZ" sz="1600" b="1" dirty="0"/>
          </a:p>
          <a:p>
            <a:pPr marL="45720" indent="0">
              <a:buNone/>
            </a:pPr>
            <a:r>
              <a:rPr lang="cs-CZ" sz="1600" b="1" dirty="0"/>
              <a:t>Lasicovitá šelma                           </a:t>
            </a:r>
            <a:r>
              <a:rPr lang="cs-CZ" sz="1600" b="1" dirty="0" smtClean="0"/>
              <a:t>---------</a:t>
            </a:r>
            <a:r>
              <a:rPr lang="cs-CZ" sz="1600" b="1" dirty="0" smtClean="0">
                <a:solidFill>
                  <a:srgbClr val="FF0000"/>
                </a:solidFill>
              </a:rPr>
              <a:t>VYDRA</a:t>
            </a:r>
            <a:r>
              <a:rPr lang="cs-CZ" sz="1600" b="1" dirty="0" smtClean="0"/>
              <a:t>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Místo, kde je letiště                      --------</a:t>
            </a:r>
            <a:r>
              <a:rPr lang="cs-CZ" sz="1600" b="1" dirty="0" smtClean="0">
                <a:solidFill>
                  <a:srgbClr val="FF0000"/>
                </a:solidFill>
              </a:rPr>
              <a:t>RUZYNĚ</a:t>
            </a:r>
            <a:r>
              <a:rPr lang="cs-CZ" sz="1600" b="1" dirty="0" smtClean="0">
                <a:solidFill>
                  <a:schemeClr val="tx1"/>
                </a:solidFill>
              </a:rPr>
              <a:t>---</a:t>
            </a:r>
            <a:r>
              <a:rPr lang="cs-CZ" sz="1600" b="1" dirty="0" smtClean="0"/>
              <a:t>----------------Látka na výrobu hraček                ---------</a:t>
            </a:r>
            <a:r>
              <a:rPr lang="cs-CZ" sz="1600" b="1" dirty="0" smtClean="0">
                <a:solidFill>
                  <a:srgbClr val="FF0000"/>
                </a:solidFill>
              </a:rPr>
              <a:t>PLYŠ</a:t>
            </a:r>
            <a:r>
              <a:rPr lang="cs-CZ" sz="1600" b="1" dirty="0" smtClean="0"/>
              <a:t>-----------------------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Kácet les                                      ---------</a:t>
            </a:r>
            <a:r>
              <a:rPr lang="cs-CZ" sz="1600" b="1" dirty="0" smtClean="0">
                <a:solidFill>
                  <a:srgbClr val="FF0000"/>
                </a:solidFill>
              </a:rPr>
              <a:t>MÝTIT-</a:t>
            </a:r>
            <a:r>
              <a:rPr lang="cs-CZ" sz="1600" b="1" dirty="0" smtClean="0"/>
              <a:t>--------------------</a:t>
            </a:r>
          </a:p>
          <a:p>
            <a:pPr marL="45720" indent="0">
              <a:buNone/>
            </a:pPr>
            <a:r>
              <a:rPr lang="cs-CZ" sz="1600" b="1" dirty="0" smtClean="0"/>
              <a:t>Hořká </a:t>
            </a:r>
            <a:r>
              <a:rPr lang="cs-CZ" sz="1600" b="1" dirty="0"/>
              <a:t>léčivá bylina                       </a:t>
            </a:r>
            <a:r>
              <a:rPr lang="cs-CZ" sz="1600" b="1" dirty="0" smtClean="0"/>
              <a:t>---------</a:t>
            </a:r>
            <a:r>
              <a:rPr lang="cs-CZ" sz="1600" b="1" dirty="0" smtClean="0">
                <a:solidFill>
                  <a:srgbClr val="FF0000"/>
                </a:solidFill>
              </a:rPr>
              <a:t>PELYNĚK</a:t>
            </a:r>
            <a:r>
              <a:rPr lang="cs-CZ" sz="1600" b="1" dirty="0" smtClean="0"/>
              <a:t>-----------------</a:t>
            </a:r>
            <a:endParaRPr lang="cs-CZ" sz="1600" b="1" dirty="0"/>
          </a:p>
          <a:p>
            <a:pPr marL="45720" indent="0">
              <a:buNone/>
            </a:pPr>
            <a:r>
              <a:rPr lang="cs-CZ" sz="1600" b="1" dirty="0"/>
              <a:t>Místo, kde bydlíme                       </a:t>
            </a:r>
            <a:r>
              <a:rPr lang="cs-CZ" sz="1600" b="1" dirty="0" smtClean="0"/>
              <a:t>---------</a:t>
            </a:r>
            <a:r>
              <a:rPr lang="cs-CZ" sz="1600" b="1" dirty="0" smtClean="0">
                <a:solidFill>
                  <a:srgbClr val="FF0000"/>
                </a:solidFill>
              </a:rPr>
              <a:t>BYT</a:t>
            </a:r>
            <a:r>
              <a:rPr lang="cs-CZ" sz="1600" b="1" dirty="0" smtClean="0"/>
              <a:t>-----------------------  </a:t>
            </a:r>
            <a:endParaRPr lang="cs-CZ" sz="1600" b="1" dirty="0"/>
          </a:p>
          <a:p>
            <a:pPr marL="45720" indent="0">
              <a:buNone/>
            </a:pPr>
            <a:r>
              <a:rPr lang="cs-CZ" sz="1600" b="1" dirty="0"/>
              <a:t>Ret u zvířat                                  </a:t>
            </a:r>
            <a:r>
              <a:rPr lang="cs-CZ" sz="1600" b="1" dirty="0" smtClean="0"/>
              <a:t>---------</a:t>
            </a:r>
            <a:r>
              <a:rPr lang="cs-CZ" sz="1600" b="1" dirty="0" smtClean="0">
                <a:solidFill>
                  <a:srgbClr val="FF0000"/>
                </a:solidFill>
              </a:rPr>
              <a:t>PYSK-</a:t>
            </a:r>
            <a:r>
              <a:rPr lang="cs-CZ" sz="1600" b="1" dirty="0" smtClean="0"/>
              <a:t>---------------------</a:t>
            </a:r>
            <a:endParaRPr lang="cs-CZ" sz="1600" b="1" dirty="0"/>
          </a:p>
          <a:p>
            <a:pPr marL="45720" indent="0">
              <a:buNone/>
            </a:pPr>
            <a:endParaRPr lang="cs-CZ" sz="1600" b="1" dirty="0"/>
          </a:p>
          <a:p>
            <a:pPr marL="45720" indent="0">
              <a:buNone/>
            </a:pPr>
            <a:endParaRPr lang="cs-CZ" sz="1600" dirty="0"/>
          </a:p>
        </p:txBody>
      </p:sp>
      <p:pic>
        <p:nvPicPr>
          <p:cNvPr id="2050" name="Picture 2" descr="C:\Users\jnovakova\AppData\Local\Microsoft\Windows\Temporary Internet Files\Content.IE5\9NXAHEK2\MC900337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085184"/>
            <a:ext cx="182514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566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DOPIŠ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Viděla jsem                                          ------------------  .</a:t>
            </a:r>
          </a:p>
          <a:p>
            <a:pPr marL="4572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 snídani jsme měli                                --------------  .</a:t>
            </a:r>
          </a:p>
          <a:p>
            <a:pPr marL="4572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Mezi savce patří                                     ---------------- .</a:t>
            </a:r>
          </a:p>
          <a:p>
            <a:pPr marL="45720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jnovakova\AppData\Local\Microsoft\Windows\Temporary Internet Files\Content.IE5\JP2G60OM\MC900345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0530" y="1605940"/>
            <a:ext cx="2058987" cy="980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novakova\AppData\Local\Microsoft\Windows\Temporary Internet Files\Content.IE5\LGB14QCY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14163" y="2510134"/>
            <a:ext cx="2379712" cy="957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novakova\AppData\Local\Microsoft\Windows\Temporary Internet Files\Content.IE5\JP2G60OM\MC9003054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9013" y="3501008"/>
            <a:ext cx="1930013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925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19200" y="692696"/>
            <a:ext cx="6400800" cy="468322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205345" y="1412776"/>
            <a:ext cx="6400800" cy="297066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4100" b="1" dirty="0" smtClean="0">
                <a:latin typeface="Arial" pitchFamily="34" charset="0"/>
                <a:cs typeface="Arial" pitchFamily="34" charset="0"/>
              </a:rPr>
              <a:t>KONTROLA</a:t>
            </a:r>
          </a:p>
          <a:p>
            <a:r>
              <a:rPr lang="cs-CZ" sz="2300" dirty="0" smtClean="0">
                <a:latin typeface="Arial" pitchFamily="34" charset="0"/>
                <a:cs typeface="Arial" pitchFamily="34" charset="0"/>
              </a:rPr>
              <a:t>                                    </a:t>
            </a:r>
            <a:r>
              <a:rPr lang="cs-CZ" sz="23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3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3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yš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Viděla </a:t>
            </a: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jsem                                          ------------------ 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Font typeface="Georgia" pitchFamily="18" charset="0"/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Font typeface="Georgia" pitchFamily="18" charset="0"/>
              <a:buNone/>
            </a:pPr>
            <a:r>
              <a:rPr lang="cs-CZ" sz="23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sýr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 snídani jsme měli                               -------------  .</a:t>
            </a:r>
          </a:p>
          <a:p>
            <a:pPr marL="45720" indent="0">
              <a:buFont typeface="Georgia" pitchFamily="18" charset="0"/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Font typeface="Georgia" pitchFamily="18" charset="0"/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</a:t>
            </a:r>
            <a:r>
              <a:rPr lang="cs-CZ" sz="23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3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etopýr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Mezi savce patří                                     ---------------- .</a:t>
            </a:r>
          </a:p>
          <a:p>
            <a:pPr marL="45720" indent="0">
              <a:buFont typeface="Georgia" pitchFamily="18" charset="0"/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jnovakova\AppData\Local\Microsoft\Windows\Temporary Internet Files\Content.IE5\9NXAHEK2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5320" y="4372887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5938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49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677</TotalTime>
  <Words>860</Words>
  <Application>Microsoft Office PowerPoint</Application>
  <PresentationFormat>Předvádění na obrazovce (4:3)</PresentationFormat>
  <Paragraphs>267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Snímek 1</vt:lpstr>
      <vt:lpstr>VYJMENOVANÁ SLOVA PRO TŘEŤÁKY</vt:lpstr>
      <vt:lpstr>Snímek 3</vt:lpstr>
      <vt:lpstr>Snímek 4</vt:lpstr>
      <vt:lpstr>Snímek 5</vt:lpstr>
      <vt:lpstr>Snímek 6</vt:lpstr>
      <vt:lpstr>Snímek 7</vt:lpstr>
      <vt:lpstr>HÁDANKY  </vt:lpstr>
      <vt:lpstr>KONTROLA</vt:lpstr>
      <vt:lpstr> 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PRO TŘEŤÁKY</dc:title>
  <dc:creator>install</dc:creator>
  <cp:lastModifiedBy>Dum</cp:lastModifiedBy>
  <cp:revision>45</cp:revision>
  <dcterms:created xsi:type="dcterms:W3CDTF">2012-03-24T05:29:25Z</dcterms:created>
  <dcterms:modified xsi:type="dcterms:W3CDTF">2012-06-16T22:41:12Z</dcterms:modified>
</cp:coreProperties>
</file>