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7" r:id="rId2"/>
    <p:sldId id="256" r:id="rId3"/>
    <p:sldId id="257" r:id="rId4"/>
    <p:sldId id="258" r:id="rId5"/>
    <p:sldId id="259" r:id="rId6"/>
    <p:sldId id="261" r:id="rId7"/>
    <p:sldId id="260" r:id="rId8"/>
    <p:sldId id="262" r:id="rId9"/>
    <p:sldId id="264" r:id="rId10"/>
    <p:sldId id="263" r:id="rId11"/>
    <p:sldId id="265" r:id="rId12"/>
    <p:sldId id="266"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Střední styl 2 – zvýraznění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Střední styl 2 – zvýraznění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Střední styl 2 – zvýraznění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Střední styl 2 – zvýraznění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cs-CZ" smtClean="0"/>
              <a:t>Kliknutím lze upravit styl.</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6E060DE7-9ED3-4325-97C2-EF1FDA91FFFC}" type="datetimeFigureOut">
              <a:rPr lang="cs-CZ" smtClean="0"/>
              <a:t>27.3.2012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D7A65BB-1720-4759-AB91-021E800EDCC6}" type="slidenum">
              <a:rPr lang="cs-CZ" smtClean="0"/>
              <a:t>‹#›</a:t>
            </a:fld>
            <a:endParaRPr lang="cs-CZ"/>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E060DE7-9ED3-4325-97C2-EF1FDA91FFFC}" type="datetimeFigureOut">
              <a:rPr lang="cs-CZ" smtClean="0"/>
              <a:t>27.3.2012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D7A65BB-1720-4759-AB91-021E800EDCC6}"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cs-CZ" smtClean="0"/>
              <a:t>Kliknutím lze upravit styl.</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6E060DE7-9ED3-4325-97C2-EF1FDA91FFFC}" type="datetimeFigureOut">
              <a:rPr lang="cs-CZ" smtClean="0"/>
              <a:t>27.3.2012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D7A65BB-1720-4759-AB91-021E800EDCC6}" type="slidenum">
              <a:rPr lang="cs-CZ" smtClean="0"/>
              <a:t>‹#›</a:t>
            </a:fld>
            <a:endParaRPr lang="cs-CZ"/>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6E060DE7-9ED3-4325-97C2-EF1FDA91FFFC}" type="datetimeFigureOut">
              <a:rPr lang="cs-CZ" smtClean="0"/>
              <a:t>27.3.2012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D7A65BB-1720-4759-AB91-021E800EDCC6}"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6E060DE7-9ED3-4325-97C2-EF1FDA91FFFC}" type="datetimeFigureOut">
              <a:rPr lang="cs-CZ" smtClean="0"/>
              <a:t>27.3.2012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1D7A65BB-1720-4759-AB91-021E800EDCC6}" type="slidenum">
              <a:rPr lang="cs-CZ" smtClean="0"/>
              <a:t>‹#›</a:t>
            </a:fld>
            <a:endParaRPr lang="cs-CZ"/>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6E060DE7-9ED3-4325-97C2-EF1FDA91FFFC}" type="datetimeFigureOut">
              <a:rPr lang="cs-CZ" smtClean="0"/>
              <a:t>27.3.2012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1D7A65BB-1720-4759-AB91-021E800EDCC6}"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060DE7-9ED3-4325-97C2-EF1FDA91FFFC}" type="datetimeFigureOut">
              <a:rPr lang="cs-CZ" smtClean="0"/>
              <a:t>27.3.2012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1D7A65BB-1720-4759-AB91-021E800EDCC6}"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cs-CZ" smtClean="0"/>
              <a:t>Kliknutím lze upravit styl.</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6E060DE7-9ED3-4325-97C2-EF1FDA91FFFC}" type="datetimeFigureOut">
              <a:rPr lang="cs-CZ" smtClean="0"/>
              <a:t>27.3.2012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D7A65BB-1720-4759-AB91-021E800EDCC6}" type="slidenum">
              <a:rPr lang="cs-CZ" smtClean="0"/>
              <a:t>‹#›</a:t>
            </a:fld>
            <a:endParaRPr lang="cs-CZ"/>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cs-CZ" smtClean="0"/>
              <a:t>Kliknutím lze upravit styl.</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6E060DE7-9ED3-4325-97C2-EF1FDA91FFFC}" type="datetimeFigureOut">
              <a:rPr lang="cs-CZ" smtClean="0"/>
              <a:t>27.3.2012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D7A65BB-1720-4759-AB91-021E800EDCC6}"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E060DE7-9ED3-4325-97C2-EF1FDA91FFFC}" type="datetimeFigureOut">
              <a:rPr lang="cs-CZ" smtClean="0"/>
              <a:t>27.3.2012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D7A65BB-1720-4759-AB91-021E800EDCC6}"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E060DE7-9ED3-4325-97C2-EF1FDA91FFFC}" type="datetimeFigureOut">
              <a:rPr lang="cs-CZ" smtClean="0"/>
              <a:t>27.3.2012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D7A65BB-1720-4759-AB91-021E800EDCC6}"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6E060DE7-9ED3-4325-97C2-EF1FDA91FFFC}" type="datetimeFigureOut">
              <a:rPr lang="cs-CZ" smtClean="0"/>
              <a:t>27.3.2012</a:t>
            </a:fld>
            <a:endParaRPr lang="cs-CZ"/>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cs-CZ"/>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1D7A65BB-1720-4759-AB91-021E800EDCC6}" type="slidenum">
              <a:rPr lang="cs-CZ" smtClean="0"/>
              <a:t>‹#›</a:t>
            </a:fld>
            <a:endParaRPr lang="cs-CZ"/>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office.microsoft.c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ChangeArrowheads="1"/>
          </p:cNvSpPr>
          <p:nvPr/>
        </p:nvSpPr>
        <p:spPr bwMode="auto">
          <a:xfrm>
            <a:off x="1627188" y="11747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2049" name="Obrázek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5128" y="264838"/>
            <a:ext cx="6083300" cy="1828502"/>
          </a:xfrm>
          <a:prstGeom prst="rect">
            <a:avLst/>
          </a:prstGeom>
          <a:solidFill>
            <a:srgbClr val="FFFFFF"/>
          </a:solidFill>
        </p:spPr>
      </p:pic>
      <p:sp>
        <p:nvSpPr>
          <p:cNvPr id="6" name="Rectangle 3"/>
          <p:cNvSpPr>
            <a:spLocks noChangeArrowheads="1"/>
          </p:cNvSpPr>
          <p:nvPr/>
        </p:nvSpPr>
        <p:spPr bwMode="auto">
          <a:xfrm>
            <a:off x="1627188" y="16319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graphicFrame>
        <p:nvGraphicFramePr>
          <p:cNvPr id="7" name="Zástupný symbol pro obsah 6"/>
          <p:cNvGraphicFramePr>
            <a:graphicFrameLocks noGrp="1"/>
          </p:cNvGraphicFramePr>
          <p:nvPr>
            <p:ph idx="1"/>
            <p:extLst>
              <p:ext uri="{D42A27DB-BD31-4B8C-83A1-F6EECF244321}">
                <p14:modId xmlns:p14="http://schemas.microsoft.com/office/powerpoint/2010/main" val="1495858352"/>
              </p:ext>
            </p:extLst>
          </p:nvPr>
        </p:nvGraphicFramePr>
        <p:xfrm>
          <a:off x="827584" y="2093340"/>
          <a:ext cx="7399784" cy="4221682"/>
        </p:xfrm>
        <a:graphic>
          <a:graphicData uri="http://schemas.openxmlformats.org/drawingml/2006/table">
            <a:tbl>
              <a:tblPr firstRow="1" bandRow="1">
                <a:tableStyleId>{5940675A-B579-460E-94D1-54222C63F5DA}</a:tableStyleId>
              </a:tblPr>
              <a:tblGrid>
                <a:gridCol w="3699892"/>
                <a:gridCol w="3699892"/>
              </a:tblGrid>
              <a:tr h="44782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100" dirty="0" smtClean="0">
                          <a:solidFill>
                            <a:schemeClr val="tx1"/>
                          </a:solidFill>
                          <a:effectLst/>
                          <a:latin typeface="Verdana" pitchFamily="34" charset="0"/>
                          <a:ea typeface="Verdana" pitchFamily="34" charset="0"/>
                          <a:cs typeface="Verdana" pitchFamily="34" charset="0"/>
                        </a:rPr>
                        <a:t>Škola</a:t>
                      </a:r>
                    </a:p>
                    <a:p>
                      <a:endParaRPr lang="cs-CZ" sz="1100" dirty="0">
                        <a:latin typeface="Verdana" pitchFamily="34" charset="0"/>
                        <a:ea typeface="Verdana" pitchFamily="34" charset="0"/>
                        <a:cs typeface="Verdana" pitchFamily="34" charset="0"/>
                      </a:endParaRPr>
                    </a:p>
                  </a:txBody>
                  <a:tcPr/>
                </a:tc>
                <a:tc>
                  <a:txBody>
                    <a:bodyPr/>
                    <a:lstStyle/>
                    <a:p>
                      <a:pPr>
                        <a:lnSpc>
                          <a:spcPct val="115000"/>
                        </a:lnSpc>
                        <a:spcAft>
                          <a:spcPts val="1000"/>
                        </a:spcAft>
                      </a:pPr>
                      <a:r>
                        <a:rPr lang="cs-CZ" sz="1100" b="0" dirty="0">
                          <a:solidFill>
                            <a:schemeClr val="tx1"/>
                          </a:solidFill>
                          <a:effectLst/>
                          <a:latin typeface="Verdana" pitchFamily="34" charset="0"/>
                          <a:ea typeface="Verdana" pitchFamily="34" charset="0"/>
                          <a:cs typeface="Verdana" pitchFamily="34" charset="0"/>
                        </a:rPr>
                        <a:t>ZŠ Třeboň, Sokolská 296, 379 01 Třeboň</a:t>
                      </a:r>
                    </a:p>
                  </a:txBody>
                  <a:tcPr marL="44450" marR="44450" marT="0" marB="0"/>
                </a:tc>
              </a:tr>
              <a:tr h="332987">
                <a:tc>
                  <a:txBody>
                    <a:bodyPr/>
                    <a:lstStyle/>
                    <a:p>
                      <a:pPr>
                        <a:lnSpc>
                          <a:spcPct val="115000"/>
                        </a:lnSpc>
                        <a:spcAft>
                          <a:spcPts val="1000"/>
                        </a:spcAft>
                      </a:pPr>
                      <a:r>
                        <a:rPr lang="cs-CZ" sz="1100" dirty="0">
                          <a:solidFill>
                            <a:schemeClr val="tx1"/>
                          </a:solidFill>
                          <a:effectLst/>
                          <a:latin typeface="Verdana" pitchFamily="34" charset="0"/>
                          <a:ea typeface="Verdana" pitchFamily="34" charset="0"/>
                          <a:cs typeface="Verdana" pitchFamily="34" charset="0"/>
                        </a:rPr>
                        <a:t>Autor</a:t>
                      </a:r>
                    </a:p>
                  </a:txBody>
                  <a:tcPr marL="44450" marR="44450" marT="0" marB="0"/>
                </a:tc>
                <a:tc>
                  <a:txBody>
                    <a:bodyPr/>
                    <a:lstStyle/>
                    <a:p>
                      <a:pPr>
                        <a:lnSpc>
                          <a:spcPct val="115000"/>
                        </a:lnSpc>
                        <a:spcAft>
                          <a:spcPts val="1000"/>
                        </a:spcAft>
                      </a:pPr>
                      <a:r>
                        <a:rPr lang="cs-CZ" sz="1100" dirty="0">
                          <a:solidFill>
                            <a:schemeClr val="tx1"/>
                          </a:solidFill>
                          <a:effectLst/>
                          <a:latin typeface="Verdana" pitchFamily="34" charset="0"/>
                          <a:ea typeface="Verdana" pitchFamily="34" charset="0"/>
                          <a:cs typeface="Verdana" pitchFamily="34" charset="0"/>
                        </a:rPr>
                        <a:t>Mgr. Jarmila Nováková</a:t>
                      </a:r>
                    </a:p>
                  </a:txBody>
                  <a:tcPr marL="44450" marR="44450" marT="0" marB="0"/>
                </a:tc>
              </a:tr>
              <a:tr h="332987">
                <a:tc>
                  <a:txBody>
                    <a:bodyPr/>
                    <a:lstStyle/>
                    <a:p>
                      <a:pPr>
                        <a:lnSpc>
                          <a:spcPct val="115000"/>
                        </a:lnSpc>
                        <a:spcAft>
                          <a:spcPts val="1000"/>
                        </a:spcAft>
                      </a:pPr>
                      <a:r>
                        <a:rPr lang="cs-CZ" sz="1100" dirty="0">
                          <a:solidFill>
                            <a:schemeClr val="tx1"/>
                          </a:solidFill>
                          <a:effectLst/>
                          <a:latin typeface="Verdana" pitchFamily="34" charset="0"/>
                          <a:ea typeface="Verdana" pitchFamily="34" charset="0"/>
                          <a:cs typeface="Verdana" pitchFamily="34" charset="0"/>
                        </a:rPr>
                        <a:t>Číslo</a:t>
                      </a:r>
                    </a:p>
                  </a:txBody>
                  <a:tcPr marL="44450" marR="44450" marT="0" marB="0"/>
                </a:tc>
                <a:tc>
                  <a:txBody>
                    <a:bodyPr/>
                    <a:lstStyle/>
                    <a:p>
                      <a:pPr>
                        <a:lnSpc>
                          <a:spcPct val="115000"/>
                        </a:lnSpc>
                        <a:spcAft>
                          <a:spcPts val="1000"/>
                        </a:spcAft>
                      </a:pPr>
                      <a:r>
                        <a:rPr lang="cs-CZ" sz="1100" dirty="0" smtClean="0">
                          <a:solidFill>
                            <a:schemeClr val="tx1"/>
                          </a:solidFill>
                          <a:effectLst/>
                          <a:latin typeface="Verdana" pitchFamily="34" charset="0"/>
                          <a:ea typeface="Verdana" pitchFamily="34" charset="0"/>
                          <a:cs typeface="Verdana" pitchFamily="34" charset="0"/>
                        </a:rPr>
                        <a:t>VY_32_Inovace_3213</a:t>
                      </a:r>
                      <a:endParaRPr lang="cs-CZ" sz="1100" dirty="0">
                        <a:solidFill>
                          <a:schemeClr val="tx1"/>
                        </a:solidFill>
                        <a:effectLst/>
                        <a:latin typeface="Verdana" pitchFamily="34" charset="0"/>
                        <a:ea typeface="Verdana" pitchFamily="34" charset="0"/>
                        <a:cs typeface="Verdana" pitchFamily="34" charset="0"/>
                      </a:endParaRPr>
                    </a:p>
                  </a:txBody>
                  <a:tcPr marL="44450" marR="44450" marT="0" marB="0"/>
                </a:tc>
              </a:tr>
              <a:tr h="332987">
                <a:tc>
                  <a:txBody>
                    <a:bodyPr/>
                    <a:lstStyle/>
                    <a:p>
                      <a:pPr>
                        <a:lnSpc>
                          <a:spcPct val="115000"/>
                        </a:lnSpc>
                        <a:spcAft>
                          <a:spcPts val="1000"/>
                        </a:spcAft>
                      </a:pPr>
                      <a:r>
                        <a:rPr lang="cs-CZ" sz="1100" dirty="0">
                          <a:solidFill>
                            <a:schemeClr val="tx1"/>
                          </a:solidFill>
                          <a:effectLst/>
                          <a:latin typeface="Verdana" pitchFamily="34" charset="0"/>
                          <a:ea typeface="Verdana" pitchFamily="34" charset="0"/>
                          <a:cs typeface="Verdana" pitchFamily="34" charset="0"/>
                        </a:rPr>
                        <a:t>Název</a:t>
                      </a:r>
                    </a:p>
                  </a:txBody>
                  <a:tcPr marL="44450" marR="44450" marT="0" marB="0"/>
                </a:tc>
                <a:tc>
                  <a:txBody>
                    <a:bodyPr/>
                    <a:lstStyle/>
                    <a:p>
                      <a:pPr>
                        <a:lnSpc>
                          <a:spcPct val="115000"/>
                        </a:lnSpc>
                        <a:spcAft>
                          <a:spcPts val="1000"/>
                        </a:spcAft>
                      </a:pPr>
                      <a:r>
                        <a:rPr lang="cs-CZ" sz="1100" dirty="0" smtClean="0">
                          <a:solidFill>
                            <a:schemeClr val="tx1"/>
                          </a:solidFill>
                          <a:effectLst/>
                          <a:latin typeface="Verdana" pitchFamily="34" charset="0"/>
                          <a:ea typeface="Verdana" pitchFamily="34" charset="0"/>
                          <a:cs typeface="Verdana" pitchFamily="34" charset="0"/>
                        </a:rPr>
                        <a:t>Vyjmenovaná</a:t>
                      </a:r>
                      <a:r>
                        <a:rPr lang="cs-CZ" sz="1100" baseline="0" dirty="0" smtClean="0">
                          <a:solidFill>
                            <a:schemeClr val="tx1"/>
                          </a:solidFill>
                          <a:effectLst/>
                          <a:latin typeface="Verdana" pitchFamily="34" charset="0"/>
                          <a:ea typeface="Verdana" pitchFamily="34" charset="0"/>
                          <a:cs typeface="Verdana" pitchFamily="34" charset="0"/>
                        </a:rPr>
                        <a:t> slova pro čtvrťáky</a:t>
                      </a:r>
                      <a:endParaRPr lang="cs-CZ" sz="1100" dirty="0">
                        <a:solidFill>
                          <a:schemeClr val="tx1"/>
                        </a:solidFill>
                        <a:effectLst/>
                        <a:latin typeface="Verdana" pitchFamily="34" charset="0"/>
                        <a:ea typeface="Verdana" pitchFamily="34" charset="0"/>
                        <a:cs typeface="Verdana" pitchFamily="34" charset="0"/>
                      </a:endParaRPr>
                    </a:p>
                  </a:txBody>
                  <a:tcPr marL="44450" marR="44450" marT="0" marB="0"/>
                </a:tc>
              </a:tr>
              <a:tr h="332987">
                <a:tc>
                  <a:txBody>
                    <a:bodyPr/>
                    <a:lstStyle/>
                    <a:p>
                      <a:pPr>
                        <a:lnSpc>
                          <a:spcPct val="115000"/>
                        </a:lnSpc>
                        <a:spcAft>
                          <a:spcPts val="1000"/>
                        </a:spcAft>
                      </a:pPr>
                      <a:r>
                        <a:rPr lang="cs-CZ" sz="1100" dirty="0">
                          <a:solidFill>
                            <a:schemeClr val="tx1"/>
                          </a:solidFill>
                          <a:effectLst/>
                          <a:latin typeface="Verdana" pitchFamily="34" charset="0"/>
                          <a:ea typeface="Verdana" pitchFamily="34" charset="0"/>
                          <a:cs typeface="Verdana" pitchFamily="34" charset="0"/>
                        </a:rPr>
                        <a:t>Téma hodiny</a:t>
                      </a:r>
                    </a:p>
                  </a:txBody>
                  <a:tcPr marL="44450" marR="44450" marT="0" marB="0"/>
                </a:tc>
                <a:tc>
                  <a:txBody>
                    <a:bodyPr/>
                    <a:lstStyle/>
                    <a:p>
                      <a:pPr marL="0" marR="0" indent="0" algn="l" defTabSz="914400" rtl="0" eaLnBrk="1" fontAlgn="auto" latinLnBrk="0" hangingPunct="1">
                        <a:lnSpc>
                          <a:spcPct val="115000"/>
                        </a:lnSpc>
                        <a:spcBef>
                          <a:spcPts val="0"/>
                        </a:spcBef>
                        <a:spcAft>
                          <a:spcPts val="1000"/>
                        </a:spcAft>
                        <a:buClrTx/>
                        <a:buSzTx/>
                        <a:buFontTx/>
                        <a:buNone/>
                        <a:tabLst/>
                        <a:defRPr/>
                      </a:pPr>
                      <a:r>
                        <a:rPr lang="cs-CZ" sz="1100" dirty="0" smtClean="0">
                          <a:solidFill>
                            <a:schemeClr val="tx1"/>
                          </a:solidFill>
                          <a:effectLst/>
                          <a:latin typeface="Verdana" pitchFamily="34" charset="0"/>
                          <a:ea typeface="Verdana" pitchFamily="34" charset="0"/>
                          <a:cs typeface="Verdana" pitchFamily="34" charset="0"/>
                        </a:rPr>
                        <a:t>Vyjmenovaná</a:t>
                      </a:r>
                      <a:r>
                        <a:rPr lang="cs-CZ" sz="1100" baseline="0" dirty="0" smtClean="0">
                          <a:solidFill>
                            <a:schemeClr val="tx1"/>
                          </a:solidFill>
                          <a:effectLst/>
                          <a:latin typeface="Verdana" pitchFamily="34" charset="0"/>
                          <a:ea typeface="Verdana" pitchFamily="34" charset="0"/>
                          <a:cs typeface="Verdana" pitchFamily="34" charset="0"/>
                        </a:rPr>
                        <a:t> slova a slova příbuzná</a:t>
                      </a:r>
                      <a:endParaRPr lang="cs-CZ" sz="1100" dirty="0" smtClean="0">
                        <a:solidFill>
                          <a:schemeClr val="tx1"/>
                        </a:solidFill>
                        <a:effectLst/>
                        <a:latin typeface="Verdana" pitchFamily="34" charset="0"/>
                        <a:ea typeface="Verdana" pitchFamily="34" charset="0"/>
                        <a:cs typeface="Verdana" pitchFamily="34" charset="0"/>
                      </a:endParaRPr>
                    </a:p>
                  </a:txBody>
                  <a:tcPr marL="44450" marR="44450" marT="0" marB="0"/>
                </a:tc>
              </a:tr>
              <a:tr h="332987">
                <a:tc>
                  <a:txBody>
                    <a:bodyPr/>
                    <a:lstStyle/>
                    <a:p>
                      <a:pPr>
                        <a:lnSpc>
                          <a:spcPct val="115000"/>
                        </a:lnSpc>
                        <a:spcAft>
                          <a:spcPts val="1000"/>
                        </a:spcAft>
                      </a:pPr>
                      <a:r>
                        <a:rPr lang="cs-CZ" sz="1100" dirty="0">
                          <a:solidFill>
                            <a:schemeClr val="tx1"/>
                          </a:solidFill>
                          <a:effectLst/>
                          <a:latin typeface="Verdana" pitchFamily="34" charset="0"/>
                          <a:ea typeface="Verdana" pitchFamily="34" charset="0"/>
                          <a:cs typeface="Verdana" pitchFamily="34" charset="0"/>
                        </a:rPr>
                        <a:t>Předmět</a:t>
                      </a:r>
                    </a:p>
                  </a:txBody>
                  <a:tcPr marL="44450" marR="44450" marT="0" marB="0"/>
                </a:tc>
                <a:tc>
                  <a:txBody>
                    <a:bodyPr/>
                    <a:lstStyle/>
                    <a:p>
                      <a:pPr>
                        <a:lnSpc>
                          <a:spcPct val="115000"/>
                        </a:lnSpc>
                        <a:spcAft>
                          <a:spcPts val="1000"/>
                        </a:spcAft>
                      </a:pPr>
                      <a:r>
                        <a:rPr lang="cs-CZ" sz="1100" kern="1200" dirty="0" smtClean="0">
                          <a:solidFill>
                            <a:schemeClr val="tx1"/>
                          </a:solidFill>
                          <a:effectLst/>
                          <a:latin typeface="Verdana" pitchFamily="34" charset="0"/>
                          <a:ea typeface="Verdana" pitchFamily="34" charset="0"/>
                          <a:cs typeface="Verdana" pitchFamily="34" charset="0"/>
                        </a:rPr>
                        <a:t>Český</a:t>
                      </a:r>
                      <a:r>
                        <a:rPr lang="cs-CZ" sz="1100" kern="1200" baseline="0" dirty="0" smtClean="0">
                          <a:solidFill>
                            <a:schemeClr val="tx1"/>
                          </a:solidFill>
                          <a:effectLst/>
                          <a:latin typeface="Verdana" pitchFamily="34" charset="0"/>
                          <a:ea typeface="Verdana" pitchFamily="34" charset="0"/>
                          <a:cs typeface="Verdana" pitchFamily="34" charset="0"/>
                        </a:rPr>
                        <a:t> jazyk a literatura</a:t>
                      </a:r>
                      <a:endParaRPr lang="cs-CZ" sz="1100" kern="1200" dirty="0">
                        <a:solidFill>
                          <a:schemeClr val="tx1"/>
                        </a:solidFill>
                        <a:effectLst/>
                        <a:latin typeface="Verdana" pitchFamily="34" charset="0"/>
                        <a:ea typeface="Verdana" pitchFamily="34" charset="0"/>
                        <a:cs typeface="Verdana" pitchFamily="34" charset="0"/>
                      </a:endParaRPr>
                    </a:p>
                  </a:txBody>
                  <a:tcPr marL="44450" marR="44450" marT="0" marB="0"/>
                </a:tc>
              </a:tr>
              <a:tr h="332987">
                <a:tc>
                  <a:txBody>
                    <a:bodyPr/>
                    <a:lstStyle/>
                    <a:p>
                      <a:pPr>
                        <a:lnSpc>
                          <a:spcPct val="115000"/>
                        </a:lnSpc>
                        <a:spcAft>
                          <a:spcPts val="1000"/>
                        </a:spcAft>
                      </a:pPr>
                      <a:r>
                        <a:rPr lang="cs-CZ" sz="1100" dirty="0">
                          <a:solidFill>
                            <a:schemeClr val="tx1"/>
                          </a:solidFill>
                          <a:effectLst/>
                          <a:latin typeface="Verdana" pitchFamily="34" charset="0"/>
                          <a:ea typeface="Verdana" pitchFamily="34" charset="0"/>
                          <a:cs typeface="Verdana" pitchFamily="34" charset="0"/>
                        </a:rPr>
                        <a:t>Ročník/y/</a:t>
                      </a:r>
                    </a:p>
                  </a:txBody>
                  <a:tcPr marL="44450" marR="44450" marT="0" marB="0"/>
                </a:tc>
                <a:tc>
                  <a:txBody>
                    <a:bodyPr/>
                    <a:lstStyle/>
                    <a:p>
                      <a:pPr>
                        <a:lnSpc>
                          <a:spcPct val="115000"/>
                        </a:lnSpc>
                        <a:spcAft>
                          <a:spcPts val="1000"/>
                        </a:spcAft>
                      </a:pPr>
                      <a:r>
                        <a:rPr lang="cs-CZ" sz="1100" dirty="0" smtClean="0">
                          <a:solidFill>
                            <a:schemeClr val="tx1"/>
                          </a:solidFill>
                          <a:effectLst/>
                          <a:latin typeface="Verdana" pitchFamily="34" charset="0"/>
                          <a:ea typeface="Verdana" pitchFamily="34" charset="0"/>
                          <a:cs typeface="Verdana" pitchFamily="34" charset="0"/>
                        </a:rPr>
                        <a:t>4.</a:t>
                      </a:r>
                      <a:endParaRPr lang="cs-CZ" sz="1100" dirty="0">
                        <a:solidFill>
                          <a:schemeClr val="tx1"/>
                        </a:solidFill>
                        <a:effectLst/>
                        <a:latin typeface="Verdana" pitchFamily="34" charset="0"/>
                        <a:ea typeface="Verdana" pitchFamily="34" charset="0"/>
                        <a:cs typeface="Verdana" pitchFamily="34" charset="0"/>
                      </a:endParaRPr>
                    </a:p>
                  </a:txBody>
                  <a:tcPr marL="44450" marR="44450" marT="0" marB="0"/>
                </a:tc>
              </a:tr>
              <a:tr h="742523">
                <a:tc>
                  <a:txBody>
                    <a:bodyPr/>
                    <a:lstStyle/>
                    <a:p>
                      <a:pPr>
                        <a:lnSpc>
                          <a:spcPct val="115000"/>
                        </a:lnSpc>
                        <a:spcAft>
                          <a:spcPts val="1000"/>
                        </a:spcAft>
                      </a:pPr>
                      <a:r>
                        <a:rPr lang="cs-CZ" sz="1100" dirty="0">
                          <a:solidFill>
                            <a:schemeClr val="tx1"/>
                          </a:solidFill>
                          <a:effectLst/>
                          <a:latin typeface="Verdana" pitchFamily="34" charset="0"/>
                          <a:ea typeface="Verdana" pitchFamily="34" charset="0"/>
                          <a:cs typeface="Verdana" pitchFamily="34" charset="0"/>
                        </a:rPr>
                        <a:t>Anotace</a:t>
                      </a:r>
                    </a:p>
                  </a:txBody>
                  <a:tcPr marL="44450" marR="44450" marT="0" marB="0"/>
                </a:tc>
                <a:tc>
                  <a:txBody>
                    <a:bodyPr/>
                    <a:lstStyle/>
                    <a:p>
                      <a:pPr marL="0" marR="0" indent="0" algn="l" defTabSz="914400" rtl="0" eaLnBrk="1" fontAlgn="auto" latinLnBrk="0" hangingPunct="1">
                        <a:lnSpc>
                          <a:spcPct val="115000"/>
                        </a:lnSpc>
                        <a:spcBef>
                          <a:spcPts val="0"/>
                        </a:spcBef>
                        <a:spcAft>
                          <a:spcPts val="1000"/>
                        </a:spcAft>
                        <a:buClrTx/>
                        <a:buSzTx/>
                        <a:buFontTx/>
                        <a:buNone/>
                        <a:tabLst/>
                        <a:defRPr/>
                      </a:pPr>
                      <a:r>
                        <a:rPr lang="cs-CZ" sz="1100" dirty="0" smtClean="0">
                          <a:solidFill>
                            <a:schemeClr val="tx1"/>
                          </a:solidFill>
                          <a:effectLst/>
                          <a:latin typeface="Verdana" pitchFamily="34" charset="0"/>
                          <a:ea typeface="Verdana" pitchFamily="34" charset="0"/>
                          <a:cs typeface="Verdana" pitchFamily="34" charset="0"/>
                        </a:rPr>
                        <a:t>Prezentace je</a:t>
                      </a:r>
                      <a:r>
                        <a:rPr lang="cs-CZ" sz="1100" baseline="0" dirty="0" smtClean="0">
                          <a:solidFill>
                            <a:schemeClr val="tx1"/>
                          </a:solidFill>
                          <a:effectLst/>
                          <a:latin typeface="Verdana" pitchFamily="34" charset="0"/>
                          <a:ea typeface="Verdana" pitchFamily="34" charset="0"/>
                          <a:cs typeface="Verdana" pitchFamily="34" charset="0"/>
                        </a:rPr>
                        <a:t> zaměřena na opakování vyjmenovaných slov. Žáci doplňují správnou variantu do textu, řeší hádanky, píší i/y do slov </a:t>
                      </a:r>
                      <a:r>
                        <a:rPr lang="cs-CZ" sz="1100" baseline="0" smtClean="0">
                          <a:solidFill>
                            <a:schemeClr val="tx1"/>
                          </a:solidFill>
                          <a:effectLst/>
                          <a:latin typeface="Verdana" pitchFamily="34" charset="0"/>
                          <a:ea typeface="Verdana" pitchFamily="34" charset="0"/>
                          <a:cs typeface="Verdana" pitchFamily="34" charset="0"/>
                        </a:rPr>
                        <a:t>v tabulce a </a:t>
                      </a:r>
                      <a:r>
                        <a:rPr lang="cs-CZ" sz="1100" baseline="0" dirty="0" smtClean="0">
                          <a:solidFill>
                            <a:schemeClr val="tx1"/>
                          </a:solidFill>
                          <a:effectLst/>
                          <a:latin typeface="Verdana" pitchFamily="34" charset="0"/>
                          <a:ea typeface="Verdana" pitchFamily="34" charset="0"/>
                          <a:cs typeface="Verdana" pitchFamily="34" charset="0"/>
                        </a:rPr>
                        <a:t>pracují s přesmyčkami.</a:t>
                      </a:r>
                      <a:endParaRPr lang="cs-CZ" sz="1100" dirty="0" smtClean="0">
                        <a:solidFill>
                          <a:schemeClr val="tx1"/>
                        </a:solidFill>
                        <a:effectLst/>
                        <a:latin typeface="Verdana" pitchFamily="34" charset="0"/>
                        <a:ea typeface="Verdana" pitchFamily="34" charset="0"/>
                        <a:cs typeface="Verdana" pitchFamily="34" charset="0"/>
                      </a:endParaRPr>
                    </a:p>
                    <a:p>
                      <a:pPr>
                        <a:lnSpc>
                          <a:spcPct val="115000"/>
                        </a:lnSpc>
                        <a:spcAft>
                          <a:spcPts val="1000"/>
                        </a:spcAft>
                      </a:pPr>
                      <a:endParaRPr lang="cs-CZ" sz="1100" dirty="0">
                        <a:solidFill>
                          <a:schemeClr val="tx1"/>
                        </a:solidFill>
                        <a:effectLst/>
                        <a:latin typeface="Verdana" pitchFamily="34" charset="0"/>
                        <a:ea typeface="Verdana" pitchFamily="34" charset="0"/>
                        <a:cs typeface="Verdana" pitchFamily="34" charset="0"/>
                      </a:endParaRPr>
                    </a:p>
                  </a:txBody>
                  <a:tcPr marL="44450" marR="44450" marT="0" marB="0"/>
                </a:tc>
              </a:tr>
              <a:tr h="371262">
                <a:tc>
                  <a:txBody>
                    <a:bodyPr/>
                    <a:lstStyle/>
                    <a:p>
                      <a:pPr>
                        <a:lnSpc>
                          <a:spcPct val="115000"/>
                        </a:lnSpc>
                        <a:spcAft>
                          <a:spcPts val="1000"/>
                        </a:spcAft>
                      </a:pPr>
                      <a:r>
                        <a:rPr lang="cs-CZ" sz="1100" dirty="0">
                          <a:solidFill>
                            <a:schemeClr val="tx1"/>
                          </a:solidFill>
                          <a:effectLst/>
                          <a:latin typeface="Verdana" pitchFamily="34" charset="0"/>
                          <a:ea typeface="Verdana" pitchFamily="34" charset="0"/>
                          <a:cs typeface="Verdana" pitchFamily="34" charset="0"/>
                        </a:rPr>
                        <a:t>Očekávaný výstup</a:t>
                      </a:r>
                    </a:p>
                  </a:txBody>
                  <a:tcPr marL="44450" marR="44450" marT="0" marB="0"/>
                </a:tc>
                <a:tc>
                  <a:txBody>
                    <a:bodyPr/>
                    <a:lstStyle/>
                    <a:p>
                      <a:pPr>
                        <a:lnSpc>
                          <a:spcPct val="115000"/>
                        </a:lnSpc>
                        <a:spcAft>
                          <a:spcPts val="1000"/>
                        </a:spcAft>
                      </a:pPr>
                      <a:r>
                        <a:rPr lang="cs-CZ" sz="1100" dirty="0" smtClean="0">
                          <a:solidFill>
                            <a:schemeClr val="tx1"/>
                          </a:solidFill>
                          <a:effectLst/>
                          <a:latin typeface="Verdana" pitchFamily="34" charset="0"/>
                          <a:ea typeface="Verdana" pitchFamily="34" charset="0"/>
                          <a:cs typeface="Verdana" pitchFamily="34" charset="0"/>
                        </a:rPr>
                        <a:t>Žák píše</a:t>
                      </a:r>
                      <a:r>
                        <a:rPr lang="cs-CZ" sz="1100" baseline="0" dirty="0" smtClean="0">
                          <a:solidFill>
                            <a:schemeClr val="tx1"/>
                          </a:solidFill>
                          <a:effectLst/>
                          <a:latin typeface="Verdana" pitchFamily="34" charset="0"/>
                          <a:ea typeface="Verdana" pitchFamily="34" charset="0"/>
                          <a:cs typeface="Verdana" pitchFamily="34" charset="0"/>
                        </a:rPr>
                        <a:t> správně i/y ve slovech po obojetných souhláskách.</a:t>
                      </a:r>
                      <a:endParaRPr lang="cs-CZ" sz="1100" dirty="0">
                        <a:solidFill>
                          <a:schemeClr val="tx1"/>
                        </a:solidFill>
                        <a:effectLst/>
                        <a:latin typeface="Verdana" pitchFamily="34" charset="0"/>
                        <a:ea typeface="Verdana" pitchFamily="34" charset="0"/>
                        <a:cs typeface="Verdana" pitchFamily="34" charset="0"/>
                      </a:endParaRPr>
                    </a:p>
                  </a:txBody>
                  <a:tcPr marL="44450" marR="44450" marT="0" marB="0"/>
                </a:tc>
              </a:tr>
              <a:tr h="332987">
                <a:tc>
                  <a:txBody>
                    <a:bodyPr/>
                    <a:lstStyle/>
                    <a:p>
                      <a:pPr>
                        <a:lnSpc>
                          <a:spcPct val="115000"/>
                        </a:lnSpc>
                        <a:spcAft>
                          <a:spcPts val="1000"/>
                        </a:spcAft>
                      </a:pPr>
                      <a:r>
                        <a:rPr lang="cs-CZ" sz="1100" dirty="0">
                          <a:solidFill>
                            <a:schemeClr val="tx1"/>
                          </a:solidFill>
                          <a:effectLst/>
                          <a:latin typeface="Verdana" pitchFamily="34" charset="0"/>
                          <a:ea typeface="Verdana" pitchFamily="34" charset="0"/>
                          <a:cs typeface="Verdana" pitchFamily="34" charset="0"/>
                        </a:rPr>
                        <a:t>Druh učebního materiálu</a:t>
                      </a:r>
                    </a:p>
                  </a:txBody>
                  <a:tcPr marL="44450" marR="44450" marT="0" marB="0"/>
                </a:tc>
                <a:tc>
                  <a:txBody>
                    <a:bodyPr/>
                    <a:lstStyle/>
                    <a:p>
                      <a:pPr>
                        <a:lnSpc>
                          <a:spcPct val="115000"/>
                        </a:lnSpc>
                        <a:spcAft>
                          <a:spcPts val="1000"/>
                        </a:spcAft>
                      </a:pPr>
                      <a:r>
                        <a:rPr lang="cs-CZ" sz="1100" dirty="0" smtClean="0">
                          <a:solidFill>
                            <a:schemeClr val="tx1"/>
                          </a:solidFill>
                          <a:effectLst/>
                          <a:latin typeface="Verdana" pitchFamily="34" charset="0"/>
                          <a:ea typeface="Verdana" pitchFamily="34" charset="0"/>
                          <a:cs typeface="Verdana" pitchFamily="34" charset="0"/>
                        </a:rPr>
                        <a:t>Prezentace</a:t>
                      </a:r>
                      <a:endParaRPr lang="cs-CZ" sz="1100" dirty="0">
                        <a:solidFill>
                          <a:schemeClr val="tx1"/>
                        </a:solidFill>
                        <a:effectLst/>
                        <a:latin typeface="Verdana" pitchFamily="34" charset="0"/>
                        <a:ea typeface="Verdana" pitchFamily="34" charset="0"/>
                        <a:cs typeface="Verdana" pitchFamily="34" charset="0"/>
                      </a:endParaRPr>
                    </a:p>
                  </a:txBody>
                  <a:tcPr marL="44450" marR="44450" marT="0" marB="0"/>
                </a:tc>
              </a:tr>
            </a:tbl>
          </a:graphicData>
        </a:graphic>
      </p:graphicFrame>
    </p:spTree>
    <p:extLst>
      <p:ext uri="{BB962C8B-B14F-4D97-AF65-F5344CB8AC3E}">
        <p14:creationId xmlns:p14="http://schemas.microsoft.com/office/powerpoint/2010/main" val="5384448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sz="4000" dirty="0" smtClean="0"/>
              <a:t>VYJMENOVANÁ SLOVA PRO ČTVRŤÁKY</a:t>
            </a:r>
            <a:endParaRPr lang="cs-CZ" sz="4000" dirty="0"/>
          </a:p>
        </p:txBody>
      </p:sp>
      <p:sp>
        <p:nvSpPr>
          <p:cNvPr id="3" name="Podnadpis 2"/>
          <p:cNvSpPr>
            <a:spLocks noGrp="1"/>
          </p:cNvSpPr>
          <p:nvPr>
            <p:ph type="subTitle" idx="1"/>
          </p:nvPr>
        </p:nvSpPr>
        <p:spPr/>
        <p:txBody>
          <a:bodyPr/>
          <a:lstStyle/>
          <a:p>
            <a:r>
              <a:rPr lang="cs-CZ" dirty="0" smtClean="0"/>
              <a:t>OPAKOVÁNÍ</a:t>
            </a:r>
            <a:endParaRPr lang="cs-CZ" dirty="0"/>
          </a:p>
        </p:txBody>
      </p:sp>
    </p:spTree>
    <p:extLst>
      <p:ext uri="{BB962C8B-B14F-4D97-AF65-F5344CB8AC3E}">
        <p14:creationId xmlns:p14="http://schemas.microsoft.com/office/powerpoint/2010/main" val="4124782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755576" y="476672"/>
            <a:ext cx="7704856" cy="6264696"/>
          </a:xfrm>
        </p:spPr>
        <p:txBody>
          <a:bodyPr>
            <a:noAutofit/>
          </a:bodyPr>
          <a:lstStyle/>
          <a:p>
            <a:pPr marL="0" indent="0">
              <a:buNone/>
            </a:pPr>
            <a:r>
              <a:rPr lang="cs-CZ" sz="1800" b="1" dirty="0">
                <a:solidFill>
                  <a:schemeClr val="accent1">
                    <a:lumMod val="60000"/>
                    <a:lumOff val="40000"/>
                  </a:schemeClr>
                </a:solidFill>
                <a:latin typeface="Arial" pitchFamily="34" charset="0"/>
                <a:cs typeface="Arial" pitchFamily="34" charset="0"/>
              </a:rPr>
              <a:t>být, bydlit, obyvatel, byt, příbytek, nábytek, dobytek, obyčej, bystrý, bylina, kobyla, býk , </a:t>
            </a:r>
            <a:r>
              <a:rPr lang="cs-CZ" sz="1800" b="1" dirty="0" smtClean="0">
                <a:solidFill>
                  <a:schemeClr val="accent1">
                    <a:lumMod val="60000"/>
                    <a:lumOff val="40000"/>
                  </a:schemeClr>
                </a:solidFill>
                <a:latin typeface="Arial" pitchFamily="34" charset="0"/>
                <a:cs typeface="Arial" pitchFamily="34" charset="0"/>
              </a:rPr>
              <a:t>Přibyslav</a:t>
            </a:r>
          </a:p>
          <a:p>
            <a:pPr marL="0" indent="0">
              <a:buNone/>
            </a:pPr>
            <a:r>
              <a:rPr lang="cs-CZ" sz="1800" b="1" dirty="0" smtClean="0">
                <a:solidFill>
                  <a:schemeClr val="tx1"/>
                </a:solidFill>
                <a:latin typeface="Arial" pitchFamily="34" charset="0"/>
                <a:cs typeface="Arial" pitchFamily="34" charset="0"/>
              </a:rPr>
              <a:t>slyšet</a:t>
            </a:r>
            <a:r>
              <a:rPr lang="cs-CZ" sz="1800" b="1" dirty="0">
                <a:solidFill>
                  <a:schemeClr val="tx1"/>
                </a:solidFill>
                <a:latin typeface="Arial" pitchFamily="34" charset="0"/>
                <a:cs typeface="Arial" pitchFamily="34" charset="0"/>
              </a:rPr>
              <a:t>, mlýn, blýskat se, polykat, plynout,  plýtvat, vzlykat, </a:t>
            </a:r>
            <a:r>
              <a:rPr lang="cs-CZ" sz="1800" b="1" dirty="0" smtClean="0">
                <a:solidFill>
                  <a:schemeClr val="tx1"/>
                </a:solidFill>
                <a:latin typeface="Arial" pitchFamily="34" charset="0"/>
                <a:cs typeface="Arial" pitchFamily="34" charset="0"/>
              </a:rPr>
              <a:t>   lysý</a:t>
            </a:r>
            <a:r>
              <a:rPr lang="cs-CZ" sz="1800" b="1" dirty="0">
                <a:solidFill>
                  <a:schemeClr val="tx1"/>
                </a:solidFill>
                <a:latin typeface="Arial" pitchFamily="34" charset="0"/>
                <a:cs typeface="Arial" pitchFamily="34" charset="0"/>
              </a:rPr>
              <a:t>, lýtko, lýko, lyže, pelyněk, </a:t>
            </a:r>
            <a:r>
              <a:rPr lang="cs-CZ" sz="1800" b="1" dirty="0" smtClean="0">
                <a:solidFill>
                  <a:schemeClr val="tx1"/>
                </a:solidFill>
                <a:latin typeface="Arial" pitchFamily="34" charset="0"/>
                <a:cs typeface="Arial" pitchFamily="34" charset="0"/>
              </a:rPr>
              <a:t>plyš</a:t>
            </a:r>
            <a:endParaRPr lang="cs-CZ" sz="1800" b="1" dirty="0">
              <a:solidFill>
                <a:schemeClr val="tx1"/>
              </a:solidFill>
              <a:latin typeface="Arial" pitchFamily="34" charset="0"/>
              <a:cs typeface="Arial" pitchFamily="34" charset="0"/>
            </a:endParaRPr>
          </a:p>
          <a:p>
            <a:pPr marL="0" indent="0">
              <a:buNone/>
            </a:pPr>
            <a:r>
              <a:rPr lang="cs-CZ" sz="1800" b="1" dirty="0" smtClean="0">
                <a:solidFill>
                  <a:srgbClr val="0070C0"/>
                </a:solidFill>
                <a:latin typeface="Arial" pitchFamily="34" charset="0"/>
                <a:cs typeface="Arial" pitchFamily="34" charset="0"/>
              </a:rPr>
              <a:t>my</a:t>
            </a:r>
            <a:r>
              <a:rPr lang="cs-CZ" sz="1800" b="1" dirty="0">
                <a:solidFill>
                  <a:srgbClr val="0070C0"/>
                </a:solidFill>
                <a:latin typeface="Arial" pitchFamily="34" charset="0"/>
                <a:cs typeface="Arial" pitchFamily="34" charset="0"/>
              </a:rPr>
              <a:t>, mýt, myslit, mýlit se, hmyz, myš, hlemýžď, mýtit, zamykat, smýkat, dmýchat, chmýří, nachomýtnout se, </a:t>
            </a:r>
            <a:r>
              <a:rPr lang="cs-CZ" sz="1800" b="1" dirty="0" smtClean="0">
                <a:solidFill>
                  <a:srgbClr val="0070C0"/>
                </a:solidFill>
                <a:latin typeface="Arial" pitchFamily="34" charset="0"/>
                <a:cs typeface="Arial" pitchFamily="34" charset="0"/>
              </a:rPr>
              <a:t>Litomyšl</a:t>
            </a:r>
            <a:endParaRPr lang="cs-CZ" sz="1800" b="1" dirty="0">
              <a:solidFill>
                <a:srgbClr val="0070C0"/>
              </a:solidFill>
              <a:latin typeface="Arial" pitchFamily="34" charset="0"/>
              <a:cs typeface="Arial" pitchFamily="34" charset="0"/>
            </a:endParaRPr>
          </a:p>
          <a:p>
            <a:pPr marL="0" indent="0">
              <a:buNone/>
            </a:pPr>
            <a:r>
              <a:rPr lang="cs-CZ" sz="1800" b="1" dirty="0">
                <a:solidFill>
                  <a:schemeClr val="accent1"/>
                </a:solidFill>
                <a:latin typeface="Arial" pitchFamily="34" charset="0"/>
                <a:cs typeface="Arial" pitchFamily="34" charset="0"/>
              </a:rPr>
              <a:t>pýcha, pytel, pysk, netopýr, slepýš, pyl, kopyto, klopýtat, třpytit se, zpytovat, pykat, pýr, pýřit se, čepýřit se </a:t>
            </a:r>
          </a:p>
          <a:p>
            <a:pPr marL="0" indent="0">
              <a:buNone/>
            </a:pPr>
            <a:r>
              <a:rPr lang="cs-CZ" sz="1800" b="1" dirty="0">
                <a:solidFill>
                  <a:srgbClr val="00B050"/>
                </a:solidFill>
                <a:latin typeface="Arial" pitchFamily="34" charset="0"/>
                <a:cs typeface="Arial" pitchFamily="34" charset="0"/>
              </a:rPr>
              <a:t>syn, sytý, sýr, syrový, sychravý, usychat, sýkora, sýček, sysel, </a:t>
            </a:r>
            <a:endParaRPr lang="cs-CZ" sz="1800" b="1" dirty="0" smtClean="0">
              <a:solidFill>
                <a:srgbClr val="00B050"/>
              </a:solidFill>
              <a:latin typeface="Arial" pitchFamily="34" charset="0"/>
              <a:cs typeface="Arial" pitchFamily="34" charset="0"/>
            </a:endParaRPr>
          </a:p>
          <a:p>
            <a:pPr marL="0" indent="0">
              <a:buNone/>
            </a:pPr>
            <a:r>
              <a:rPr lang="cs-CZ" sz="1800" b="1" dirty="0" smtClean="0">
                <a:solidFill>
                  <a:srgbClr val="00B050"/>
                </a:solidFill>
                <a:latin typeface="Arial" pitchFamily="34" charset="0"/>
                <a:cs typeface="Arial" pitchFamily="34" charset="0"/>
              </a:rPr>
              <a:t>syčet</a:t>
            </a:r>
            <a:r>
              <a:rPr lang="cs-CZ" sz="1800" b="1" dirty="0">
                <a:solidFill>
                  <a:srgbClr val="00B050"/>
                </a:solidFill>
                <a:latin typeface="Arial" pitchFamily="34" charset="0"/>
                <a:cs typeface="Arial" pitchFamily="34" charset="0"/>
              </a:rPr>
              <a:t>, </a:t>
            </a:r>
            <a:r>
              <a:rPr lang="cs-CZ" sz="1800" b="1" dirty="0" smtClean="0">
                <a:solidFill>
                  <a:srgbClr val="00B050"/>
                </a:solidFill>
                <a:latin typeface="Arial" pitchFamily="34" charset="0"/>
                <a:cs typeface="Arial" pitchFamily="34" charset="0"/>
              </a:rPr>
              <a:t>sypat</a:t>
            </a:r>
          </a:p>
          <a:p>
            <a:pPr marL="0" indent="0">
              <a:buNone/>
            </a:pPr>
            <a:r>
              <a:rPr lang="cs-CZ" sz="1800" b="1" dirty="0" smtClean="0">
                <a:latin typeface="Arial" pitchFamily="34" charset="0"/>
                <a:cs typeface="Arial" pitchFamily="34" charset="0"/>
              </a:rPr>
              <a:t>vy</a:t>
            </a:r>
            <a:r>
              <a:rPr lang="cs-CZ" sz="1800" b="1" dirty="0">
                <a:latin typeface="Arial" pitchFamily="34" charset="0"/>
                <a:cs typeface="Arial" pitchFamily="34" charset="0"/>
              </a:rPr>
              <a:t>, vysoký, vydra, výr, zvykat, žvýkat, výt, výskat, povyk,  vyžle a slova s předponou vy-,  </a:t>
            </a:r>
            <a:r>
              <a:rPr lang="cs-CZ" sz="1800" b="1" dirty="0" err="1" smtClean="0">
                <a:latin typeface="Arial" pitchFamily="34" charset="0"/>
                <a:cs typeface="Arial" pitchFamily="34" charset="0"/>
              </a:rPr>
              <a:t>vý</a:t>
            </a:r>
            <a:r>
              <a:rPr lang="cs-CZ" sz="1800" b="1" dirty="0" smtClean="0">
                <a:latin typeface="Arial" pitchFamily="34" charset="0"/>
                <a:cs typeface="Arial" pitchFamily="34" charset="0"/>
              </a:rPr>
              <a:t>-</a:t>
            </a:r>
            <a:endParaRPr lang="cs-CZ" sz="1800" b="1" dirty="0">
              <a:latin typeface="Arial" pitchFamily="34" charset="0"/>
              <a:cs typeface="Arial" pitchFamily="34" charset="0"/>
            </a:endParaRPr>
          </a:p>
          <a:p>
            <a:pPr marL="45720" indent="0" fontAlgn="base">
              <a:buNone/>
            </a:pPr>
            <a:r>
              <a:rPr lang="cs-CZ" sz="1800" b="1" dirty="0">
                <a:solidFill>
                  <a:srgbClr val="FFC000"/>
                </a:solidFill>
                <a:latin typeface="Arial" pitchFamily="34" charset="0"/>
                <a:cs typeface="Arial" pitchFamily="34" charset="0"/>
              </a:rPr>
              <a:t>brzy, jazyk, nazývat, Ruzyně</a:t>
            </a:r>
          </a:p>
          <a:p>
            <a:endParaRPr lang="cs-CZ" sz="1800" dirty="0"/>
          </a:p>
        </p:txBody>
      </p:sp>
    </p:spTree>
    <p:extLst>
      <p:ext uri="{BB962C8B-B14F-4D97-AF65-F5344CB8AC3E}">
        <p14:creationId xmlns:p14="http://schemas.microsoft.com/office/powerpoint/2010/main" val="39984552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a:xfrm>
            <a:off x="683568" y="754419"/>
            <a:ext cx="7848872" cy="1224136"/>
          </a:xfrm>
        </p:spPr>
        <p:txBody>
          <a:bodyPr>
            <a:normAutofit/>
          </a:bodyPr>
          <a:lstStyle/>
          <a:p>
            <a:pPr marL="0" indent="0">
              <a:buNone/>
            </a:pPr>
            <a:r>
              <a:rPr lang="cs-CZ" sz="3200" b="1" u="sng" dirty="0" smtClean="0">
                <a:solidFill>
                  <a:srgbClr val="0070C0"/>
                </a:solidFill>
                <a:effectLst>
                  <a:outerShdw blurRad="38100" dist="38100" dir="2700000" algn="tl">
                    <a:srgbClr val="000000">
                      <a:alpha val="43137"/>
                    </a:srgbClr>
                  </a:outerShdw>
                </a:effectLst>
                <a:latin typeface="Arial" pitchFamily="34" charset="0"/>
                <a:cs typeface="Arial" pitchFamily="34" charset="0"/>
              </a:rPr>
              <a:t>VYBER SPRÁVNOU VARIANTU</a:t>
            </a:r>
            <a:endParaRPr lang="cs-CZ" sz="3200" b="1" u="sng" dirty="0">
              <a:solidFill>
                <a:srgbClr val="0070C0"/>
              </a:solidFill>
              <a:effectLst>
                <a:outerShdw blurRad="38100" dist="38100" dir="2700000" algn="tl">
                  <a:srgbClr val="000000">
                    <a:alpha val="43137"/>
                  </a:srgbClr>
                </a:outerShdw>
              </a:effectLst>
              <a:latin typeface="Arial" pitchFamily="34" charset="0"/>
              <a:cs typeface="Arial" pitchFamily="34" charset="0"/>
            </a:endParaRPr>
          </a:p>
        </p:txBody>
      </p:sp>
      <p:sp>
        <p:nvSpPr>
          <p:cNvPr id="6" name="Nadpis 5"/>
          <p:cNvSpPr>
            <a:spLocks noGrp="1"/>
          </p:cNvSpPr>
          <p:nvPr>
            <p:ph type="title"/>
          </p:nvPr>
        </p:nvSpPr>
        <p:spPr>
          <a:xfrm>
            <a:off x="539552" y="2204864"/>
            <a:ext cx="6788224" cy="2736304"/>
          </a:xfrm>
        </p:spPr>
        <p:txBody>
          <a:bodyPr>
            <a:noAutofit/>
          </a:bodyPr>
          <a:lstStyle/>
          <a:p>
            <a:r>
              <a:rPr lang="cs-CZ" sz="2000" dirty="0" smtClean="0">
                <a:solidFill>
                  <a:schemeClr val="tx1"/>
                </a:solidFill>
                <a:latin typeface="Arial" pitchFamily="34" charset="0"/>
                <a:cs typeface="Arial" pitchFamily="34" charset="0"/>
              </a:rPr>
              <a:t>Tatínek (přibil/přibyl) hřebík. Na kraji města stojí nová (vila/vyla).Pojedeme do (blízké/</a:t>
            </a:r>
            <a:r>
              <a:rPr lang="cs-CZ" sz="2000" dirty="0" err="1" smtClean="0">
                <a:solidFill>
                  <a:schemeClr val="tx1"/>
                </a:solidFill>
                <a:latin typeface="Arial" pitchFamily="34" charset="0"/>
                <a:cs typeface="Arial" pitchFamily="34" charset="0"/>
              </a:rPr>
              <a:t>blýské</a:t>
            </a:r>
            <a:r>
              <a:rPr lang="cs-CZ" sz="2000" dirty="0" smtClean="0">
                <a:solidFill>
                  <a:schemeClr val="tx1"/>
                </a:solidFill>
                <a:latin typeface="Arial" pitchFamily="34" charset="0"/>
                <a:cs typeface="Arial" pitchFamily="34" charset="0"/>
              </a:rPr>
              <a:t>) vesnice. Maminka (byla/bila) nakoupit. Včely sbírají (pyl/pil).(Nabité/nabyté) zbraně se nedotýkej! Našla jsem (</a:t>
            </a:r>
            <a:r>
              <a:rPr lang="cs-CZ" sz="2000" dirty="0" err="1" smtClean="0">
                <a:solidFill>
                  <a:schemeClr val="tx1"/>
                </a:solidFill>
                <a:latin typeface="Arial" pitchFamily="34" charset="0"/>
                <a:cs typeface="Arial" pitchFamily="34" charset="0"/>
              </a:rPr>
              <a:t>blískavý</a:t>
            </a:r>
            <a:r>
              <a:rPr lang="cs-CZ" sz="2000" dirty="0" smtClean="0">
                <a:solidFill>
                  <a:schemeClr val="tx1"/>
                </a:solidFill>
                <a:latin typeface="Arial" pitchFamily="34" charset="0"/>
                <a:cs typeface="Arial" pitchFamily="34" charset="0"/>
              </a:rPr>
              <a:t>/blýskavý) prstýnek. Široká řeka líně (plyne/</a:t>
            </a:r>
            <a:r>
              <a:rPr lang="cs-CZ" sz="2000" dirty="0" err="1" smtClean="0">
                <a:solidFill>
                  <a:schemeClr val="tx1"/>
                </a:solidFill>
                <a:latin typeface="Arial" pitchFamily="34" charset="0"/>
                <a:cs typeface="Arial" pitchFamily="34" charset="0"/>
              </a:rPr>
              <a:t>pline</a:t>
            </a:r>
            <a:r>
              <a:rPr lang="cs-CZ" sz="2000" dirty="0" smtClean="0">
                <a:solidFill>
                  <a:schemeClr val="tx1"/>
                </a:solidFill>
                <a:latin typeface="Arial" pitchFamily="34" charset="0"/>
                <a:cs typeface="Arial" pitchFamily="34" charset="0"/>
              </a:rPr>
              <a:t>).( </a:t>
            </a:r>
            <a:r>
              <a:rPr lang="cs-CZ" sz="2000" dirty="0" err="1" smtClean="0">
                <a:solidFill>
                  <a:schemeClr val="tx1"/>
                </a:solidFill>
                <a:latin typeface="Arial" pitchFamily="34" charset="0"/>
                <a:cs typeface="Arial" pitchFamily="34" charset="0"/>
              </a:rPr>
              <a:t>Nasipej</a:t>
            </a:r>
            <a:r>
              <a:rPr lang="cs-CZ" sz="2000" dirty="0" smtClean="0">
                <a:solidFill>
                  <a:schemeClr val="tx1"/>
                </a:solidFill>
                <a:latin typeface="Arial" pitchFamily="34" charset="0"/>
                <a:cs typeface="Arial" pitchFamily="34" charset="0"/>
              </a:rPr>
              <a:t>/nasypej) slepicím zrní! Zahradník (vysel/visel) semena. Babička nechala přes noc (viset/vyset) prádlo. Vlk (vil/vyl) na měsíc. Těším se, že už bude (</a:t>
            </a:r>
            <a:r>
              <a:rPr lang="cs-CZ" sz="2000" dirty="0" err="1" smtClean="0">
                <a:solidFill>
                  <a:schemeClr val="tx1"/>
                </a:solidFill>
                <a:latin typeface="Arial" pitchFamily="34" charset="0"/>
                <a:cs typeface="Arial" pitchFamily="34" charset="0"/>
              </a:rPr>
              <a:t>brzyčko</a:t>
            </a:r>
            <a:r>
              <a:rPr lang="cs-CZ" sz="2000" dirty="0" smtClean="0">
                <a:solidFill>
                  <a:schemeClr val="tx1"/>
                </a:solidFill>
                <a:latin typeface="Arial" pitchFamily="34" charset="0"/>
                <a:cs typeface="Arial" pitchFamily="34" charset="0"/>
              </a:rPr>
              <a:t>/brzičko) jaro.</a:t>
            </a:r>
            <a:endParaRPr lang="cs-CZ" sz="2000" dirty="0">
              <a:solidFill>
                <a:schemeClr val="tx1"/>
              </a:solidFill>
              <a:latin typeface="Arial" pitchFamily="34" charset="0"/>
              <a:cs typeface="Arial" pitchFamily="34" charset="0"/>
            </a:endParaRPr>
          </a:p>
        </p:txBody>
      </p:sp>
      <p:pic>
        <p:nvPicPr>
          <p:cNvPr id="1026" name="Picture 2" descr="C:\Users\jnovakova\AppData\Local\Microsoft\Windows\Temporary Internet Files\Content.IE5\LGB14QCY\MC900351767[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48264" y="4509120"/>
            <a:ext cx="1818238" cy="1686962"/>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jnovakova\AppData\Local\Microsoft\Windows\Temporary Internet Files\Content.IE5\9NXAHEK2\MM900178231[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348810" y="1268760"/>
            <a:ext cx="1386190" cy="1386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69629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764704"/>
            <a:ext cx="4962128" cy="1224136"/>
          </a:xfrm>
        </p:spPr>
        <p:txBody>
          <a:bodyPr>
            <a:normAutofit/>
          </a:bodyPr>
          <a:lstStyle/>
          <a:p>
            <a:r>
              <a:rPr lang="cs-CZ" sz="3200" b="1" dirty="0" smtClean="0">
                <a:solidFill>
                  <a:schemeClr val="accent1">
                    <a:lumMod val="60000"/>
                    <a:lumOff val="40000"/>
                  </a:schemeClr>
                </a:solidFill>
                <a:effectLst>
                  <a:outerShdw blurRad="38100" dist="38100" dir="2700000" algn="tl">
                    <a:srgbClr val="000000">
                      <a:alpha val="43137"/>
                    </a:srgbClr>
                  </a:outerShdw>
                </a:effectLst>
                <a:latin typeface="Algerian" pitchFamily="82" charset="0"/>
                <a:cs typeface="Arial" pitchFamily="34" charset="0"/>
              </a:rPr>
              <a:t>KONTROLA</a:t>
            </a:r>
            <a:endParaRPr lang="cs-CZ" sz="3200" b="1" dirty="0">
              <a:solidFill>
                <a:schemeClr val="accent1">
                  <a:lumMod val="60000"/>
                  <a:lumOff val="40000"/>
                </a:schemeClr>
              </a:solidFill>
              <a:effectLst>
                <a:outerShdw blurRad="38100" dist="38100" dir="2700000" algn="tl">
                  <a:srgbClr val="000000">
                    <a:alpha val="43137"/>
                  </a:srgbClr>
                </a:outerShdw>
              </a:effectLst>
              <a:latin typeface="Algerian" pitchFamily="82" charset="0"/>
              <a:cs typeface="Arial" pitchFamily="34" charset="0"/>
            </a:endParaRPr>
          </a:p>
        </p:txBody>
      </p:sp>
      <p:sp>
        <p:nvSpPr>
          <p:cNvPr id="4" name="Nadpis 5"/>
          <p:cNvSpPr>
            <a:spLocks noGrp="1"/>
          </p:cNvSpPr>
          <p:nvPr>
            <p:ph idx="1"/>
          </p:nvPr>
        </p:nvSpPr>
        <p:spPr>
          <a:xfrm>
            <a:off x="683568" y="1988840"/>
            <a:ext cx="7622232" cy="2511152"/>
          </a:xfrm>
        </p:spPr>
        <p:txBody>
          <a:bodyPr>
            <a:normAutofit fontScale="97500"/>
          </a:bodyPr>
          <a:lstStyle/>
          <a:p>
            <a:r>
              <a:rPr lang="cs-CZ" sz="1800" dirty="0" smtClean="0">
                <a:solidFill>
                  <a:schemeClr val="tx1"/>
                </a:solidFill>
                <a:latin typeface="Arial" pitchFamily="34" charset="0"/>
                <a:cs typeface="Arial" pitchFamily="34" charset="0"/>
              </a:rPr>
              <a:t>Tatínek </a:t>
            </a:r>
            <a:r>
              <a:rPr lang="cs-CZ" sz="1800" dirty="0" smtClean="0">
                <a:solidFill>
                  <a:srgbClr val="FF0000"/>
                </a:solidFill>
                <a:latin typeface="Arial" pitchFamily="34" charset="0"/>
                <a:cs typeface="Arial" pitchFamily="34" charset="0"/>
              </a:rPr>
              <a:t>přibil </a:t>
            </a:r>
            <a:r>
              <a:rPr lang="cs-CZ" sz="1800" dirty="0" smtClean="0">
                <a:solidFill>
                  <a:schemeClr val="tx1"/>
                </a:solidFill>
                <a:latin typeface="Arial" pitchFamily="34" charset="0"/>
                <a:cs typeface="Arial" pitchFamily="34" charset="0"/>
              </a:rPr>
              <a:t>hřebík. Na kraji města stojí nová </a:t>
            </a:r>
            <a:r>
              <a:rPr lang="cs-CZ" sz="1800" dirty="0" smtClean="0">
                <a:solidFill>
                  <a:srgbClr val="FF0000"/>
                </a:solidFill>
                <a:latin typeface="Arial" pitchFamily="34" charset="0"/>
                <a:cs typeface="Arial" pitchFamily="34" charset="0"/>
              </a:rPr>
              <a:t>vila</a:t>
            </a:r>
            <a:r>
              <a:rPr lang="cs-CZ" sz="1800" dirty="0" smtClean="0">
                <a:solidFill>
                  <a:schemeClr val="tx1"/>
                </a:solidFill>
                <a:latin typeface="Arial" pitchFamily="34" charset="0"/>
                <a:cs typeface="Arial" pitchFamily="34" charset="0"/>
              </a:rPr>
              <a:t>. Pojedeme do </a:t>
            </a:r>
            <a:r>
              <a:rPr lang="cs-CZ" sz="1800" dirty="0" smtClean="0">
                <a:solidFill>
                  <a:srgbClr val="FF0000"/>
                </a:solidFill>
                <a:latin typeface="Arial" pitchFamily="34" charset="0"/>
                <a:cs typeface="Arial" pitchFamily="34" charset="0"/>
              </a:rPr>
              <a:t>blízké</a:t>
            </a:r>
            <a:r>
              <a:rPr lang="cs-CZ" sz="1800" dirty="0" smtClean="0">
                <a:solidFill>
                  <a:schemeClr val="tx1"/>
                </a:solidFill>
                <a:latin typeface="Arial" pitchFamily="34" charset="0"/>
                <a:cs typeface="Arial" pitchFamily="34" charset="0"/>
              </a:rPr>
              <a:t> vesnice. Maminka </a:t>
            </a:r>
            <a:r>
              <a:rPr lang="cs-CZ" sz="1800" dirty="0" smtClean="0">
                <a:solidFill>
                  <a:srgbClr val="FF0000"/>
                </a:solidFill>
                <a:latin typeface="Arial" pitchFamily="34" charset="0"/>
                <a:cs typeface="Arial" pitchFamily="34" charset="0"/>
              </a:rPr>
              <a:t>byla</a:t>
            </a:r>
            <a:r>
              <a:rPr lang="cs-CZ" sz="1800" dirty="0" smtClean="0">
                <a:solidFill>
                  <a:schemeClr val="tx1"/>
                </a:solidFill>
                <a:latin typeface="Arial" pitchFamily="34" charset="0"/>
                <a:cs typeface="Arial" pitchFamily="34" charset="0"/>
              </a:rPr>
              <a:t> nakoupit. Včely sbírají </a:t>
            </a:r>
            <a:r>
              <a:rPr lang="cs-CZ" sz="1800" dirty="0" smtClean="0">
                <a:solidFill>
                  <a:srgbClr val="FF0000"/>
                </a:solidFill>
                <a:latin typeface="Arial" pitchFamily="34" charset="0"/>
                <a:cs typeface="Arial" pitchFamily="34" charset="0"/>
              </a:rPr>
              <a:t>pyl</a:t>
            </a:r>
            <a:r>
              <a:rPr lang="cs-CZ" sz="1800" dirty="0" smtClean="0">
                <a:solidFill>
                  <a:schemeClr val="tx1"/>
                </a:solidFill>
                <a:latin typeface="Arial" pitchFamily="34" charset="0"/>
                <a:cs typeface="Arial" pitchFamily="34" charset="0"/>
              </a:rPr>
              <a:t>. </a:t>
            </a:r>
            <a:r>
              <a:rPr lang="cs-CZ" sz="1800" dirty="0" smtClean="0">
                <a:solidFill>
                  <a:srgbClr val="FF0000"/>
                </a:solidFill>
                <a:latin typeface="Arial" pitchFamily="34" charset="0"/>
                <a:cs typeface="Arial" pitchFamily="34" charset="0"/>
              </a:rPr>
              <a:t>Nabité</a:t>
            </a:r>
            <a:r>
              <a:rPr lang="cs-CZ" sz="1800" dirty="0" smtClean="0">
                <a:solidFill>
                  <a:schemeClr val="tx1"/>
                </a:solidFill>
                <a:latin typeface="Arial" pitchFamily="34" charset="0"/>
                <a:cs typeface="Arial" pitchFamily="34" charset="0"/>
              </a:rPr>
              <a:t> zbraně se nedotýkej! Našla jsem</a:t>
            </a:r>
            <a:r>
              <a:rPr lang="cs-CZ" sz="1800" dirty="0" smtClean="0">
                <a:solidFill>
                  <a:srgbClr val="FF0000"/>
                </a:solidFill>
                <a:latin typeface="Arial" pitchFamily="34" charset="0"/>
                <a:cs typeface="Arial" pitchFamily="34" charset="0"/>
              </a:rPr>
              <a:t> blýskavý </a:t>
            </a:r>
            <a:r>
              <a:rPr lang="cs-CZ" sz="1800" dirty="0" smtClean="0">
                <a:solidFill>
                  <a:schemeClr val="tx1"/>
                </a:solidFill>
                <a:latin typeface="Arial" pitchFamily="34" charset="0"/>
                <a:cs typeface="Arial" pitchFamily="34" charset="0"/>
              </a:rPr>
              <a:t>prstýnek. Široká řeka líně</a:t>
            </a:r>
            <a:r>
              <a:rPr lang="cs-CZ" sz="1800" dirty="0" smtClean="0">
                <a:solidFill>
                  <a:srgbClr val="FF0000"/>
                </a:solidFill>
                <a:latin typeface="Arial" pitchFamily="34" charset="0"/>
                <a:cs typeface="Arial" pitchFamily="34" charset="0"/>
              </a:rPr>
              <a:t> plyne</a:t>
            </a:r>
            <a:r>
              <a:rPr lang="cs-CZ" sz="1800" dirty="0" smtClean="0">
                <a:solidFill>
                  <a:schemeClr val="tx1"/>
                </a:solidFill>
                <a:latin typeface="Arial" pitchFamily="34" charset="0"/>
                <a:cs typeface="Arial" pitchFamily="34" charset="0"/>
              </a:rPr>
              <a:t>. </a:t>
            </a:r>
            <a:r>
              <a:rPr lang="cs-CZ" sz="1800" dirty="0" smtClean="0">
                <a:solidFill>
                  <a:srgbClr val="FF0000"/>
                </a:solidFill>
                <a:latin typeface="Arial" pitchFamily="34" charset="0"/>
                <a:cs typeface="Arial" pitchFamily="34" charset="0"/>
              </a:rPr>
              <a:t>Nasype</a:t>
            </a:r>
            <a:r>
              <a:rPr lang="cs-CZ" sz="1800" dirty="0" smtClean="0">
                <a:solidFill>
                  <a:schemeClr val="tx1"/>
                </a:solidFill>
                <a:latin typeface="Arial" pitchFamily="34" charset="0"/>
                <a:cs typeface="Arial" pitchFamily="34" charset="0"/>
              </a:rPr>
              <a:t>j slepicím zrní! Zahradník </a:t>
            </a:r>
            <a:r>
              <a:rPr lang="cs-CZ" sz="1800" dirty="0" smtClean="0">
                <a:solidFill>
                  <a:srgbClr val="FF0000"/>
                </a:solidFill>
                <a:latin typeface="Arial" pitchFamily="34" charset="0"/>
                <a:cs typeface="Arial" pitchFamily="34" charset="0"/>
              </a:rPr>
              <a:t>vysel</a:t>
            </a:r>
            <a:r>
              <a:rPr lang="cs-CZ" sz="1800" dirty="0" smtClean="0">
                <a:solidFill>
                  <a:schemeClr val="tx1"/>
                </a:solidFill>
                <a:latin typeface="Arial" pitchFamily="34" charset="0"/>
                <a:cs typeface="Arial" pitchFamily="34" charset="0"/>
              </a:rPr>
              <a:t> semena. Babička nechala přes noc </a:t>
            </a:r>
            <a:r>
              <a:rPr lang="cs-CZ" sz="1800" dirty="0" smtClean="0">
                <a:solidFill>
                  <a:srgbClr val="FF0000"/>
                </a:solidFill>
                <a:latin typeface="Arial" pitchFamily="34" charset="0"/>
                <a:cs typeface="Arial" pitchFamily="34" charset="0"/>
              </a:rPr>
              <a:t>viset</a:t>
            </a:r>
            <a:r>
              <a:rPr lang="cs-CZ" sz="1800" dirty="0" smtClean="0">
                <a:solidFill>
                  <a:schemeClr val="tx1"/>
                </a:solidFill>
                <a:latin typeface="Arial" pitchFamily="34" charset="0"/>
                <a:cs typeface="Arial" pitchFamily="34" charset="0"/>
              </a:rPr>
              <a:t> prádlo. Vlk </a:t>
            </a:r>
            <a:r>
              <a:rPr lang="cs-CZ" sz="1800" dirty="0" smtClean="0">
                <a:solidFill>
                  <a:srgbClr val="FF0000"/>
                </a:solidFill>
                <a:latin typeface="Arial" pitchFamily="34" charset="0"/>
                <a:cs typeface="Arial" pitchFamily="34" charset="0"/>
              </a:rPr>
              <a:t>vyl</a:t>
            </a:r>
            <a:r>
              <a:rPr lang="cs-CZ" sz="1800" dirty="0" smtClean="0">
                <a:solidFill>
                  <a:schemeClr val="tx1"/>
                </a:solidFill>
                <a:latin typeface="Arial" pitchFamily="34" charset="0"/>
                <a:cs typeface="Arial" pitchFamily="34" charset="0"/>
              </a:rPr>
              <a:t> na měsíc. Těším se, že už bude </a:t>
            </a:r>
            <a:r>
              <a:rPr lang="cs-CZ" sz="1800" dirty="0" smtClean="0">
                <a:solidFill>
                  <a:srgbClr val="FF0000"/>
                </a:solidFill>
                <a:latin typeface="Arial" pitchFamily="34" charset="0"/>
                <a:cs typeface="Arial" pitchFamily="34" charset="0"/>
              </a:rPr>
              <a:t>brzičko</a:t>
            </a:r>
            <a:r>
              <a:rPr lang="cs-CZ" sz="1800" dirty="0" smtClean="0">
                <a:solidFill>
                  <a:schemeClr val="tx1"/>
                </a:solidFill>
                <a:latin typeface="Arial" pitchFamily="34" charset="0"/>
                <a:cs typeface="Arial" pitchFamily="34" charset="0"/>
              </a:rPr>
              <a:t> jaro.</a:t>
            </a:r>
            <a:endParaRPr lang="cs-CZ" sz="1800" dirty="0">
              <a:solidFill>
                <a:schemeClr val="tx1"/>
              </a:solidFill>
              <a:latin typeface="Arial" pitchFamily="34" charset="0"/>
              <a:cs typeface="Arial" pitchFamily="34" charset="0"/>
            </a:endParaRPr>
          </a:p>
        </p:txBody>
      </p:sp>
      <p:pic>
        <p:nvPicPr>
          <p:cNvPr id="3074" name="Picture 2" descr="C:\Users\jnovakova\AppData\Local\Microsoft\Windows\Temporary Internet Files\Content.IE5\JP2G60OM\MC90035405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192" y="3860412"/>
            <a:ext cx="1440159" cy="1944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90813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476672"/>
            <a:ext cx="7704856" cy="5760640"/>
          </a:xfrm>
        </p:spPr>
        <p:txBody>
          <a:bodyPr>
            <a:normAutofit/>
          </a:bodyPr>
          <a:lstStyle/>
          <a:p>
            <a:pPr marL="0" indent="0">
              <a:buNone/>
            </a:pPr>
            <a:r>
              <a:rPr lang="cs-CZ" sz="4000" dirty="0" smtClean="0">
                <a:solidFill>
                  <a:srgbClr val="FFFF00"/>
                </a:solidFill>
                <a:effectLst>
                  <a:outerShdw blurRad="38100" dist="38100" dir="2700000" algn="tl">
                    <a:srgbClr val="000000">
                      <a:alpha val="43137"/>
                    </a:srgbClr>
                  </a:outerShdw>
                </a:effectLst>
                <a:latin typeface="Arial" pitchFamily="34" charset="0"/>
                <a:cs typeface="Arial" pitchFamily="34" charset="0"/>
              </a:rPr>
              <a:t>HÁDANKY</a:t>
            </a:r>
          </a:p>
          <a:p>
            <a:pPr marL="0" indent="0">
              <a:buNone/>
            </a:pPr>
            <a:r>
              <a:rPr lang="cs-CZ" sz="1800" dirty="0" smtClean="0">
                <a:latin typeface="Arial" pitchFamily="34" charset="0"/>
                <a:cs typeface="Arial" pitchFamily="34" charset="0"/>
              </a:rPr>
              <a:t>Starší název pro obydlí                            -------------------------------</a:t>
            </a:r>
          </a:p>
          <a:p>
            <a:pPr marL="0" indent="0">
              <a:buNone/>
            </a:pPr>
            <a:r>
              <a:rPr lang="cs-CZ" sz="1800" dirty="0" smtClean="0">
                <a:latin typeface="Arial" pitchFamily="34" charset="0"/>
                <a:cs typeface="Arial" pitchFamily="34" charset="0"/>
              </a:rPr>
              <a:t>Opak slova šetřit                                      -------------------------------</a:t>
            </a:r>
          </a:p>
          <a:p>
            <a:pPr marL="0" indent="0">
              <a:buNone/>
            </a:pPr>
            <a:r>
              <a:rPr lang="cs-CZ" sz="1800" dirty="0" smtClean="0">
                <a:latin typeface="Arial" pitchFamily="34" charset="0"/>
                <a:cs typeface="Arial" pitchFamily="34" charset="0"/>
              </a:rPr>
              <a:t>Vhánět vzduch                                         -------------------------------</a:t>
            </a:r>
          </a:p>
          <a:p>
            <a:pPr marL="0" indent="0">
              <a:buNone/>
            </a:pPr>
            <a:r>
              <a:rPr lang="cs-CZ" sz="1800" dirty="0" smtClean="0">
                <a:latin typeface="Arial" pitchFamily="34" charset="0"/>
                <a:cs typeface="Arial" pitchFamily="34" charset="0"/>
              </a:rPr>
              <a:t>Očišťovat vodou                                       -------------------------------</a:t>
            </a:r>
          </a:p>
          <a:p>
            <a:pPr marL="0" indent="0">
              <a:buNone/>
            </a:pPr>
            <a:r>
              <a:rPr lang="cs-CZ" sz="1800" dirty="0" smtClean="0">
                <a:latin typeface="Arial" pitchFamily="34" charset="0"/>
                <a:cs typeface="Arial" pitchFamily="34" charset="0"/>
              </a:rPr>
              <a:t>Pletivo pod kůrou stromů                         -------------------------------</a:t>
            </a:r>
          </a:p>
          <a:p>
            <a:pPr marL="0" indent="0">
              <a:buNone/>
            </a:pPr>
            <a:r>
              <a:rPr lang="cs-CZ" sz="1800" dirty="0" smtClean="0">
                <a:latin typeface="Arial" pitchFamily="34" charset="0"/>
                <a:cs typeface="Arial" pitchFamily="34" charset="0"/>
              </a:rPr>
              <a:t>Synonymum k zakopávat                         -------------------------------</a:t>
            </a:r>
          </a:p>
          <a:p>
            <a:pPr marL="0" indent="0">
              <a:buNone/>
            </a:pPr>
            <a:r>
              <a:rPr lang="cs-CZ" sz="1800" dirty="0" smtClean="0">
                <a:latin typeface="Arial" pitchFamily="34" charset="0"/>
                <a:cs typeface="Arial" pitchFamily="34" charset="0"/>
              </a:rPr>
              <a:t>Napodobit hlas hada                                -------------------------------</a:t>
            </a:r>
          </a:p>
          <a:p>
            <a:pPr marL="0" indent="0">
              <a:buNone/>
            </a:pPr>
            <a:r>
              <a:rPr lang="cs-CZ" sz="1800" dirty="0" smtClean="0">
                <a:latin typeface="Arial" pitchFamily="34" charset="0"/>
                <a:cs typeface="Arial" pitchFamily="34" charset="0"/>
              </a:rPr>
              <a:t>Tepelně nezpracovaný                             -------------------------------</a:t>
            </a:r>
          </a:p>
          <a:p>
            <a:pPr marL="0" indent="0">
              <a:buNone/>
            </a:pPr>
            <a:r>
              <a:rPr lang="cs-CZ" sz="1800" dirty="0" smtClean="0">
                <a:latin typeface="Arial" pitchFamily="34" charset="0"/>
                <a:cs typeface="Arial" pitchFamily="34" charset="0"/>
              </a:rPr>
              <a:t>Část v ústech                                           -------------------------------</a:t>
            </a:r>
          </a:p>
          <a:p>
            <a:pPr marL="0" indent="0">
              <a:buNone/>
            </a:pPr>
            <a:r>
              <a:rPr lang="cs-CZ" sz="1800" dirty="0" smtClean="0">
                <a:latin typeface="Arial" pitchFamily="34" charset="0"/>
                <a:cs typeface="Arial" pitchFamily="34" charset="0"/>
              </a:rPr>
              <a:t>Velmi hubený člověk                                -------------------------------</a:t>
            </a:r>
          </a:p>
          <a:p>
            <a:pPr marL="0" indent="0">
              <a:buNone/>
            </a:pPr>
            <a:r>
              <a:rPr lang="cs-CZ" sz="1800" dirty="0" smtClean="0">
                <a:latin typeface="Arial" pitchFamily="34" charset="0"/>
                <a:cs typeface="Arial" pitchFamily="34" charset="0"/>
              </a:rPr>
              <a:t>Rozmělňovat potravu                               -------------------------------</a:t>
            </a:r>
          </a:p>
          <a:p>
            <a:pPr marL="0" indent="0">
              <a:buNone/>
            </a:pPr>
            <a:r>
              <a:rPr lang="cs-CZ" sz="1800" dirty="0" smtClean="0">
                <a:latin typeface="Arial" pitchFamily="34" charset="0"/>
                <a:cs typeface="Arial" pitchFamily="34" charset="0"/>
              </a:rPr>
              <a:t>Křičet, rámusit                                          -------------------------------</a:t>
            </a:r>
          </a:p>
          <a:p>
            <a:pPr marL="0" indent="0">
              <a:buNone/>
            </a:pPr>
            <a:r>
              <a:rPr lang="cs-CZ" sz="1800" dirty="0" smtClean="0">
                <a:latin typeface="Arial" pitchFamily="34" charset="0"/>
                <a:cs typeface="Arial" pitchFamily="34" charset="0"/>
              </a:rPr>
              <a:t>Nést trest                                                  -------------------------------  </a:t>
            </a:r>
          </a:p>
          <a:p>
            <a:pPr marL="0" indent="0">
              <a:buNone/>
            </a:pPr>
            <a:r>
              <a:rPr lang="cs-CZ" sz="1800" dirty="0" smtClean="0">
                <a:latin typeface="Arial" pitchFamily="34" charset="0"/>
                <a:cs typeface="Arial" pitchFamily="34" charset="0"/>
              </a:rPr>
              <a:t>Rychlý žák                                                ----------------------------- -</a:t>
            </a:r>
          </a:p>
          <a:p>
            <a:pPr marL="0" indent="0">
              <a:buNone/>
            </a:pPr>
            <a:r>
              <a:rPr lang="cs-CZ" sz="1800" dirty="0" err="1" smtClean="0">
                <a:latin typeface="Arial" pitchFamily="34" charset="0"/>
                <a:cs typeface="Arial" pitchFamily="34" charset="0"/>
              </a:rPr>
              <a:t>Proudit,ubíhat</a:t>
            </a:r>
            <a:r>
              <a:rPr lang="cs-CZ" sz="1800" dirty="0" smtClean="0">
                <a:latin typeface="Arial" pitchFamily="34" charset="0"/>
                <a:cs typeface="Arial" pitchFamily="34" charset="0"/>
              </a:rPr>
              <a:t>                                           -------------------------------</a:t>
            </a:r>
            <a:endParaRPr lang="cs-CZ" dirty="0">
              <a:latin typeface="Arial" pitchFamily="34" charset="0"/>
              <a:cs typeface="Arial" pitchFamily="34" charset="0"/>
            </a:endParaRPr>
          </a:p>
        </p:txBody>
      </p:sp>
    </p:spTree>
    <p:extLst>
      <p:ext uri="{BB962C8B-B14F-4D97-AF65-F5344CB8AC3E}">
        <p14:creationId xmlns:p14="http://schemas.microsoft.com/office/powerpoint/2010/main" val="8244311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55576" y="332656"/>
            <a:ext cx="6552728" cy="864096"/>
          </a:xfrm>
        </p:spPr>
        <p:txBody>
          <a:bodyPr>
            <a:normAutofit/>
          </a:bodyPr>
          <a:lstStyle/>
          <a:p>
            <a:r>
              <a:rPr lang="cs-CZ" sz="3200" dirty="0" smtClean="0"/>
              <a:t>KONTROLA</a:t>
            </a:r>
            <a:endParaRPr lang="cs-CZ" sz="3200" dirty="0"/>
          </a:p>
        </p:txBody>
      </p:sp>
      <p:sp>
        <p:nvSpPr>
          <p:cNvPr id="3" name="Zástupný symbol pro obsah 2"/>
          <p:cNvSpPr>
            <a:spLocks noGrp="1"/>
          </p:cNvSpPr>
          <p:nvPr>
            <p:ph idx="1"/>
          </p:nvPr>
        </p:nvSpPr>
        <p:spPr>
          <a:xfrm>
            <a:off x="683568" y="1124744"/>
            <a:ext cx="7704856" cy="5256584"/>
          </a:xfrm>
        </p:spPr>
        <p:txBody>
          <a:bodyPr>
            <a:noAutofit/>
          </a:bodyPr>
          <a:lstStyle/>
          <a:p>
            <a:pPr marL="0" indent="0">
              <a:buNone/>
            </a:pPr>
            <a:r>
              <a:rPr lang="cs-CZ" sz="1800" dirty="0">
                <a:latin typeface="Arial" pitchFamily="34" charset="0"/>
                <a:cs typeface="Arial" pitchFamily="34" charset="0"/>
              </a:rPr>
              <a:t>Starší název pro obydlí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příbytek-</a:t>
            </a:r>
            <a:r>
              <a:rPr lang="cs-CZ" sz="1800" dirty="0" smtClean="0">
                <a:latin typeface="Arial" pitchFamily="34" charset="0"/>
                <a:cs typeface="Arial" pitchFamily="34" charset="0"/>
              </a:rPr>
              <a:t>---------</a:t>
            </a:r>
            <a:endParaRPr lang="cs-CZ" sz="1800" dirty="0">
              <a:latin typeface="Arial" pitchFamily="34" charset="0"/>
              <a:cs typeface="Arial" pitchFamily="34" charset="0"/>
            </a:endParaRPr>
          </a:p>
          <a:p>
            <a:pPr marL="0" indent="0">
              <a:buNone/>
            </a:pPr>
            <a:r>
              <a:rPr lang="cs-CZ" sz="1800" dirty="0">
                <a:latin typeface="Arial" pitchFamily="34" charset="0"/>
                <a:cs typeface="Arial" pitchFamily="34" charset="0"/>
              </a:rPr>
              <a:t>Opak slova šetřit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plýtvat-</a:t>
            </a:r>
            <a:r>
              <a:rPr lang="cs-CZ" sz="1800" dirty="0" smtClean="0">
                <a:latin typeface="Arial" pitchFamily="34" charset="0"/>
                <a:cs typeface="Arial" pitchFamily="34" charset="0"/>
              </a:rPr>
              <a:t>-----------</a:t>
            </a:r>
            <a:endParaRPr lang="cs-CZ" sz="1800" dirty="0">
              <a:latin typeface="Arial" pitchFamily="34" charset="0"/>
              <a:cs typeface="Arial" pitchFamily="34" charset="0"/>
            </a:endParaRPr>
          </a:p>
          <a:p>
            <a:pPr marL="0" indent="0">
              <a:buNone/>
            </a:pPr>
            <a:r>
              <a:rPr lang="cs-CZ" sz="1800" dirty="0">
                <a:latin typeface="Arial" pitchFamily="34" charset="0"/>
                <a:cs typeface="Arial" pitchFamily="34" charset="0"/>
              </a:rPr>
              <a:t>Vhánět vzduch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dmýchat-</a:t>
            </a:r>
            <a:r>
              <a:rPr lang="cs-CZ" sz="1800" dirty="0" smtClean="0">
                <a:latin typeface="Arial" pitchFamily="34" charset="0"/>
                <a:cs typeface="Arial" pitchFamily="34" charset="0"/>
              </a:rPr>
              <a:t>--------</a:t>
            </a:r>
            <a:endParaRPr lang="cs-CZ" sz="1800" dirty="0">
              <a:latin typeface="Arial" pitchFamily="34" charset="0"/>
              <a:cs typeface="Arial" pitchFamily="34" charset="0"/>
            </a:endParaRPr>
          </a:p>
          <a:p>
            <a:pPr marL="0" indent="0">
              <a:buNone/>
            </a:pPr>
            <a:r>
              <a:rPr lang="cs-CZ" sz="1800" dirty="0">
                <a:latin typeface="Arial" pitchFamily="34" charset="0"/>
                <a:cs typeface="Arial" pitchFamily="34" charset="0"/>
              </a:rPr>
              <a:t>Očišťovat vodou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mýt-</a:t>
            </a:r>
            <a:r>
              <a:rPr lang="cs-CZ" sz="1800" dirty="0" smtClean="0">
                <a:latin typeface="Arial" pitchFamily="34" charset="0"/>
                <a:cs typeface="Arial" pitchFamily="34" charset="0"/>
              </a:rPr>
              <a:t>--------------</a:t>
            </a:r>
          </a:p>
          <a:p>
            <a:pPr marL="0" indent="0">
              <a:buNone/>
            </a:pPr>
            <a:r>
              <a:rPr lang="cs-CZ" sz="1800" dirty="0" smtClean="0">
                <a:latin typeface="Arial" pitchFamily="34" charset="0"/>
                <a:cs typeface="Arial" pitchFamily="34" charset="0"/>
              </a:rPr>
              <a:t>Pletivo pod kůrou stromů                         ------</a:t>
            </a:r>
            <a:r>
              <a:rPr lang="cs-CZ" sz="1800" dirty="0" smtClean="0">
                <a:solidFill>
                  <a:srgbClr val="FF0000"/>
                </a:solidFill>
                <a:latin typeface="Arial" pitchFamily="34" charset="0"/>
                <a:cs typeface="Arial" pitchFamily="34" charset="0"/>
              </a:rPr>
              <a:t>lýko-</a:t>
            </a:r>
            <a:r>
              <a:rPr lang="cs-CZ" sz="1800" dirty="0" smtClean="0">
                <a:latin typeface="Arial" pitchFamily="34" charset="0"/>
                <a:cs typeface="Arial" pitchFamily="34" charset="0"/>
              </a:rPr>
              <a:t>--------------</a:t>
            </a:r>
          </a:p>
          <a:p>
            <a:pPr marL="0" indent="0">
              <a:buNone/>
            </a:pPr>
            <a:r>
              <a:rPr lang="cs-CZ" sz="1800" dirty="0" smtClean="0">
                <a:latin typeface="Arial" pitchFamily="34" charset="0"/>
                <a:cs typeface="Arial" pitchFamily="34" charset="0"/>
              </a:rPr>
              <a:t>Synonymum </a:t>
            </a:r>
            <a:r>
              <a:rPr lang="cs-CZ" sz="1800" dirty="0">
                <a:latin typeface="Arial" pitchFamily="34" charset="0"/>
                <a:cs typeface="Arial" pitchFamily="34" charset="0"/>
              </a:rPr>
              <a:t>k zakopávat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klopýtat-</a:t>
            </a:r>
            <a:r>
              <a:rPr lang="cs-CZ" sz="1800" dirty="0" smtClean="0">
                <a:latin typeface="Arial" pitchFamily="34" charset="0"/>
                <a:cs typeface="Arial" pitchFamily="34" charset="0"/>
              </a:rPr>
              <a:t>--------</a:t>
            </a:r>
            <a:endParaRPr lang="cs-CZ" sz="1800" dirty="0">
              <a:latin typeface="Arial" pitchFamily="34" charset="0"/>
              <a:cs typeface="Arial" pitchFamily="34" charset="0"/>
            </a:endParaRPr>
          </a:p>
          <a:p>
            <a:pPr marL="0" indent="0">
              <a:buNone/>
            </a:pPr>
            <a:r>
              <a:rPr lang="cs-CZ" sz="1800" dirty="0">
                <a:latin typeface="Arial" pitchFamily="34" charset="0"/>
                <a:cs typeface="Arial" pitchFamily="34" charset="0"/>
              </a:rPr>
              <a:t>Napodobit hlas hada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syčet-</a:t>
            </a:r>
            <a:r>
              <a:rPr lang="cs-CZ" sz="1800" dirty="0" smtClean="0">
                <a:latin typeface="Arial" pitchFamily="34" charset="0"/>
                <a:cs typeface="Arial" pitchFamily="34" charset="0"/>
              </a:rPr>
              <a:t>----------- </a:t>
            </a:r>
            <a:endParaRPr lang="cs-CZ" sz="1800" dirty="0">
              <a:latin typeface="Arial" pitchFamily="34" charset="0"/>
              <a:cs typeface="Arial" pitchFamily="34" charset="0"/>
            </a:endParaRPr>
          </a:p>
          <a:p>
            <a:pPr marL="0" indent="0">
              <a:buNone/>
            </a:pPr>
            <a:r>
              <a:rPr lang="cs-CZ" sz="1800" dirty="0">
                <a:latin typeface="Arial" pitchFamily="34" charset="0"/>
                <a:cs typeface="Arial" pitchFamily="34" charset="0"/>
              </a:rPr>
              <a:t>Tepelně nezpracovaný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syrový-</a:t>
            </a:r>
            <a:r>
              <a:rPr lang="cs-CZ" sz="1800" dirty="0" smtClean="0">
                <a:latin typeface="Arial" pitchFamily="34" charset="0"/>
                <a:cs typeface="Arial" pitchFamily="34" charset="0"/>
              </a:rPr>
              <a:t>--------- </a:t>
            </a:r>
            <a:endParaRPr lang="cs-CZ" sz="1800" dirty="0">
              <a:latin typeface="Arial" pitchFamily="34" charset="0"/>
              <a:cs typeface="Arial" pitchFamily="34" charset="0"/>
            </a:endParaRPr>
          </a:p>
          <a:p>
            <a:pPr marL="0" indent="0">
              <a:buNone/>
            </a:pPr>
            <a:r>
              <a:rPr lang="cs-CZ" sz="1800" dirty="0">
                <a:latin typeface="Arial" pitchFamily="34" charset="0"/>
                <a:cs typeface="Arial" pitchFamily="34" charset="0"/>
              </a:rPr>
              <a:t>Část v ústech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jazyk-</a:t>
            </a:r>
            <a:r>
              <a:rPr lang="cs-CZ" sz="1800" dirty="0" smtClean="0">
                <a:latin typeface="Arial" pitchFamily="34" charset="0"/>
                <a:cs typeface="Arial" pitchFamily="34" charset="0"/>
              </a:rPr>
              <a:t>---------- </a:t>
            </a:r>
            <a:endParaRPr lang="cs-CZ" sz="1800" dirty="0">
              <a:latin typeface="Arial" pitchFamily="34" charset="0"/>
              <a:cs typeface="Arial" pitchFamily="34" charset="0"/>
            </a:endParaRPr>
          </a:p>
          <a:p>
            <a:pPr marL="0" indent="0">
              <a:buNone/>
            </a:pPr>
            <a:r>
              <a:rPr lang="cs-CZ" sz="1800" dirty="0">
                <a:latin typeface="Arial" pitchFamily="34" charset="0"/>
                <a:cs typeface="Arial" pitchFamily="34" charset="0"/>
              </a:rPr>
              <a:t>Velmi hubený člověk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vyžle-</a:t>
            </a:r>
            <a:r>
              <a:rPr lang="cs-CZ" sz="1800" dirty="0" smtClean="0">
                <a:latin typeface="Arial" pitchFamily="34" charset="0"/>
                <a:cs typeface="Arial" pitchFamily="34" charset="0"/>
              </a:rPr>
              <a:t>---------- </a:t>
            </a:r>
            <a:endParaRPr lang="cs-CZ" sz="1800" dirty="0">
              <a:latin typeface="Arial" pitchFamily="34" charset="0"/>
              <a:cs typeface="Arial" pitchFamily="34" charset="0"/>
            </a:endParaRPr>
          </a:p>
          <a:p>
            <a:pPr marL="0" indent="0">
              <a:buNone/>
            </a:pPr>
            <a:r>
              <a:rPr lang="cs-CZ" sz="1800" dirty="0">
                <a:latin typeface="Arial" pitchFamily="34" charset="0"/>
                <a:cs typeface="Arial" pitchFamily="34" charset="0"/>
              </a:rPr>
              <a:t>Rozmělňovat potravu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žvýkat-</a:t>
            </a:r>
            <a:r>
              <a:rPr lang="cs-CZ" sz="1800" dirty="0" smtClean="0">
                <a:latin typeface="Arial" pitchFamily="34" charset="0"/>
                <a:cs typeface="Arial" pitchFamily="34" charset="0"/>
              </a:rPr>
              <a:t>--------</a:t>
            </a:r>
            <a:endParaRPr lang="cs-CZ" sz="1800" dirty="0">
              <a:latin typeface="Arial" pitchFamily="34" charset="0"/>
              <a:cs typeface="Arial" pitchFamily="34" charset="0"/>
            </a:endParaRPr>
          </a:p>
          <a:p>
            <a:pPr marL="0" indent="0">
              <a:buNone/>
            </a:pPr>
            <a:r>
              <a:rPr lang="cs-CZ" sz="1800" dirty="0">
                <a:latin typeface="Arial" pitchFamily="34" charset="0"/>
                <a:cs typeface="Arial" pitchFamily="34" charset="0"/>
              </a:rPr>
              <a:t>Křičet, rámusit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výskat-</a:t>
            </a:r>
            <a:r>
              <a:rPr lang="cs-CZ" sz="1800" dirty="0" smtClean="0">
                <a:latin typeface="Arial" pitchFamily="34" charset="0"/>
                <a:cs typeface="Arial" pitchFamily="34" charset="0"/>
              </a:rPr>
              <a:t>--------</a:t>
            </a:r>
          </a:p>
          <a:p>
            <a:pPr marL="0" indent="0">
              <a:buNone/>
            </a:pPr>
            <a:r>
              <a:rPr lang="cs-CZ" sz="1800" dirty="0" smtClean="0">
                <a:latin typeface="Arial" pitchFamily="34" charset="0"/>
                <a:cs typeface="Arial" pitchFamily="34" charset="0"/>
              </a:rPr>
              <a:t>Nést trest                                                  --------</a:t>
            </a:r>
            <a:r>
              <a:rPr lang="cs-CZ" sz="1800" dirty="0" smtClean="0">
                <a:solidFill>
                  <a:srgbClr val="FF0000"/>
                </a:solidFill>
                <a:latin typeface="Arial" pitchFamily="34" charset="0"/>
                <a:cs typeface="Arial" pitchFamily="34" charset="0"/>
              </a:rPr>
              <a:t>pykat-</a:t>
            </a:r>
            <a:r>
              <a:rPr lang="cs-CZ" sz="1800" dirty="0" smtClean="0">
                <a:latin typeface="Arial" pitchFamily="34" charset="0"/>
                <a:cs typeface="Arial" pitchFamily="34" charset="0"/>
              </a:rPr>
              <a:t>----------</a:t>
            </a:r>
          </a:p>
          <a:p>
            <a:pPr marL="0" indent="0">
              <a:buNone/>
            </a:pPr>
            <a:r>
              <a:rPr lang="cs-CZ" sz="1800" dirty="0" smtClean="0">
                <a:latin typeface="Arial" pitchFamily="34" charset="0"/>
                <a:cs typeface="Arial" pitchFamily="34" charset="0"/>
              </a:rPr>
              <a:t>Rychlý </a:t>
            </a:r>
            <a:r>
              <a:rPr lang="cs-CZ" sz="1800" dirty="0">
                <a:latin typeface="Arial" pitchFamily="34" charset="0"/>
                <a:cs typeface="Arial" pitchFamily="34" charset="0"/>
              </a:rPr>
              <a:t>žák                                                </a:t>
            </a:r>
            <a:r>
              <a:rPr lang="cs-CZ" sz="1800" dirty="0" smtClean="0">
                <a:latin typeface="Arial" pitchFamily="34" charset="0"/>
                <a:cs typeface="Arial" pitchFamily="34" charset="0"/>
              </a:rPr>
              <a:t>---------</a:t>
            </a:r>
            <a:r>
              <a:rPr lang="cs-CZ" sz="1800" dirty="0" smtClean="0">
                <a:solidFill>
                  <a:srgbClr val="FF0000"/>
                </a:solidFill>
                <a:latin typeface="Arial" pitchFamily="34" charset="0"/>
                <a:cs typeface="Arial" pitchFamily="34" charset="0"/>
              </a:rPr>
              <a:t>bystrý-</a:t>
            </a:r>
            <a:r>
              <a:rPr lang="cs-CZ" sz="1800" dirty="0" smtClean="0">
                <a:latin typeface="Arial" pitchFamily="34" charset="0"/>
                <a:cs typeface="Arial" pitchFamily="34" charset="0"/>
              </a:rPr>
              <a:t>--------</a:t>
            </a:r>
            <a:endParaRPr lang="cs-CZ" sz="1800" dirty="0">
              <a:latin typeface="Arial" pitchFamily="34" charset="0"/>
              <a:cs typeface="Arial" pitchFamily="34" charset="0"/>
            </a:endParaRPr>
          </a:p>
          <a:p>
            <a:pPr marL="0" indent="0">
              <a:buNone/>
            </a:pPr>
            <a:r>
              <a:rPr lang="cs-CZ" sz="1800" dirty="0">
                <a:latin typeface="Arial" pitchFamily="34" charset="0"/>
                <a:cs typeface="Arial" pitchFamily="34" charset="0"/>
              </a:rPr>
              <a:t>Proudit</a:t>
            </a:r>
            <a:r>
              <a:rPr lang="cs-CZ" sz="1800" dirty="0" smtClean="0">
                <a:latin typeface="Arial" pitchFamily="34" charset="0"/>
                <a:cs typeface="Arial" pitchFamily="34" charset="0"/>
              </a:rPr>
              <a:t>, ubíhat                                          ---------</a:t>
            </a:r>
            <a:r>
              <a:rPr lang="cs-CZ" sz="1800" dirty="0" smtClean="0">
                <a:solidFill>
                  <a:srgbClr val="FF0000"/>
                </a:solidFill>
                <a:latin typeface="Arial" pitchFamily="34" charset="0"/>
                <a:cs typeface="Arial" pitchFamily="34" charset="0"/>
              </a:rPr>
              <a:t>plynout-</a:t>
            </a:r>
            <a:r>
              <a:rPr lang="cs-CZ" sz="1800" dirty="0" smtClean="0">
                <a:latin typeface="Arial" pitchFamily="34" charset="0"/>
                <a:cs typeface="Arial" pitchFamily="34" charset="0"/>
              </a:rPr>
              <a:t>-------</a:t>
            </a:r>
            <a:endParaRPr lang="cs-CZ" sz="1800" dirty="0">
              <a:latin typeface="Arial" pitchFamily="34" charset="0"/>
              <a:cs typeface="Arial" pitchFamily="34" charset="0"/>
            </a:endParaRPr>
          </a:p>
          <a:p>
            <a:endParaRPr lang="cs-CZ" sz="1800" dirty="0"/>
          </a:p>
        </p:txBody>
      </p:sp>
      <p:pic>
        <p:nvPicPr>
          <p:cNvPr id="2050" name="Picture 2" descr="C:\Users\jnovakova\AppData\Local\Microsoft\Windows\Temporary Internet Files\Content.IE5\9NXAHEK2\MC90043797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64288" y="764704"/>
            <a:ext cx="1876425"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52086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a:xfrm>
            <a:off x="755576" y="620688"/>
            <a:ext cx="7560840" cy="648072"/>
          </a:xfrm>
        </p:spPr>
        <p:txBody>
          <a:bodyPr>
            <a:normAutofit/>
          </a:bodyPr>
          <a:lstStyle/>
          <a:p>
            <a:r>
              <a:rPr lang="cs-CZ" sz="3200" b="1" dirty="0" smtClean="0"/>
              <a:t>DOPLŇ TABULKU</a:t>
            </a:r>
            <a:endParaRPr lang="cs-CZ" sz="3200" b="1" dirty="0"/>
          </a:p>
        </p:txBody>
      </p:sp>
      <p:graphicFrame>
        <p:nvGraphicFramePr>
          <p:cNvPr id="6" name="Tabulka 5"/>
          <p:cNvGraphicFramePr>
            <a:graphicFrameLocks noGrp="1"/>
          </p:cNvGraphicFramePr>
          <p:nvPr>
            <p:extLst>
              <p:ext uri="{D42A27DB-BD31-4B8C-83A1-F6EECF244321}">
                <p14:modId xmlns:p14="http://schemas.microsoft.com/office/powerpoint/2010/main" val="1208551144"/>
              </p:ext>
            </p:extLst>
          </p:nvPr>
        </p:nvGraphicFramePr>
        <p:xfrm>
          <a:off x="1103783" y="1358108"/>
          <a:ext cx="6504385" cy="2917648"/>
        </p:xfrm>
        <a:graphic>
          <a:graphicData uri="http://schemas.openxmlformats.org/drawingml/2006/table">
            <a:tbl>
              <a:tblPr firstRow="1" bandRow="1">
                <a:tableStyleId>{5C22544A-7EE6-4342-B048-85BDC9FD1C3A}</a:tableStyleId>
              </a:tblPr>
              <a:tblGrid>
                <a:gridCol w="1300877"/>
                <a:gridCol w="1300877"/>
                <a:gridCol w="1300877"/>
                <a:gridCol w="1300877"/>
                <a:gridCol w="1300877"/>
              </a:tblGrid>
              <a:tr h="558724">
                <a:tc>
                  <a:txBody>
                    <a:bodyPr/>
                    <a:lstStyle/>
                    <a:p>
                      <a:endParaRPr lang="cs-CZ" dirty="0"/>
                    </a:p>
                  </a:txBody>
                  <a:tcPr/>
                </a:tc>
                <a:tc>
                  <a:txBody>
                    <a:bodyPr/>
                    <a:lstStyle/>
                    <a:p>
                      <a:endParaRPr lang="cs-CZ" dirty="0"/>
                    </a:p>
                  </a:txBody>
                  <a:tcPr/>
                </a:tc>
                <a:tc>
                  <a:txBody>
                    <a:bodyPr/>
                    <a:lstStyle/>
                    <a:p>
                      <a:endParaRPr lang="cs-CZ"/>
                    </a:p>
                  </a:txBody>
                  <a:tcPr/>
                </a:tc>
                <a:tc>
                  <a:txBody>
                    <a:bodyPr/>
                    <a:lstStyle/>
                    <a:p>
                      <a:endParaRPr lang="cs-CZ"/>
                    </a:p>
                  </a:txBody>
                  <a:tcPr/>
                </a:tc>
                <a:tc>
                  <a:txBody>
                    <a:bodyPr/>
                    <a:lstStyle/>
                    <a:p>
                      <a:endParaRPr lang="cs-CZ"/>
                    </a:p>
                  </a:txBody>
                  <a:tcPr/>
                </a:tc>
              </a:tr>
              <a:tr h="393154">
                <a:tc>
                  <a:txBody>
                    <a:bodyPr/>
                    <a:lstStyle/>
                    <a:p>
                      <a:r>
                        <a:rPr lang="cs-CZ" dirty="0" smtClean="0"/>
                        <a:t>ob-</a:t>
                      </a:r>
                      <a:r>
                        <a:rPr lang="cs-CZ" dirty="0" err="1" smtClean="0"/>
                        <a:t>čej</a:t>
                      </a:r>
                      <a:endParaRPr lang="cs-CZ" dirty="0"/>
                    </a:p>
                  </a:txBody>
                  <a:tcPr/>
                </a:tc>
                <a:tc>
                  <a:txBody>
                    <a:bodyPr/>
                    <a:lstStyle/>
                    <a:p>
                      <a:r>
                        <a:rPr lang="cs-CZ" dirty="0" err="1" smtClean="0"/>
                        <a:t>sv</a:t>
                      </a:r>
                      <a:r>
                        <a:rPr lang="cs-CZ" dirty="0" smtClean="0"/>
                        <a:t>-tání</a:t>
                      </a:r>
                      <a:endParaRPr lang="cs-CZ" dirty="0"/>
                    </a:p>
                  </a:txBody>
                  <a:tcPr/>
                </a:tc>
                <a:tc>
                  <a:txBody>
                    <a:bodyPr/>
                    <a:lstStyle/>
                    <a:p>
                      <a:r>
                        <a:rPr lang="cs-CZ" dirty="0" smtClean="0"/>
                        <a:t>l-</a:t>
                      </a:r>
                      <a:r>
                        <a:rPr lang="cs-CZ" dirty="0" err="1" smtClean="0"/>
                        <a:t>žárna</a:t>
                      </a:r>
                      <a:endParaRPr lang="cs-CZ" dirty="0"/>
                    </a:p>
                  </a:txBody>
                  <a:tcPr/>
                </a:tc>
                <a:tc>
                  <a:txBody>
                    <a:bodyPr/>
                    <a:lstStyle/>
                    <a:p>
                      <a:r>
                        <a:rPr lang="cs-CZ" dirty="0" smtClean="0"/>
                        <a:t>m-</a:t>
                      </a:r>
                      <a:r>
                        <a:rPr lang="cs-CZ" dirty="0" err="1" smtClean="0"/>
                        <a:t>dliny</a:t>
                      </a:r>
                      <a:endParaRPr lang="cs-CZ" dirty="0"/>
                    </a:p>
                  </a:txBody>
                  <a:tcPr/>
                </a:tc>
                <a:tc>
                  <a:txBody>
                    <a:bodyPr/>
                    <a:lstStyle/>
                    <a:p>
                      <a:r>
                        <a:rPr lang="cs-CZ" dirty="0" smtClean="0"/>
                        <a:t>dob-</a:t>
                      </a:r>
                      <a:r>
                        <a:rPr lang="cs-CZ" dirty="0" err="1" smtClean="0"/>
                        <a:t>vatel</a:t>
                      </a:r>
                      <a:endParaRPr lang="cs-CZ" dirty="0"/>
                    </a:p>
                  </a:txBody>
                  <a:tcPr/>
                </a:tc>
              </a:tr>
              <a:tr h="393154">
                <a:tc>
                  <a:txBody>
                    <a:bodyPr/>
                    <a:lstStyle/>
                    <a:p>
                      <a:r>
                        <a:rPr lang="cs-CZ" dirty="0" smtClean="0"/>
                        <a:t>Dal-bor</a:t>
                      </a:r>
                      <a:endParaRPr lang="cs-CZ" dirty="0"/>
                    </a:p>
                  </a:txBody>
                  <a:tcPr/>
                </a:tc>
                <a:tc>
                  <a:txBody>
                    <a:bodyPr/>
                    <a:lstStyle/>
                    <a:p>
                      <a:r>
                        <a:rPr lang="cs-CZ" dirty="0" smtClean="0"/>
                        <a:t>v-</a:t>
                      </a:r>
                      <a:r>
                        <a:rPr lang="cs-CZ" dirty="0" err="1" smtClean="0"/>
                        <a:t>pínač</a:t>
                      </a:r>
                      <a:endParaRPr lang="cs-CZ" dirty="0"/>
                    </a:p>
                  </a:txBody>
                  <a:tcPr/>
                </a:tc>
                <a:tc>
                  <a:txBody>
                    <a:bodyPr/>
                    <a:lstStyle/>
                    <a:p>
                      <a:r>
                        <a:rPr lang="cs-CZ" dirty="0" smtClean="0"/>
                        <a:t>zas-til</a:t>
                      </a:r>
                      <a:endParaRPr lang="cs-CZ" dirty="0"/>
                    </a:p>
                  </a:txBody>
                  <a:tcPr/>
                </a:tc>
                <a:tc>
                  <a:txBody>
                    <a:bodyPr/>
                    <a:lstStyle/>
                    <a:p>
                      <a:r>
                        <a:rPr lang="cs-CZ" dirty="0" smtClean="0"/>
                        <a:t>B-</a:t>
                      </a:r>
                      <a:r>
                        <a:rPr lang="cs-CZ" dirty="0" err="1" smtClean="0"/>
                        <a:t>strouška</a:t>
                      </a:r>
                      <a:endParaRPr lang="cs-CZ" dirty="0"/>
                    </a:p>
                  </a:txBody>
                  <a:tcPr/>
                </a:tc>
                <a:tc>
                  <a:txBody>
                    <a:bodyPr/>
                    <a:lstStyle/>
                    <a:p>
                      <a:r>
                        <a:rPr lang="cs-CZ" dirty="0" smtClean="0"/>
                        <a:t>p-</a:t>
                      </a:r>
                      <a:r>
                        <a:rPr lang="cs-CZ" dirty="0" err="1" smtClean="0"/>
                        <a:t>chavka</a:t>
                      </a:r>
                      <a:endParaRPr lang="cs-CZ" dirty="0"/>
                    </a:p>
                  </a:txBody>
                  <a:tcPr/>
                </a:tc>
              </a:tr>
              <a:tr h="393154">
                <a:tc>
                  <a:txBody>
                    <a:bodyPr/>
                    <a:lstStyle/>
                    <a:p>
                      <a:r>
                        <a:rPr lang="cs-CZ" dirty="0" smtClean="0"/>
                        <a:t>s-</a:t>
                      </a:r>
                      <a:r>
                        <a:rPr lang="cs-CZ" dirty="0" err="1" smtClean="0"/>
                        <a:t>vý</a:t>
                      </a:r>
                      <a:endParaRPr lang="cs-CZ" dirty="0"/>
                    </a:p>
                  </a:txBody>
                  <a:tcPr/>
                </a:tc>
                <a:tc>
                  <a:txBody>
                    <a:bodyPr/>
                    <a:lstStyle/>
                    <a:p>
                      <a:r>
                        <a:rPr lang="cs-CZ" dirty="0" err="1" smtClean="0"/>
                        <a:t>třp-tka</a:t>
                      </a:r>
                      <a:endParaRPr lang="cs-CZ" dirty="0"/>
                    </a:p>
                  </a:txBody>
                  <a:tcPr/>
                </a:tc>
                <a:tc>
                  <a:txBody>
                    <a:bodyPr/>
                    <a:lstStyle/>
                    <a:p>
                      <a:r>
                        <a:rPr lang="cs-CZ" dirty="0" smtClean="0"/>
                        <a:t>v-skočil</a:t>
                      </a:r>
                      <a:endParaRPr lang="cs-CZ" dirty="0"/>
                    </a:p>
                  </a:txBody>
                  <a:tcPr/>
                </a:tc>
                <a:tc>
                  <a:txBody>
                    <a:bodyPr/>
                    <a:lstStyle/>
                    <a:p>
                      <a:r>
                        <a:rPr lang="cs-CZ" dirty="0" smtClean="0"/>
                        <a:t>kom-se</a:t>
                      </a:r>
                      <a:endParaRPr lang="cs-CZ" dirty="0"/>
                    </a:p>
                  </a:txBody>
                  <a:tcPr/>
                </a:tc>
                <a:tc>
                  <a:txBody>
                    <a:bodyPr/>
                    <a:lstStyle/>
                    <a:p>
                      <a:r>
                        <a:rPr lang="cs-CZ" dirty="0" smtClean="0"/>
                        <a:t>s-</a:t>
                      </a:r>
                      <a:r>
                        <a:rPr lang="cs-CZ" dirty="0" err="1" smtClean="0"/>
                        <a:t>kora</a:t>
                      </a:r>
                      <a:endParaRPr lang="cs-CZ" dirty="0"/>
                    </a:p>
                  </a:txBody>
                  <a:tcPr/>
                </a:tc>
              </a:tr>
              <a:tr h="393154">
                <a:tc>
                  <a:txBody>
                    <a:bodyPr/>
                    <a:lstStyle/>
                    <a:p>
                      <a:r>
                        <a:rPr lang="cs-CZ" dirty="0" err="1" smtClean="0"/>
                        <a:t>tal</a:t>
                      </a:r>
                      <a:r>
                        <a:rPr lang="cs-CZ" dirty="0" smtClean="0"/>
                        <a:t>-ř</a:t>
                      </a:r>
                      <a:endParaRPr lang="cs-CZ" dirty="0"/>
                    </a:p>
                  </a:txBody>
                  <a:tcPr/>
                </a:tc>
                <a:tc>
                  <a:txBody>
                    <a:bodyPr/>
                    <a:lstStyle/>
                    <a:p>
                      <a:r>
                        <a:rPr lang="cs-CZ" dirty="0" err="1" smtClean="0"/>
                        <a:t>ub-tovna</a:t>
                      </a:r>
                      <a:endParaRPr lang="cs-CZ" dirty="0"/>
                    </a:p>
                  </a:txBody>
                  <a:tcPr/>
                </a:tc>
                <a:tc>
                  <a:txBody>
                    <a:bodyPr/>
                    <a:lstStyle/>
                    <a:p>
                      <a:r>
                        <a:rPr lang="cs-CZ" dirty="0" smtClean="0"/>
                        <a:t>v-</a:t>
                      </a:r>
                      <a:r>
                        <a:rPr lang="cs-CZ" dirty="0" err="1" smtClean="0"/>
                        <a:t>dět</a:t>
                      </a:r>
                      <a:endParaRPr lang="cs-CZ" dirty="0"/>
                    </a:p>
                  </a:txBody>
                  <a:tcPr/>
                </a:tc>
                <a:tc>
                  <a:txBody>
                    <a:bodyPr/>
                    <a:lstStyle/>
                    <a:p>
                      <a:r>
                        <a:rPr lang="cs-CZ" dirty="0" err="1" smtClean="0"/>
                        <a:t>brz</a:t>
                      </a:r>
                      <a:r>
                        <a:rPr lang="cs-CZ" dirty="0" smtClean="0"/>
                        <a:t>-</a:t>
                      </a:r>
                      <a:endParaRPr lang="cs-CZ" dirty="0"/>
                    </a:p>
                  </a:txBody>
                  <a:tcPr/>
                </a:tc>
                <a:tc>
                  <a:txBody>
                    <a:bodyPr/>
                    <a:lstStyle/>
                    <a:p>
                      <a:r>
                        <a:rPr lang="cs-CZ" dirty="0" smtClean="0"/>
                        <a:t>m-</a:t>
                      </a:r>
                      <a:r>
                        <a:rPr lang="cs-CZ" dirty="0" err="1" smtClean="0"/>
                        <a:t>stnost</a:t>
                      </a:r>
                      <a:endParaRPr lang="cs-CZ" dirty="0"/>
                    </a:p>
                  </a:txBody>
                  <a:tcPr/>
                </a:tc>
              </a:tr>
              <a:tr h="393154">
                <a:tc>
                  <a:txBody>
                    <a:bodyPr/>
                    <a:lstStyle/>
                    <a:p>
                      <a:r>
                        <a:rPr lang="cs-CZ" dirty="0" smtClean="0"/>
                        <a:t>kus s-</a:t>
                      </a:r>
                      <a:r>
                        <a:rPr lang="cs-CZ" dirty="0" err="1" smtClean="0"/>
                        <a:t>ra</a:t>
                      </a:r>
                      <a:endParaRPr lang="cs-CZ" dirty="0"/>
                    </a:p>
                  </a:txBody>
                  <a:tcPr/>
                </a:tc>
                <a:tc>
                  <a:txBody>
                    <a:bodyPr/>
                    <a:lstStyle/>
                    <a:p>
                      <a:r>
                        <a:rPr lang="cs-CZ" dirty="0" smtClean="0"/>
                        <a:t>p-</a:t>
                      </a:r>
                      <a:r>
                        <a:rPr lang="cs-CZ" dirty="0" err="1" smtClean="0"/>
                        <a:t>sař</a:t>
                      </a:r>
                      <a:endParaRPr lang="cs-CZ" dirty="0"/>
                    </a:p>
                  </a:txBody>
                  <a:tcPr/>
                </a:tc>
                <a:tc>
                  <a:txBody>
                    <a:bodyPr/>
                    <a:lstStyle/>
                    <a:p>
                      <a:r>
                        <a:rPr lang="cs-CZ" dirty="0" smtClean="0"/>
                        <a:t>z-vat</a:t>
                      </a:r>
                      <a:endParaRPr lang="cs-CZ" dirty="0"/>
                    </a:p>
                  </a:txBody>
                  <a:tcPr/>
                </a:tc>
                <a:tc>
                  <a:txBody>
                    <a:bodyPr/>
                    <a:lstStyle/>
                    <a:p>
                      <a:r>
                        <a:rPr lang="cs-CZ" dirty="0" smtClean="0"/>
                        <a:t>os-</a:t>
                      </a:r>
                      <a:r>
                        <a:rPr lang="cs-CZ" dirty="0" err="1" smtClean="0"/>
                        <a:t>čka</a:t>
                      </a:r>
                      <a:endParaRPr lang="cs-CZ" dirty="0"/>
                    </a:p>
                  </a:txBody>
                  <a:tcPr/>
                </a:tc>
                <a:tc>
                  <a:txBody>
                    <a:bodyPr/>
                    <a:lstStyle/>
                    <a:p>
                      <a:r>
                        <a:rPr lang="cs-CZ" dirty="0" smtClean="0"/>
                        <a:t>v-</a:t>
                      </a:r>
                      <a:r>
                        <a:rPr lang="cs-CZ" dirty="0" err="1" smtClean="0"/>
                        <a:t>hoda</a:t>
                      </a:r>
                      <a:endParaRPr lang="cs-CZ" dirty="0"/>
                    </a:p>
                  </a:txBody>
                  <a:tcPr/>
                </a:tc>
              </a:tr>
              <a:tr h="393154">
                <a:tc>
                  <a:txBody>
                    <a:bodyPr/>
                    <a:lstStyle/>
                    <a:p>
                      <a:r>
                        <a:rPr lang="cs-CZ" dirty="0" err="1" smtClean="0"/>
                        <a:t>zb-dačený</a:t>
                      </a:r>
                      <a:endParaRPr lang="cs-CZ" dirty="0"/>
                    </a:p>
                  </a:txBody>
                  <a:tcPr/>
                </a:tc>
                <a:tc>
                  <a:txBody>
                    <a:bodyPr/>
                    <a:lstStyle/>
                    <a:p>
                      <a:r>
                        <a:rPr lang="cs-CZ" dirty="0" err="1" smtClean="0"/>
                        <a:t>průsm</a:t>
                      </a:r>
                      <a:r>
                        <a:rPr lang="cs-CZ" dirty="0" smtClean="0"/>
                        <a:t>-k</a:t>
                      </a:r>
                      <a:endParaRPr lang="cs-CZ" dirty="0"/>
                    </a:p>
                  </a:txBody>
                  <a:tcPr/>
                </a:tc>
                <a:tc>
                  <a:txBody>
                    <a:bodyPr/>
                    <a:lstStyle/>
                    <a:p>
                      <a:r>
                        <a:rPr lang="cs-CZ" dirty="0" err="1" smtClean="0"/>
                        <a:t>pl-ce</a:t>
                      </a:r>
                      <a:endParaRPr lang="cs-CZ" dirty="0"/>
                    </a:p>
                  </a:txBody>
                  <a:tcPr/>
                </a:tc>
                <a:tc>
                  <a:txBody>
                    <a:bodyPr/>
                    <a:lstStyle/>
                    <a:p>
                      <a:r>
                        <a:rPr lang="cs-CZ" dirty="0" smtClean="0"/>
                        <a:t>L-</a:t>
                      </a:r>
                      <a:r>
                        <a:rPr lang="cs-CZ" dirty="0" err="1" smtClean="0"/>
                        <a:t>nda</a:t>
                      </a:r>
                      <a:endParaRPr lang="cs-CZ" dirty="0"/>
                    </a:p>
                  </a:txBody>
                  <a:tcPr/>
                </a:tc>
                <a:tc>
                  <a:txBody>
                    <a:bodyPr/>
                    <a:lstStyle/>
                    <a:p>
                      <a:r>
                        <a:rPr lang="cs-CZ" dirty="0" smtClean="0"/>
                        <a:t>dob-l hrad</a:t>
                      </a:r>
                      <a:endParaRPr lang="cs-CZ" dirty="0"/>
                    </a:p>
                  </a:txBody>
                  <a:tcPr/>
                </a:tc>
              </a:tr>
            </a:tbl>
          </a:graphicData>
        </a:graphic>
      </p:graphicFrame>
      <p:pic>
        <p:nvPicPr>
          <p:cNvPr id="4098" name="Picture 2" descr="C:\Users\jnovakova\AppData\Local\Microsoft\Windows\Temporary Internet Files\Content.IE5\LGB14QCY\MP90044657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3275856" y="4293096"/>
            <a:ext cx="2160240" cy="1498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710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55576" y="404664"/>
            <a:ext cx="3744416" cy="5767536"/>
          </a:xfrm>
        </p:spPr>
        <p:txBody>
          <a:bodyPr>
            <a:noAutofit/>
          </a:bodyPr>
          <a:lstStyle/>
          <a:p>
            <a:pPr fontAlgn="t"/>
            <a:r>
              <a:rPr lang="cs-CZ" sz="1200" b="1" dirty="0" smtClean="0">
                <a:solidFill>
                  <a:srgbClr val="FF0000"/>
                </a:solidFill>
                <a:latin typeface="Arial" pitchFamily="34" charset="0"/>
                <a:cs typeface="Arial" pitchFamily="34" charset="0"/>
              </a:rPr>
              <a:t>Obyčej</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sv</a:t>
            </a:r>
            <a:r>
              <a:rPr lang="cs-CZ" sz="1200" b="1" dirty="0">
                <a:solidFill>
                  <a:srgbClr val="FF0000"/>
                </a:solidFill>
                <a:latin typeface="Arial" pitchFamily="34" charset="0"/>
                <a:cs typeface="Arial" pitchFamily="34" charset="0"/>
              </a:rPr>
              <a:t>í</a:t>
            </a:r>
            <a:r>
              <a:rPr lang="cs-CZ" sz="1200" b="1" dirty="0" smtClean="0">
                <a:solidFill>
                  <a:srgbClr val="FF0000"/>
                </a:solidFill>
                <a:latin typeface="Arial" pitchFamily="34" charset="0"/>
                <a:cs typeface="Arial" pitchFamily="34" charset="0"/>
              </a:rPr>
              <a:t>tání</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lyžárna</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mydliny</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dobyvatel</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Dalibor</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vypínač</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zasytil</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Bystrouška</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pýchavka</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sivý</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třpytka</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vyskočil</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komise</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sýkora</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tal</a:t>
            </a:r>
            <a:r>
              <a:rPr lang="cs-CZ" sz="1200" b="1" dirty="0">
                <a:solidFill>
                  <a:srgbClr val="FF0000"/>
                </a:solidFill>
                <a:latin typeface="Arial" pitchFamily="34" charset="0"/>
                <a:cs typeface="Arial" pitchFamily="34" charset="0"/>
              </a:rPr>
              <a:t>í</a:t>
            </a:r>
            <a:r>
              <a:rPr lang="cs-CZ" sz="1200" b="1" dirty="0" smtClean="0">
                <a:solidFill>
                  <a:srgbClr val="FF0000"/>
                </a:solidFill>
                <a:latin typeface="Arial" pitchFamily="34" charset="0"/>
                <a:cs typeface="Arial" pitchFamily="34" charset="0"/>
              </a:rPr>
              <a:t>ř</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ubytovna</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vidět</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brz</a:t>
            </a:r>
            <a:r>
              <a:rPr lang="cs-CZ" sz="1200" b="1" dirty="0">
                <a:solidFill>
                  <a:srgbClr val="FF0000"/>
                </a:solidFill>
                <a:latin typeface="Arial" pitchFamily="34" charset="0"/>
                <a:cs typeface="Arial" pitchFamily="34" charset="0"/>
              </a:rPr>
              <a:t>y</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místnost</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a:solidFill>
                  <a:srgbClr val="FF0000"/>
                </a:solidFill>
                <a:latin typeface="Arial" pitchFamily="34" charset="0"/>
                <a:cs typeface="Arial" pitchFamily="34" charset="0"/>
              </a:rPr>
              <a:t>kus </a:t>
            </a:r>
            <a:r>
              <a:rPr lang="cs-CZ" sz="1200" b="1" dirty="0" smtClean="0">
                <a:solidFill>
                  <a:srgbClr val="FF0000"/>
                </a:solidFill>
                <a:latin typeface="Arial" pitchFamily="34" charset="0"/>
                <a:cs typeface="Arial" pitchFamily="34" charset="0"/>
              </a:rPr>
              <a:t>sýra</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písař</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zívat</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osička</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výhoda</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zbídačený</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průsm</a:t>
            </a:r>
            <a:r>
              <a:rPr lang="cs-CZ" sz="1200" b="1" dirty="0">
                <a:solidFill>
                  <a:srgbClr val="FF0000"/>
                </a:solidFill>
                <a:latin typeface="Arial" pitchFamily="34" charset="0"/>
                <a:cs typeface="Arial" pitchFamily="34" charset="0"/>
              </a:rPr>
              <a:t>y</a:t>
            </a:r>
            <a:r>
              <a:rPr lang="cs-CZ" sz="1200" b="1" dirty="0" smtClean="0">
                <a:solidFill>
                  <a:srgbClr val="FF0000"/>
                </a:solidFill>
                <a:latin typeface="Arial" pitchFamily="34" charset="0"/>
                <a:cs typeface="Arial" pitchFamily="34" charset="0"/>
              </a:rPr>
              <a:t>k</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plíce</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Linda</a:t>
            </a:r>
            <a:r>
              <a:rPr lang="cs-CZ" sz="1200" b="1" dirty="0">
                <a:solidFill>
                  <a:srgbClr val="FF0000"/>
                </a:solidFill>
                <a:latin typeface="Arial" pitchFamily="34" charset="0"/>
                <a:cs typeface="Arial" pitchFamily="34" charset="0"/>
              </a:rPr>
              <a:t/>
            </a:r>
            <a:br>
              <a:rPr lang="cs-CZ" sz="1200" b="1" dirty="0">
                <a:solidFill>
                  <a:srgbClr val="FF0000"/>
                </a:solidFill>
                <a:latin typeface="Arial" pitchFamily="34" charset="0"/>
                <a:cs typeface="Arial" pitchFamily="34" charset="0"/>
              </a:rPr>
            </a:br>
            <a:r>
              <a:rPr lang="cs-CZ" sz="1200" b="1" dirty="0" smtClean="0">
                <a:solidFill>
                  <a:srgbClr val="FF0000"/>
                </a:solidFill>
                <a:latin typeface="Arial" pitchFamily="34" charset="0"/>
                <a:cs typeface="Arial" pitchFamily="34" charset="0"/>
              </a:rPr>
              <a:t>dobyl </a:t>
            </a:r>
            <a:r>
              <a:rPr lang="cs-CZ" sz="1200" b="1" dirty="0">
                <a:solidFill>
                  <a:srgbClr val="FF0000"/>
                </a:solidFill>
                <a:latin typeface="Arial" pitchFamily="34" charset="0"/>
                <a:cs typeface="Arial" pitchFamily="34" charset="0"/>
              </a:rPr>
              <a:t>hrad</a:t>
            </a:r>
            <a:br>
              <a:rPr lang="cs-CZ" sz="1200" b="1" dirty="0">
                <a:solidFill>
                  <a:srgbClr val="FF0000"/>
                </a:solidFill>
                <a:latin typeface="Arial" pitchFamily="34" charset="0"/>
                <a:cs typeface="Arial" pitchFamily="34" charset="0"/>
              </a:rPr>
            </a:br>
            <a:endParaRPr lang="cs-CZ" sz="1200" b="1" dirty="0">
              <a:solidFill>
                <a:srgbClr val="FF0000"/>
              </a:solidFill>
              <a:latin typeface="Arial" pitchFamily="34" charset="0"/>
              <a:cs typeface="Arial" pitchFamily="34" charset="0"/>
            </a:endParaRPr>
          </a:p>
        </p:txBody>
      </p:sp>
      <p:sp>
        <p:nvSpPr>
          <p:cNvPr id="6" name="Zástupný symbol pro obsah 5"/>
          <p:cNvSpPr>
            <a:spLocks noGrp="1"/>
          </p:cNvSpPr>
          <p:nvPr>
            <p:ph idx="1"/>
          </p:nvPr>
        </p:nvSpPr>
        <p:spPr>
          <a:xfrm>
            <a:off x="735460" y="404664"/>
            <a:ext cx="7272808" cy="6984776"/>
          </a:xfrm>
        </p:spPr>
        <p:txBody>
          <a:bodyPr>
            <a:noAutofit/>
          </a:bodyPr>
          <a:lstStyle/>
          <a:p>
            <a:pPr marL="0" indent="0" algn="ctr" fontAlgn="t">
              <a:buNone/>
            </a:pPr>
            <a:r>
              <a:rPr lang="cs-CZ" sz="4000" dirty="0" smtClean="0">
                <a:effectLst>
                  <a:outerShdw blurRad="38100" dist="38100" dir="2700000" algn="tl">
                    <a:srgbClr val="000000">
                      <a:alpha val="43137"/>
                    </a:srgbClr>
                  </a:outerShdw>
                </a:effectLst>
                <a:latin typeface="+mj-lt"/>
              </a:rPr>
              <a:t>                          KONTROLA</a:t>
            </a:r>
            <a:r>
              <a:rPr lang="cs-CZ" sz="2000" dirty="0" smtClean="0">
                <a:effectLst>
                  <a:outerShdw blurRad="38100" dist="38100" dir="2700000" algn="tl">
                    <a:srgbClr val="000000">
                      <a:alpha val="43137"/>
                    </a:srgbClr>
                  </a:outerShdw>
                </a:effectLst>
                <a:latin typeface="+mj-lt"/>
              </a:rPr>
              <a:t>                                                                                             </a:t>
            </a:r>
            <a:r>
              <a:rPr lang="cs-CZ" sz="2000" dirty="0" smtClean="0">
                <a:latin typeface="+mj-lt"/>
              </a:rPr>
              <a:t>                                         </a:t>
            </a:r>
            <a:endParaRPr lang="cs-CZ" sz="2000" dirty="0">
              <a:latin typeface="+mj-lt"/>
            </a:endParaRPr>
          </a:p>
        </p:txBody>
      </p:sp>
      <p:pic>
        <p:nvPicPr>
          <p:cNvPr id="5122" name="Picture 2" descr="C:\Users\jnovakova\AppData\Local\Microsoft\Windows\Temporary Internet Files\Content.IE5\9NXAHEK2\MC900434393[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992" y="764704"/>
            <a:ext cx="3508276" cy="2281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24734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3568" y="476672"/>
            <a:ext cx="6925816" cy="720080"/>
          </a:xfrm>
        </p:spPr>
        <p:txBody>
          <a:bodyPr>
            <a:normAutofit fontScale="90000"/>
          </a:bodyPr>
          <a:lstStyle/>
          <a:p>
            <a:r>
              <a:rPr lang="cs-CZ" dirty="0" smtClean="0">
                <a:solidFill>
                  <a:srgbClr val="00B050"/>
                </a:solidFill>
              </a:rPr>
              <a:t>PŘESMYČKY</a:t>
            </a:r>
            <a:endParaRPr lang="cs-CZ" dirty="0">
              <a:solidFill>
                <a:srgbClr val="00B050"/>
              </a:solidFill>
            </a:endParaRPr>
          </a:p>
        </p:txBody>
      </p:sp>
      <p:sp>
        <p:nvSpPr>
          <p:cNvPr id="3" name="Zástupný symbol pro obsah 2"/>
          <p:cNvSpPr>
            <a:spLocks noGrp="1"/>
          </p:cNvSpPr>
          <p:nvPr>
            <p:ph idx="1"/>
          </p:nvPr>
        </p:nvSpPr>
        <p:spPr>
          <a:xfrm>
            <a:off x="539552" y="1124744"/>
            <a:ext cx="7632848" cy="5184576"/>
          </a:xfrm>
        </p:spPr>
        <p:txBody>
          <a:bodyPr>
            <a:normAutofit/>
          </a:bodyPr>
          <a:lstStyle/>
          <a:p>
            <a:pPr marL="0" indent="0" fontAlgn="t">
              <a:buNone/>
            </a:pPr>
            <a:r>
              <a:rPr lang="cs-CZ" sz="1400" dirty="0" smtClean="0">
                <a:latin typeface="Arial" pitchFamily="34" charset="0"/>
                <a:cs typeface="Arial" pitchFamily="34" charset="0"/>
              </a:rPr>
              <a:t>CHÝPA                              -----------------------------------</a:t>
            </a:r>
          </a:p>
          <a:p>
            <a:pPr marL="0" indent="0" fontAlgn="t">
              <a:buNone/>
            </a:pPr>
            <a:r>
              <a:rPr lang="cs-CZ" sz="1400" dirty="0" smtClean="0">
                <a:latin typeface="Arial" pitchFamily="34" charset="0"/>
                <a:cs typeface="Arial" pitchFamily="34" charset="0"/>
              </a:rPr>
              <a:t>BTÝ                                   -----------------------------------</a:t>
            </a:r>
          </a:p>
          <a:p>
            <a:pPr marL="0" indent="0" fontAlgn="t">
              <a:buNone/>
            </a:pPr>
            <a:r>
              <a:rPr lang="cs-CZ" sz="1400" dirty="0" smtClean="0">
                <a:latin typeface="Arial" pitchFamily="34" charset="0"/>
                <a:cs typeface="Arial" pitchFamily="34" charset="0"/>
              </a:rPr>
              <a:t>NYBÁTEK                         -----------------------------------</a:t>
            </a:r>
          </a:p>
          <a:p>
            <a:pPr marL="0" indent="0" fontAlgn="t">
              <a:buNone/>
            </a:pPr>
            <a:r>
              <a:rPr lang="cs-CZ" sz="1400" dirty="0" smtClean="0">
                <a:latin typeface="Arial" pitchFamily="34" charset="0"/>
                <a:cs typeface="Arial" pitchFamily="34" charset="0"/>
              </a:rPr>
              <a:t>PÝTVALT                           -----------------------------------</a:t>
            </a:r>
          </a:p>
          <a:p>
            <a:pPr marL="0" indent="0" fontAlgn="t">
              <a:buNone/>
            </a:pPr>
            <a:r>
              <a:rPr lang="cs-CZ" sz="1400" dirty="0" smtClean="0">
                <a:latin typeface="Arial" pitchFamily="34" charset="0"/>
                <a:cs typeface="Arial" pitchFamily="34" charset="0"/>
              </a:rPr>
              <a:t>SYLŠET                             -----------------------------------</a:t>
            </a:r>
          </a:p>
          <a:p>
            <a:pPr marL="0" indent="0" fontAlgn="t">
              <a:buNone/>
            </a:pPr>
            <a:r>
              <a:rPr lang="cs-CZ" sz="1400" dirty="0" smtClean="0">
                <a:latin typeface="Arial" pitchFamily="34" charset="0"/>
                <a:cs typeface="Arial" pitchFamily="34" charset="0"/>
              </a:rPr>
              <a:t>NĚPYLEK                          -----------------------------------</a:t>
            </a:r>
          </a:p>
          <a:p>
            <a:pPr marL="0" indent="0" fontAlgn="t">
              <a:buNone/>
            </a:pPr>
            <a:r>
              <a:rPr lang="cs-CZ" sz="1400" dirty="0" smtClean="0">
                <a:latin typeface="Arial" pitchFamily="34" charset="0"/>
                <a:cs typeface="Arial" pitchFamily="34" charset="0"/>
              </a:rPr>
              <a:t>PATYS                                ----------------------------------</a:t>
            </a:r>
          </a:p>
          <a:p>
            <a:pPr marL="0" indent="0" fontAlgn="t">
              <a:buNone/>
            </a:pPr>
            <a:r>
              <a:rPr lang="cs-CZ" sz="1400" dirty="0" smtClean="0">
                <a:latin typeface="Arial" pitchFamily="34" charset="0"/>
                <a:cs typeface="Arial" pitchFamily="34" charset="0"/>
              </a:rPr>
              <a:t>UZRYNĚ                             ---------------------------------</a:t>
            </a:r>
          </a:p>
          <a:p>
            <a:pPr marL="0" indent="0" fontAlgn="t">
              <a:buNone/>
            </a:pPr>
            <a:r>
              <a:rPr lang="cs-CZ" sz="1400" dirty="0" smtClean="0">
                <a:latin typeface="Arial" pitchFamily="34" charset="0"/>
                <a:cs typeface="Arial" pitchFamily="34" charset="0"/>
              </a:rPr>
              <a:t>BYKOLA                             ----------------------------------</a:t>
            </a:r>
          </a:p>
          <a:p>
            <a:pPr marL="0" indent="0" fontAlgn="t">
              <a:buNone/>
            </a:pPr>
            <a:r>
              <a:rPr lang="cs-CZ" sz="1400" dirty="0" smtClean="0">
                <a:latin typeface="Arial" pitchFamily="34" charset="0"/>
                <a:cs typeface="Arial" pitchFamily="34" charset="0"/>
              </a:rPr>
              <a:t>USACHYT                          ----------------------------------</a:t>
            </a:r>
          </a:p>
          <a:p>
            <a:pPr marL="0" indent="0" fontAlgn="t">
              <a:buNone/>
            </a:pPr>
            <a:r>
              <a:rPr lang="cs-CZ" sz="1400" dirty="0" smtClean="0">
                <a:latin typeface="Arial" pitchFamily="34" charset="0"/>
                <a:cs typeface="Arial" pitchFamily="34" charset="0"/>
              </a:rPr>
              <a:t>SMAKÝT                             ----------------------------------</a:t>
            </a:r>
          </a:p>
          <a:p>
            <a:pPr marL="0" indent="0" fontAlgn="t">
              <a:buNone/>
            </a:pPr>
            <a:r>
              <a:rPr lang="cs-CZ" sz="1400" dirty="0" smtClean="0">
                <a:latin typeface="Arial" pitchFamily="34" charset="0"/>
                <a:cs typeface="Arial" pitchFamily="34" charset="0"/>
              </a:rPr>
              <a:t>ODBYTEK                           ----------------------------------</a:t>
            </a:r>
          </a:p>
          <a:p>
            <a:pPr marL="0" indent="0" fontAlgn="t">
              <a:buNone/>
            </a:pPr>
            <a:r>
              <a:rPr lang="cs-CZ" sz="1400" dirty="0" smtClean="0">
                <a:latin typeface="Arial" pitchFamily="34" charset="0"/>
                <a:cs typeface="Arial" pitchFamily="34" charset="0"/>
              </a:rPr>
              <a:t>MITÝT                                 ----------------------------------</a:t>
            </a:r>
          </a:p>
          <a:p>
            <a:pPr marL="0" indent="0" fontAlgn="t">
              <a:buNone/>
            </a:pPr>
            <a:r>
              <a:rPr lang="cs-CZ" sz="1400" dirty="0" smtClean="0">
                <a:latin typeface="Arial" pitchFamily="34" charset="0"/>
                <a:cs typeface="Arial" pitchFamily="34" charset="0"/>
              </a:rPr>
              <a:t>TÝLKO                                 ----------------------------------</a:t>
            </a:r>
          </a:p>
          <a:p>
            <a:pPr marL="0" indent="0" fontAlgn="t">
              <a:buNone/>
            </a:pPr>
            <a:r>
              <a:rPr lang="cs-CZ" sz="1400" dirty="0" smtClean="0">
                <a:latin typeface="Arial" pitchFamily="34" charset="0"/>
                <a:cs typeface="Arial" pitchFamily="34" charset="0"/>
              </a:rPr>
              <a:t>KÝB                                     ----------------------------------                       </a:t>
            </a:r>
          </a:p>
          <a:p>
            <a:pPr marL="0" indent="0" fontAlgn="t">
              <a:buNone/>
            </a:pPr>
            <a:endParaRPr lang="cs-CZ" sz="1400" dirty="0" smtClean="0">
              <a:latin typeface="Arial" pitchFamily="34" charset="0"/>
              <a:cs typeface="Arial" pitchFamily="34" charset="0"/>
            </a:endParaRPr>
          </a:p>
          <a:p>
            <a:pPr marL="0" indent="0" fontAlgn="t">
              <a:buNone/>
            </a:pPr>
            <a:endParaRPr lang="cs-CZ" sz="1400" dirty="0">
              <a:latin typeface="Arial" pitchFamily="34" charset="0"/>
              <a:cs typeface="Arial" pitchFamily="34" charset="0"/>
            </a:endParaRPr>
          </a:p>
          <a:p>
            <a:pPr marL="0" indent="0">
              <a:buNone/>
            </a:pPr>
            <a:endParaRPr lang="cs-CZ" sz="1400" dirty="0">
              <a:latin typeface="Arial" pitchFamily="34" charset="0"/>
              <a:cs typeface="Arial" pitchFamily="34" charset="0"/>
            </a:endParaRPr>
          </a:p>
        </p:txBody>
      </p:sp>
    </p:spTree>
    <p:extLst>
      <p:ext uri="{BB962C8B-B14F-4D97-AF65-F5344CB8AC3E}">
        <p14:creationId xmlns:p14="http://schemas.microsoft.com/office/powerpoint/2010/main" val="398872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1"/>
          </p:nvPr>
        </p:nvSpPr>
        <p:spPr>
          <a:xfrm>
            <a:off x="683568" y="620688"/>
            <a:ext cx="7345987" cy="5450213"/>
          </a:xfrm>
        </p:spPr>
        <p:txBody>
          <a:bodyPr>
            <a:normAutofit/>
          </a:bodyPr>
          <a:lstStyle/>
          <a:p>
            <a:pPr marL="0" indent="0" fontAlgn="t">
              <a:buNone/>
            </a:pPr>
            <a:r>
              <a:rPr lang="cs-CZ" sz="1600" dirty="0">
                <a:latin typeface="Arial" pitchFamily="34" charset="0"/>
                <a:cs typeface="Arial" pitchFamily="34" charset="0"/>
              </a:rPr>
              <a:t>CHÝPA                              </a:t>
            </a:r>
            <a:r>
              <a:rPr lang="cs-CZ" sz="1600" dirty="0" smtClean="0">
                <a:latin typeface="Arial" pitchFamily="34" charset="0"/>
                <a:cs typeface="Arial" pitchFamily="34" charset="0"/>
              </a:rPr>
              <a:t>-----</a:t>
            </a:r>
            <a:r>
              <a:rPr lang="cs-CZ" sz="1600" dirty="0" smtClean="0">
                <a:solidFill>
                  <a:srgbClr val="FF0000"/>
                </a:solidFill>
                <a:latin typeface="Arial" pitchFamily="34" charset="0"/>
                <a:cs typeface="Arial" pitchFamily="34" charset="0"/>
              </a:rPr>
              <a:t>PÝCHA</a:t>
            </a:r>
            <a:r>
              <a:rPr lang="cs-CZ" sz="1600" dirty="0" smtClean="0">
                <a:solidFill>
                  <a:schemeClr val="tx1"/>
                </a:solidFill>
                <a:latin typeface="Arial" pitchFamily="34" charset="0"/>
                <a:cs typeface="Arial" pitchFamily="34" charset="0"/>
              </a:rPr>
              <a:t>-------</a:t>
            </a:r>
            <a:r>
              <a:rPr lang="cs-CZ" sz="1600" dirty="0" smtClean="0">
                <a:latin typeface="Arial" pitchFamily="34" charset="0"/>
                <a:cs typeface="Arial" pitchFamily="34" charset="0"/>
              </a:rPr>
              <a:t>------    </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BTÝ                                   </a:t>
            </a:r>
            <a:r>
              <a:rPr lang="cs-CZ" sz="1600" dirty="0" smtClean="0">
                <a:latin typeface="Arial" pitchFamily="34" charset="0"/>
                <a:cs typeface="Arial" pitchFamily="34" charset="0"/>
              </a:rPr>
              <a:t>-----</a:t>
            </a:r>
            <a:r>
              <a:rPr lang="cs-CZ" sz="1600" dirty="0" smtClean="0">
                <a:solidFill>
                  <a:srgbClr val="FF0000"/>
                </a:solidFill>
                <a:latin typeface="Arial" pitchFamily="34" charset="0"/>
                <a:cs typeface="Arial" pitchFamily="34" charset="0"/>
              </a:rPr>
              <a:t>BÝT-</a:t>
            </a:r>
            <a:r>
              <a:rPr lang="cs-CZ" sz="1600" dirty="0" smtClean="0">
                <a:latin typeface="Arial" pitchFamily="34" charset="0"/>
                <a:cs typeface="Arial" pitchFamily="34" charset="0"/>
              </a:rPr>
              <a:t>----------------</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NYBÁTEK                         </a:t>
            </a:r>
            <a:r>
              <a:rPr lang="cs-CZ" sz="1600" dirty="0" smtClean="0">
                <a:latin typeface="Arial" pitchFamily="34" charset="0"/>
                <a:cs typeface="Arial" pitchFamily="34" charset="0"/>
              </a:rPr>
              <a:t> -----</a:t>
            </a:r>
            <a:r>
              <a:rPr lang="cs-CZ" sz="1600" dirty="0" smtClean="0">
                <a:solidFill>
                  <a:srgbClr val="FF0000"/>
                </a:solidFill>
                <a:latin typeface="Arial" pitchFamily="34" charset="0"/>
                <a:cs typeface="Arial" pitchFamily="34" charset="0"/>
              </a:rPr>
              <a:t>NÁBYTEK-</a:t>
            </a:r>
            <a:r>
              <a:rPr lang="cs-CZ" sz="1600" dirty="0" smtClean="0">
                <a:latin typeface="Arial" pitchFamily="34" charset="0"/>
                <a:cs typeface="Arial" pitchFamily="34" charset="0"/>
              </a:rPr>
              <a:t>--------</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PÝTVALT                           </a:t>
            </a:r>
            <a:r>
              <a:rPr lang="cs-CZ" sz="1600" dirty="0" smtClean="0">
                <a:latin typeface="Arial" pitchFamily="34" charset="0"/>
                <a:cs typeface="Arial" pitchFamily="34" charset="0"/>
              </a:rPr>
              <a:t>-----</a:t>
            </a:r>
            <a:r>
              <a:rPr lang="cs-CZ" sz="1600" dirty="0" smtClean="0">
                <a:solidFill>
                  <a:srgbClr val="FF0000"/>
                </a:solidFill>
                <a:latin typeface="Arial" pitchFamily="34" charset="0"/>
                <a:cs typeface="Arial" pitchFamily="34" charset="0"/>
              </a:rPr>
              <a:t>PLÝTVAT-</a:t>
            </a:r>
            <a:r>
              <a:rPr lang="cs-CZ" sz="1600" dirty="0" smtClean="0">
                <a:latin typeface="Arial" pitchFamily="34" charset="0"/>
                <a:cs typeface="Arial" pitchFamily="34" charset="0"/>
              </a:rPr>
              <a:t>---------</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SYLŠET                             </a:t>
            </a:r>
            <a:r>
              <a:rPr lang="cs-CZ" sz="1600" dirty="0" smtClean="0">
                <a:latin typeface="Arial" pitchFamily="34" charset="0"/>
                <a:cs typeface="Arial" pitchFamily="34" charset="0"/>
              </a:rPr>
              <a:t>-----</a:t>
            </a:r>
            <a:r>
              <a:rPr lang="cs-CZ" sz="1600" dirty="0" smtClean="0">
                <a:solidFill>
                  <a:srgbClr val="FF0000"/>
                </a:solidFill>
                <a:latin typeface="Arial" pitchFamily="34" charset="0"/>
                <a:cs typeface="Arial" pitchFamily="34" charset="0"/>
              </a:rPr>
              <a:t>SLYŠET-</a:t>
            </a:r>
            <a:r>
              <a:rPr lang="cs-CZ" sz="1600" dirty="0" smtClean="0">
                <a:latin typeface="Arial" pitchFamily="34" charset="0"/>
                <a:cs typeface="Arial" pitchFamily="34" charset="0"/>
              </a:rPr>
              <a:t>----------</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NĚPYLEK                          </a:t>
            </a:r>
            <a:r>
              <a:rPr lang="cs-CZ" sz="1600" dirty="0" smtClean="0">
                <a:latin typeface="Arial" pitchFamily="34" charset="0"/>
                <a:cs typeface="Arial" pitchFamily="34" charset="0"/>
              </a:rPr>
              <a:t>-----</a:t>
            </a:r>
            <a:r>
              <a:rPr lang="cs-CZ" sz="1600" dirty="0" smtClean="0">
                <a:solidFill>
                  <a:srgbClr val="FF0000"/>
                </a:solidFill>
                <a:latin typeface="Arial" pitchFamily="34" charset="0"/>
                <a:cs typeface="Arial" pitchFamily="34" charset="0"/>
              </a:rPr>
              <a:t>PELYNĚK-</a:t>
            </a:r>
            <a:r>
              <a:rPr lang="cs-CZ" sz="1600" dirty="0" smtClean="0">
                <a:latin typeface="Arial" pitchFamily="34" charset="0"/>
                <a:cs typeface="Arial" pitchFamily="34" charset="0"/>
              </a:rPr>
              <a:t>--------</a:t>
            </a:r>
          </a:p>
          <a:p>
            <a:pPr marL="0" indent="0" fontAlgn="t">
              <a:buNone/>
            </a:pPr>
            <a:r>
              <a:rPr lang="cs-CZ" sz="1600" dirty="0" smtClean="0">
                <a:latin typeface="Arial" pitchFamily="34" charset="0"/>
                <a:cs typeface="Arial" pitchFamily="34" charset="0"/>
              </a:rPr>
              <a:t>PATYS                               ----- </a:t>
            </a:r>
            <a:r>
              <a:rPr lang="cs-CZ" sz="1600" dirty="0" smtClean="0">
                <a:solidFill>
                  <a:srgbClr val="FF0000"/>
                </a:solidFill>
                <a:latin typeface="Arial" pitchFamily="34" charset="0"/>
                <a:cs typeface="Arial" pitchFamily="34" charset="0"/>
              </a:rPr>
              <a:t>SYPAT-</a:t>
            </a:r>
            <a:r>
              <a:rPr lang="cs-CZ" sz="1600" dirty="0" smtClean="0">
                <a:latin typeface="Arial" pitchFamily="34" charset="0"/>
                <a:cs typeface="Arial" pitchFamily="34" charset="0"/>
              </a:rPr>
              <a:t>------------</a:t>
            </a:r>
          </a:p>
          <a:p>
            <a:pPr marL="0" indent="0" fontAlgn="t">
              <a:buNone/>
            </a:pPr>
            <a:r>
              <a:rPr lang="cs-CZ" sz="1600" dirty="0" smtClean="0">
                <a:latin typeface="Arial" pitchFamily="34" charset="0"/>
                <a:cs typeface="Arial" pitchFamily="34" charset="0"/>
              </a:rPr>
              <a:t>UZRYNĚ                            -----</a:t>
            </a:r>
            <a:r>
              <a:rPr lang="cs-CZ" sz="1600" dirty="0" smtClean="0">
                <a:solidFill>
                  <a:srgbClr val="FF0000"/>
                </a:solidFill>
                <a:latin typeface="Arial" pitchFamily="34" charset="0"/>
                <a:cs typeface="Arial" pitchFamily="34" charset="0"/>
              </a:rPr>
              <a:t>RUZYNĚ-</a:t>
            </a:r>
            <a:r>
              <a:rPr lang="cs-CZ" sz="1600" dirty="0" smtClean="0">
                <a:latin typeface="Arial" pitchFamily="34" charset="0"/>
                <a:cs typeface="Arial" pitchFamily="34" charset="0"/>
              </a:rPr>
              <a:t>----------         </a:t>
            </a:r>
            <a:r>
              <a:rPr lang="cs-CZ" sz="2000" b="1" u="sng" dirty="0" smtClean="0">
                <a:solidFill>
                  <a:srgbClr val="00B050"/>
                </a:solidFill>
                <a:effectLst>
                  <a:outerShdw blurRad="38100" dist="38100" dir="2700000" algn="tl">
                    <a:srgbClr val="000000">
                      <a:alpha val="43137"/>
                    </a:srgbClr>
                  </a:outerShdw>
                </a:effectLst>
                <a:latin typeface="Arial" pitchFamily="34" charset="0"/>
                <a:cs typeface="Arial" pitchFamily="34" charset="0"/>
              </a:rPr>
              <a:t>KONTROLA</a:t>
            </a:r>
            <a:endParaRPr lang="cs-CZ" sz="2000" b="1" u="sng" dirty="0">
              <a:solidFill>
                <a:srgbClr val="00B050"/>
              </a:solidFill>
              <a:effectLst>
                <a:outerShdw blurRad="38100" dist="38100" dir="2700000" algn="tl">
                  <a:srgbClr val="000000">
                    <a:alpha val="43137"/>
                  </a:srgbClr>
                </a:outerShdw>
              </a:effectLst>
              <a:latin typeface="Arial" pitchFamily="34" charset="0"/>
              <a:cs typeface="Arial" pitchFamily="34" charset="0"/>
            </a:endParaRPr>
          </a:p>
          <a:p>
            <a:pPr marL="0" indent="0" fontAlgn="t">
              <a:buNone/>
            </a:pPr>
            <a:r>
              <a:rPr lang="cs-CZ" sz="1600" dirty="0">
                <a:latin typeface="Arial" pitchFamily="34" charset="0"/>
                <a:cs typeface="Arial" pitchFamily="34" charset="0"/>
              </a:rPr>
              <a:t>BYKOLA                           </a:t>
            </a:r>
            <a:r>
              <a:rPr lang="cs-CZ" sz="1600" dirty="0" smtClean="0">
                <a:latin typeface="Arial" pitchFamily="34" charset="0"/>
                <a:cs typeface="Arial" pitchFamily="34" charset="0"/>
              </a:rPr>
              <a:t> ------</a:t>
            </a:r>
            <a:r>
              <a:rPr lang="cs-CZ" sz="1600" dirty="0" smtClean="0">
                <a:solidFill>
                  <a:srgbClr val="FF0000"/>
                </a:solidFill>
                <a:latin typeface="Arial" pitchFamily="34" charset="0"/>
                <a:cs typeface="Arial" pitchFamily="34" charset="0"/>
              </a:rPr>
              <a:t>KOBYLA-</a:t>
            </a:r>
            <a:r>
              <a:rPr lang="cs-CZ" sz="1600" dirty="0" smtClean="0">
                <a:latin typeface="Arial" pitchFamily="34" charset="0"/>
                <a:cs typeface="Arial" pitchFamily="34" charset="0"/>
              </a:rPr>
              <a:t>---------</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USACHYT                         </a:t>
            </a:r>
            <a:r>
              <a:rPr lang="cs-CZ" sz="1600" dirty="0" smtClean="0">
                <a:latin typeface="Arial" pitchFamily="34" charset="0"/>
                <a:cs typeface="Arial" pitchFamily="34" charset="0"/>
              </a:rPr>
              <a:t>------</a:t>
            </a:r>
            <a:r>
              <a:rPr lang="cs-CZ" sz="1600" dirty="0" smtClean="0">
                <a:solidFill>
                  <a:srgbClr val="FF0000"/>
                </a:solidFill>
                <a:latin typeface="Arial" pitchFamily="34" charset="0"/>
                <a:cs typeface="Arial" pitchFamily="34" charset="0"/>
              </a:rPr>
              <a:t>USYCHAT-</a:t>
            </a:r>
            <a:r>
              <a:rPr lang="cs-CZ" sz="1600" dirty="0" smtClean="0">
                <a:latin typeface="Arial" pitchFamily="34" charset="0"/>
                <a:cs typeface="Arial" pitchFamily="34" charset="0"/>
              </a:rPr>
              <a:t>--------</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SMAKÝT                            </a:t>
            </a:r>
            <a:r>
              <a:rPr lang="cs-CZ" sz="1600" dirty="0" smtClean="0">
                <a:latin typeface="Arial" pitchFamily="34" charset="0"/>
                <a:cs typeface="Arial" pitchFamily="34" charset="0"/>
              </a:rPr>
              <a:t>------</a:t>
            </a:r>
            <a:r>
              <a:rPr lang="cs-CZ" sz="1600" dirty="0" smtClean="0">
                <a:solidFill>
                  <a:srgbClr val="FF0000"/>
                </a:solidFill>
                <a:latin typeface="Arial" pitchFamily="34" charset="0"/>
                <a:cs typeface="Arial" pitchFamily="34" charset="0"/>
              </a:rPr>
              <a:t>SMÝKAT-</a:t>
            </a:r>
            <a:r>
              <a:rPr lang="cs-CZ" sz="1600" dirty="0" smtClean="0">
                <a:latin typeface="Arial" pitchFamily="34" charset="0"/>
                <a:cs typeface="Arial" pitchFamily="34" charset="0"/>
              </a:rPr>
              <a:t>---------</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ODBYTEK                          </a:t>
            </a:r>
            <a:r>
              <a:rPr lang="cs-CZ" sz="1600" dirty="0" smtClean="0">
                <a:latin typeface="Arial" pitchFamily="34" charset="0"/>
                <a:cs typeface="Arial" pitchFamily="34" charset="0"/>
              </a:rPr>
              <a:t>----- </a:t>
            </a:r>
            <a:r>
              <a:rPr lang="cs-CZ" sz="1600" dirty="0" smtClean="0">
                <a:solidFill>
                  <a:srgbClr val="FF0000"/>
                </a:solidFill>
                <a:latin typeface="Arial" pitchFamily="34" charset="0"/>
                <a:cs typeface="Arial" pitchFamily="34" charset="0"/>
              </a:rPr>
              <a:t>DOBYTEK-</a:t>
            </a:r>
            <a:r>
              <a:rPr lang="cs-CZ" sz="1600" dirty="0" smtClean="0">
                <a:latin typeface="Arial" pitchFamily="34" charset="0"/>
                <a:cs typeface="Arial" pitchFamily="34" charset="0"/>
              </a:rPr>
              <a:t>------</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MITÝT                                </a:t>
            </a:r>
            <a:r>
              <a:rPr lang="cs-CZ" sz="1600" dirty="0" smtClean="0">
                <a:latin typeface="Arial" pitchFamily="34" charset="0"/>
                <a:cs typeface="Arial" pitchFamily="34" charset="0"/>
              </a:rPr>
              <a:t>----- </a:t>
            </a:r>
            <a:r>
              <a:rPr lang="cs-CZ" sz="1600" dirty="0" smtClean="0">
                <a:solidFill>
                  <a:srgbClr val="FF0000"/>
                </a:solidFill>
                <a:latin typeface="Arial" pitchFamily="34" charset="0"/>
                <a:cs typeface="Arial" pitchFamily="34" charset="0"/>
              </a:rPr>
              <a:t>MÝTIT-</a:t>
            </a:r>
            <a:r>
              <a:rPr lang="cs-CZ" sz="1600" dirty="0" smtClean="0">
                <a:latin typeface="Arial" pitchFamily="34" charset="0"/>
                <a:cs typeface="Arial" pitchFamily="34" charset="0"/>
              </a:rPr>
              <a:t>-------------</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TÝLKO                                </a:t>
            </a:r>
            <a:r>
              <a:rPr lang="cs-CZ" sz="1600" dirty="0" smtClean="0">
                <a:latin typeface="Arial" pitchFamily="34" charset="0"/>
                <a:cs typeface="Arial" pitchFamily="34" charset="0"/>
              </a:rPr>
              <a:t>-----</a:t>
            </a:r>
            <a:r>
              <a:rPr lang="cs-CZ" sz="1600" dirty="0" smtClean="0">
                <a:solidFill>
                  <a:srgbClr val="FF0000"/>
                </a:solidFill>
                <a:latin typeface="Arial" pitchFamily="34" charset="0"/>
                <a:cs typeface="Arial" pitchFamily="34" charset="0"/>
              </a:rPr>
              <a:t>LÝTKO-</a:t>
            </a:r>
            <a:r>
              <a:rPr lang="cs-CZ" sz="1600" dirty="0" smtClean="0">
                <a:latin typeface="Arial" pitchFamily="34" charset="0"/>
                <a:cs typeface="Arial" pitchFamily="34" charset="0"/>
              </a:rPr>
              <a:t>-----------</a:t>
            </a:r>
            <a:endParaRPr lang="cs-CZ" sz="1600" dirty="0">
              <a:latin typeface="Arial" pitchFamily="34" charset="0"/>
              <a:cs typeface="Arial" pitchFamily="34" charset="0"/>
            </a:endParaRPr>
          </a:p>
          <a:p>
            <a:pPr marL="0" indent="0" fontAlgn="t">
              <a:buNone/>
            </a:pPr>
            <a:r>
              <a:rPr lang="cs-CZ" sz="1600" dirty="0">
                <a:latin typeface="Arial" pitchFamily="34" charset="0"/>
                <a:cs typeface="Arial" pitchFamily="34" charset="0"/>
              </a:rPr>
              <a:t>KÝB                                    </a:t>
            </a:r>
            <a:r>
              <a:rPr lang="cs-CZ" sz="1600" dirty="0" smtClean="0">
                <a:latin typeface="Arial" pitchFamily="34" charset="0"/>
                <a:cs typeface="Arial" pitchFamily="34" charset="0"/>
              </a:rPr>
              <a:t>-----</a:t>
            </a:r>
            <a:r>
              <a:rPr lang="cs-CZ" sz="1600" dirty="0" smtClean="0">
                <a:solidFill>
                  <a:srgbClr val="FF0000"/>
                </a:solidFill>
                <a:latin typeface="Arial" pitchFamily="34" charset="0"/>
                <a:cs typeface="Arial" pitchFamily="34" charset="0"/>
              </a:rPr>
              <a:t>BÝK-</a:t>
            </a:r>
            <a:r>
              <a:rPr lang="cs-CZ" sz="1600" dirty="0" smtClean="0">
                <a:latin typeface="Arial" pitchFamily="34" charset="0"/>
                <a:cs typeface="Arial" pitchFamily="34" charset="0"/>
              </a:rPr>
              <a:t>---------------            </a:t>
            </a:r>
            <a:endParaRPr lang="cs-CZ" sz="1600" dirty="0">
              <a:latin typeface="Arial" pitchFamily="34" charset="0"/>
              <a:cs typeface="Arial" pitchFamily="34" charset="0"/>
            </a:endParaRPr>
          </a:p>
          <a:p>
            <a:pPr marL="0" indent="0" fontAlgn="t">
              <a:buNone/>
            </a:pPr>
            <a:endParaRPr lang="cs-CZ" sz="1600" dirty="0">
              <a:latin typeface="Arial" pitchFamily="34" charset="0"/>
              <a:cs typeface="Arial" pitchFamily="34" charset="0"/>
            </a:endParaRPr>
          </a:p>
          <a:p>
            <a:endParaRPr lang="cs-CZ" sz="1600" dirty="0"/>
          </a:p>
        </p:txBody>
      </p:sp>
    </p:spTree>
    <p:extLst>
      <p:ext uri="{BB962C8B-B14F-4D97-AF65-F5344CB8AC3E}">
        <p14:creationId xmlns:p14="http://schemas.microsoft.com/office/powerpoint/2010/main" val="348756766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755576" y="685800"/>
            <a:ext cx="7550224" cy="2023120"/>
          </a:xfrm>
        </p:spPr>
        <p:txBody>
          <a:bodyPr/>
          <a:lstStyle/>
          <a:p>
            <a:r>
              <a:rPr lang="cs-CZ" dirty="0" smtClean="0"/>
              <a:t>Použité zdroje:</a:t>
            </a:r>
          </a:p>
          <a:p>
            <a:r>
              <a:rPr lang="cs-CZ" dirty="0" smtClean="0"/>
              <a:t>Archiv autora</a:t>
            </a:r>
          </a:p>
          <a:p>
            <a:r>
              <a:rPr lang="cs-CZ" dirty="0" smtClean="0">
                <a:hlinkClick r:id="rId2"/>
              </a:rPr>
              <a:t>www.office.microsoft.cz</a:t>
            </a:r>
            <a:endParaRPr lang="cs-CZ" dirty="0" smtClean="0"/>
          </a:p>
          <a:p>
            <a:pPr marL="0" indent="0">
              <a:buNone/>
            </a:pPr>
            <a:endParaRPr lang="cs-CZ" dirty="0"/>
          </a:p>
        </p:txBody>
      </p:sp>
    </p:spTree>
    <p:extLst>
      <p:ext uri="{BB962C8B-B14F-4D97-AF65-F5344CB8AC3E}">
        <p14:creationId xmlns:p14="http://schemas.microsoft.com/office/powerpoint/2010/main" val="102452115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emplate>
  <TotalTime>263</TotalTime>
  <Words>692</Words>
  <Application>Microsoft Office PowerPoint</Application>
  <PresentationFormat>Předvádění na obrazovce (4:3)</PresentationFormat>
  <Paragraphs>134</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NewsPrint</vt:lpstr>
      <vt:lpstr>Prezentace aplikace PowerPoint</vt:lpstr>
      <vt:lpstr>VYJMENOVANÁ SLOVA PRO ČTVRŤÁKY</vt:lpstr>
      <vt:lpstr>Prezentace aplikace PowerPoint</vt:lpstr>
      <vt:lpstr>Tatínek (přibil/přibyl) hřebík. Na kraji města stojí nová (vila/vyla).Pojedeme do (blízké/blýské) vesnice. Maminka (byla/bila) nakoupit. Včely sbírají (pyl/pil).(Nabité/nabyté) zbraně se nedotýkej! Našla jsem (blískavý/blýskavý) prstýnek. Široká řeka líně (plyne/pline).( Nasipej/nasypej) slepicím zrní! Zahradník (vysel/visel) semena. Babička nechala přes noc (viset/vyset) prádlo. Vlk (vil/vyl) na měsíc. Těším se, že už bude (brzyčko/brzičko) jaro.</vt:lpstr>
      <vt:lpstr>KONTROLA</vt:lpstr>
      <vt:lpstr>Prezentace aplikace PowerPoint</vt:lpstr>
      <vt:lpstr>KONTROLA</vt:lpstr>
      <vt:lpstr>Prezentace aplikace PowerPoint</vt:lpstr>
      <vt:lpstr>Obyčej svítání lyžárna mydliny dobyvatel Dalibor vypínač zasytil Bystrouška pýchavka sivý třpytka vyskočil komise sýkora talíř ubytovna vidět brzy místnost kus sýra písař zívat osička výhoda zbídačený průsmyk plíce Linda dobyl hrad </vt:lpstr>
      <vt:lpstr>PŘESMYČKY</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VYJMENOVANÁ SLOVA PRO ČTVRŤÁKY</dc:title>
  <dc:creator>install</dc:creator>
  <cp:lastModifiedBy>install</cp:lastModifiedBy>
  <cp:revision>28</cp:revision>
  <dcterms:created xsi:type="dcterms:W3CDTF">2012-03-24T15:49:38Z</dcterms:created>
  <dcterms:modified xsi:type="dcterms:W3CDTF">2012-03-27T20:19:52Z</dcterms:modified>
</cp:coreProperties>
</file>